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3"/>
  </p:notesMasterIdLst>
  <p:sldIdLst>
    <p:sldId id="504" r:id="rId2"/>
    <p:sldId id="590" r:id="rId3"/>
    <p:sldId id="598" r:id="rId4"/>
    <p:sldId id="626" r:id="rId5"/>
    <p:sldId id="524" r:id="rId6"/>
    <p:sldId id="486" r:id="rId7"/>
    <p:sldId id="527" r:id="rId8"/>
    <p:sldId id="609" r:id="rId9"/>
    <p:sldId id="507" r:id="rId10"/>
    <p:sldId id="537" r:id="rId11"/>
    <p:sldId id="538" r:id="rId12"/>
    <p:sldId id="544" r:id="rId13"/>
    <p:sldId id="545" r:id="rId14"/>
    <p:sldId id="546" r:id="rId15"/>
    <p:sldId id="551" r:id="rId16"/>
    <p:sldId id="552" r:id="rId17"/>
    <p:sldId id="611" r:id="rId18"/>
    <p:sldId id="555" r:id="rId19"/>
    <p:sldId id="623" r:id="rId20"/>
    <p:sldId id="556" r:id="rId21"/>
    <p:sldId id="526" r:id="rId22"/>
    <p:sldId id="557" r:id="rId23"/>
    <p:sldId id="558" r:id="rId24"/>
    <p:sldId id="571" r:id="rId25"/>
    <p:sldId id="572" r:id="rId26"/>
    <p:sldId id="599" r:id="rId27"/>
    <p:sldId id="576" r:id="rId28"/>
    <p:sldId id="577" r:id="rId29"/>
    <p:sldId id="579" r:id="rId30"/>
    <p:sldId id="578" r:id="rId31"/>
    <p:sldId id="613" r:id="rId32"/>
    <p:sldId id="612" r:id="rId33"/>
    <p:sldId id="583" r:id="rId34"/>
    <p:sldId id="581" r:id="rId35"/>
    <p:sldId id="582" r:id="rId36"/>
    <p:sldId id="622" r:id="rId37"/>
    <p:sldId id="584" r:id="rId38"/>
    <p:sldId id="585" r:id="rId39"/>
    <p:sldId id="586" r:id="rId40"/>
    <p:sldId id="614" r:id="rId41"/>
    <p:sldId id="615" r:id="rId42"/>
    <p:sldId id="587" r:id="rId43"/>
    <p:sldId id="467" r:id="rId44"/>
    <p:sldId id="595" r:id="rId45"/>
    <p:sldId id="593" r:id="rId46"/>
    <p:sldId id="592" r:id="rId47"/>
    <p:sldId id="617" r:id="rId48"/>
    <p:sldId id="472" r:id="rId49"/>
    <p:sldId id="618" r:id="rId50"/>
    <p:sldId id="619" r:id="rId51"/>
    <p:sldId id="616" r:id="rId52"/>
    <p:sldId id="568" r:id="rId53"/>
    <p:sldId id="567" r:id="rId54"/>
    <p:sldId id="624" r:id="rId55"/>
    <p:sldId id="625" r:id="rId56"/>
    <p:sldId id="563" r:id="rId57"/>
    <p:sldId id="597" r:id="rId58"/>
    <p:sldId id="620" r:id="rId59"/>
    <p:sldId id="621" r:id="rId60"/>
    <p:sldId id="596" r:id="rId61"/>
    <p:sldId id="600" r:id="rId62"/>
    <p:sldId id="434" r:id="rId63"/>
    <p:sldId id="294" r:id="rId64"/>
    <p:sldId id="601" r:id="rId65"/>
    <p:sldId id="603" r:id="rId66"/>
    <p:sldId id="503" r:id="rId67"/>
    <p:sldId id="606" r:id="rId68"/>
    <p:sldId id="513" r:id="rId69"/>
    <p:sldId id="540" r:id="rId70"/>
    <p:sldId id="510" r:id="rId71"/>
    <p:sldId id="511" r:id="rId72"/>
  </p:sldIdLst>
  <p:sldSz cx="9144000" cy="6858000" type="screen4x3"/>
  <p:notesSz cx="7104063" cy="10234613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622589A-7D5D-42BA-A480-EA8A5A2AF1F6}">
          <p14:sldIdLst>
            <p14:sldId id="504"/>
            <p14:sldId id="590"/>
            <p14:sldId id="598"/>
            <p14:sldId id="626"/>
            <p14:sldId id="524"/>
          </p14:sldIdLst>
        </p14:section>
        <p14:section name="Drosophila melanogaster" id="{174DC2B8-08DC-4B1F-A1A8-FC0CC3200CC8}">
          <p14:sldIdLst>
            <p14:sldId id="486"/>
            <p14:sldId id="527"/>
            <p14:sldId id="609"/>
            <p14:sldId id="507"/>
            <p14:sldId id="537"/>
            <p14:sldId id="538"/>
            <p14:sldId id="544"/>
            <p14:sldId id="545"/>
            <p14:sldId id="546"/>
            <p14:sldId id="551"/>
            <p14:sldId id="552"/>
            <p14:sldId id="611"/>
            <p14:sldId id="555"/>
            <p14:sldId id="623"/>
            <p14:sldId id="556"/>
            <p14:sldId id="526"/>
            <p14:sldId id="557"/>
            <p14:sldId id="558"/>
            <p14:sldId id="571"/>
            <p14:sldId id="572"/>
            <p14:sldId id="599"/>
            <p14:sldId id="576"/>
            <p14:sldId id="577"/>
            <p14:sldId id="579"/>
            <p14:sldId id="578"/>
            <p14:sldId id="613"/>
            <p14:sldId id="612"/>
            <p14:sldId id="583"/>
            <p14:sldId id="581"/>
            <p14:sldId id="582"/>
            <p14:sldId id="622"/>
            <p14:sldId id="584"/>
            <p14:sldId id="585"/>
            <p14:sldId id="586"/>
            <p14:sldId id="614"/>
            <p14:sldId id="615"/>
            <p14:sldId id="587"/>
          </p14:sldIdLst>
        </p14:section>
        <p14:section name="Drosophila genetics" id="{62CC73AB-0C06-4F00-80AA-49F88994CF90}">
          <p14:sldIdLst>
            <p14:sldId id="467"/>
            <p14:sldId id="595"/>
            <p14:sldId id="593"/>
            <p14:sldId id="592"/>
            <p14:sldId id="617"/>
            <p14:sldId id="472"/>
            <p14:sldId id="618"/>
            <p14:sldId id="619"/>
            <p14:sldId id="616"/>
            <p14:sldId id="568"/>
            <p14:sldId id="567"/>
            <p14:sldId id="624"/>
            <p14:sldId id="625"/>
            <p14:sldId id="563"/>
            <p14:sldId id="597"/>
            <p14:sldId id="620"/>
            <p14:sldId id="621"/>
            <p14:sldId id="596"/>
            <p14:sldId id="600"/>
          </p14:sldIdLst>
        </p14:section>
        <p14:section name="Extra" id="{359856EE-130D-4DFD-9CBD-50DC7EC032C1}">
          <p14:sldIdLst>
            <p14:sldId id="434"/>
          </p14:sldIdLst>
        </p14:section>
        <p14:section name="Dm: model for cancer" id="{FDDA2AFC-E0A1-42E4-80A2-8F1D50127240}">
          <p14:sldIdLst>
            <p14:sldId id="294"/>
            <p14:sldId id="601"/>
            <p14:sldId id="603"/>
            <p14:sldId id="503"/>
            <p14:sldId id="606"/>
            <p14:sldId id="513"/>
            <p14:sldId id="540"/>
            <p14:sldId id="510"/>
            <p14:sldId id="51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251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99"/>
    <a:srgbClr val="D60000"/>
    <a:srgbClr val="CC0000"/>
    <a:srgbClr val="0DD900"/>
    <a:srgbClr val="B43BD1"/>
    <a:srgbClr val="EDE8D1"/>
    <a:srgbClr val="FF7131"/>
    <a:srgbClr val="0EEB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14" autoAdjust="0"/>
    <p:restoredTop sz="96069" autoAdjust="0"/>
  </p:normalViewPr>
  <p:slideViewPr>
    <p:cSldViewPr>
      <p:cViewPr varScale="1">
        <p:scale>
          <a:sx n="113" d="100"/>
          <a:sy n="113" d="100"/>
        </p:scale>
        <p:origin x="184" y="1032"/>
      </p:cViewPr>
      <p:guideLst>
        <p:guide orient="horz" pos="2251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7" d="100"/>
        <a:sy n="107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7.jpe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8.jpe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9.jpg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20.jp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7.jpe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8.jpe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9.jpg"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20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10B3158-F2CF-4FAF-968E-F3BC6611157A}" type="doc">
      <dgm:prSet loTypeId="urn:microsoft.com/office/officeart/2008/layout/AlternatingPictureCircles" loCatId="picture" qsTypeId="urn:microsoft.com/office/officeart/2005/8/quickstyle/simple1" qsCatId="simple" csTypeId="urn:microsoft.com/office/officeart/2005/8/colors/colorful5" csCatId="colorful" phldr="1"/>
      <dgm:spPr/>
    </dgm:pt>
    <dgm:pt modelId="{395FDFAD-B1A5-4912-9B94-D619751FA7DB}">
      <dgm:prSet phldrT="[Texto]" custT="1"/>
      <dgm:spPr/>
      <dgm:t>
        <a:bodyPr/>
        <a:lstStyle/>
        <a:p>
          <a:r>
            <a:rPr lang="en-US" sz="1300" dirty="0" err="1">
              <a:latin typeface="Arial" panose="020B0604020202020204" pitchFamily="34" charset="0"/>
              <a:cs typeface="Arial" panose="020B0604020202020204" pitchFamily="34" charset="0"/>
            </a:rPr>
            <a:t>Requeriments</a:t>
          </a:r>
          <a:r>
            <a:rPr lang="en-US" sz="13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300" dirty="0" err="1">
              <a:latin typeface="Arial" panose="020B0604020202020204" pitchFamily="34" charset="0"/>
              <a:cs typeface="Arial" panose="020B0604020202020204" pitchFamily="34" charset="0"/>
            </a:rPr>
            <a:t>d’aigua</a:t>
          </a:r>
          <a:r>
            <a:rPr lang="en-US" sz="13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300" dirty="0" err="1">
              <a:latin typeface="Arial" panose="020B0604020202020204" pitchFamily="34" charset="0"/>
              <a:cs typeface="Arial" panose="020B0604020202020204" pitchFamily="34" charset="0"/>
            </a:rPr>
            <a:t>i</a:t>
          </a:r>
          <a:r>
            <a:rPr lang="en-US" sz="13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300" dirty="0" err="1">
              <a:latin typeface="Arial" panose="020B0604020202020204" pitchFamily="34" charset="0"/>
              <a:cs typeface="Arial" panose="020B0604020202020204" pitchFamily="34" charset="0"/>
            </a:rPr>
            <a:t>temperatura</a:t>
          </a:r>
          <a:endParaRPr lang="en-US" sz="13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5593E21-2C63-4C1D-94A2-FABEA6D0D224}" type="parTrans" cxnId="{94BD8DAF-AC57-4CB7-A202-798013B3FFD1}">
      <dgm:prSet/>
      <dgm:spPr/>
      <dgm:t>
        <a:bodyPr/>
        <a:lstStyle/>
        <a:p>
          <a:endParaRPr lang="en-US"/>
        </a:p>
      </dgm:t>
    </dgm:pt>
    <dgm:pt modelId="{358EE611-2C44-4CED-9AE6-94415C98CCD6}" type="sibTrans" cxnId="{94BD8DAF-AC57-4CB7-A202-798013B3FFD1}">
      <dgm:prSet/>
      <dgm:spPr/>
      <dgm:t>
        <a:bodyPr/>
        <a:lstStyle/>
        <a:p>
          <a:endParaRPr lang="en-US"/>
        </a:p>
      </dgm:t>
    </dgm:pt>
    <dgm:pt modelId="{08F5CB69-E610-475C-8CF9-703A7A10C125}" type="pres">
      <dgm:prSet presAssocID="{910B3158-F2CF-4FAF-968E-F3BC6611157A}" presName="Name0" presStyleCnt="0">
        <dgm:presLayoutVars>
          <dgm:chMax/>
          <dgm:chPref/>
          <dgm:dir val="rev"/>
        </dgm:presLayoutVars>
      </dgm:prSet>
      <dgm:spPr/>
    </dgm:pt>
    <dgm:pt modelId="{DBEDF60B-9F42-4DF6-A876-10EA13E774BC}" type="pres">
      <dgm:prSet presAssocID="{395FDFAD-B1A5-4912-9B94-D619751FA7DB}" presName="composite" presStyleCnt="0"/>
      <dgm:spPr/>
    </dgm:pt>
    <dgm:pt modelId="{E68CEB74-B80F-4F46-AF92-B460EE0CA070}" type="pres">
      <dgm:prSet presAssocID="{395FDFAD-B1A5-4912-9B94-D619751FA7DB}" presName="Accent" presStyleLbl="alignNode1" presStyleIdx="0" presStyleCnt="1">
        <dgm:presLayoutVars>
          <dgm:chMax val="0"/>
          <dgm:chPref val="0"/>
        </dgm:presLayoutVars>
      </dgm:prSet>
      <dgm:spPr/>
    </dgm:pt>
    <dgm:pt modelId="{43EABDAF-C02A-4822-BF20-18C3ADA41600}" type="pres">
      <dgm:prSet presAssocID="{395FDFAD-B1A5-4912-9B94-D619751FA7DB}" presName="Image" presStyleLbl="bgImgPlace1" presStyleIdx="0" presStyleCnt="1" custLinFactNeighborX="10432" custLinFactNeighborY="-16299">
        <dgm:presLayoutVars>
          <dgm:chMax val="0"/>
          <dgm:chPref val="0"/>
          <dgm:bulletEnabled val="1"/>
        </dgm:presLayoutVars>
      </dgm:prSet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4000" r="-34000"/>
          </a:stretch>
        </a:blipFill>
      </dgm:spPr>
    </dgm:pt>
    <dgm:pt modelId="{AA0769E9-16BE-4F87-BD1F-44E51C8E4FE6}" type="pres">
      <dgm:prSet presAssocID="{395FDFAD-B1A5-4912-9B94-D619751FA7DB}" presName="Parent" presStyleLbl="fgAccFollowNode1" presStyleIdx="0" presStyleCnt="1" custScaleX="114754">
        <dgm:presLayoutVars>
          <dgm:chMax val="0"/>
          <dgm:chPref val="0"/>
          <dgm:bulletEnabled val="1"/>
        </dgm:presLayoutVars>
      </dgm:prSet>
      <dgm:spPr/>
    </dgm:pt>
    <dgm:pt modelId="{F3009771-2855-4843-8A05-6117250A2C32}" type="pres">
      <dgm:prSet presAssocID="{395FDFAD-B1A5-4912-9B94-D619751FA7DB}" presName="Space" presStyleCnt="0">
        <dgm:presLayoutVars>
          <dgm:chMax val="0"/>
          <dgm:chPref val="0"/>
        </dgm:presLayoutVars>
      </dgm:prSet>
      <dgm:spPr/>
    </dgm:pt>
  </dgm:ptLst>
  <dgm:cxnLst>
    <dgm:cxn modelId="{31BB4E02-79E8-4CD7-9D38-CA6E8EA839E2}" type="presOf" srcId="{910B3158-F2CF-4FAF-968E-F3BC6611157A}" destId="{08F5CB69-E610-475C-8CF9-703A7A10C125}" srcOrd="0" destOrd="0" presId="urn:microsoft.com/office/officeart/2008/layout/AlternatingPictureCircles"/>
    <dgm:cxn modelId="{99DF1C20-C245-4977-81B0-494AE4499502}" type="presOf" srcId="{395FDFAD-B1A5-4912-9B94-D619751FA7DB}" destId="{AA0769E9-16BE-4F87-BD1F-44E51C8E4FE6}" srcOrd="0" destOrd="0" presId="urn:microsoft.com/office/officeart/2008/layout/AlternatingPictureCircles"/>
    <dgm:cxn modelId="{94BD8DAF-AC57-4CB7-A202-798013B3FFD1}" srcId="{910B3158-F2CF-4FAF-968E-F3BC6611157A}" destId="{395FDFAD-B1A5-4912-9B94-D619751FA7DB}" srcOrd="0" destOrd="0" parTransId="{C5593E21-2C63-4C1D-94A2-FABEA6D0D224}" sibTransId="{358EE611-2C44-4CED-9AE6-94415C98CCD6}"/>
    <dgm:cxn modelId="{909FFA3F-BBD3-4550-BE76-5EE4B2024701}" type="presParOf" srcId="{08F5CB69-E610-475C-8CF9-703A7A10C125}" destId="{DBEDF60B-9F42-4DF6-A876-10EA13E774BC}" srcOrd="0" destOrd="0" presId="urn:microsoft.com/office/officeart/2008/layout/AlternatingPictureCircles"/>
    <dgm:cxn modelId="{1C00E3C9-EC96-445A-BA4A-3FDBE20F5183}" type="presParOf" srcId="{DBEDF60B-9F42-4DF6-A876-10EA13E774BC}" destId="{E68CEB74-B80F-4F46-AF92-B460EE0CA070}" srcOrd="0" destOrd="0" presId="urn:microsoft.com/office/officeart/2008/layout/AlternatingPictureCircles"/>
    <dgm:cxn modelId="{69C70E74-C979-4334-A8EB-1A094F8F25D3}" type="presParOf" srcId="{DBEDF60B-9F42-4DF6-A876-10EA13E774BC}" destId="{43EABDAF-C02A-4822-BF20-18C3ADA41600}" srcOrd="1" destOrd="0" presId="urn:microsoft.com/office/officeart/2008/layout/AlternatingPictureCircles"/>
    <dgm:cxn modelId="{F73D0DE9-8F64-4FD8-96C2-1C33CB06B382}" type="presParOf" srcId="{DBEDF60B-9F42-4DF6-A876-10EA13E774BC}" destId="{AA0769E9-16BE-4F87-BD1F-44E51C8E4FE6}" srcOrd="2" destOrd="0" presId="urn:microsoft.com/office/officeart/2008/layout/AlternatingPictureCircles"/>
    <dgm:cxn modelId="{CA29BE7E-2645-495D-AD94-E85F781D00F1}" type="presParOf" srcId="{DBEDF60B-9F42-4DF6-A876-10EA13E774BC}" destId="{F3009771-2855-4843-8A05-6117250A2C32}" srcOrd="3" destOrd="0" presId="urn:microsoft.com/office/officeart/2008/layout/AlternatingPictureCircles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C4CE8E3-7F8D-42D3-9D3C-5ECBA60BDF95}" type="doc">
      <dgm:prSet loTypeId="urn:microsoft.com/office/officeart/2008/layout/AlternatingPictureCircles" loCatId="picture" qsTypeId="urn:microsoft.com/office/officeart/2005/8/quickstyle/simple1" qsCatId="simple" csTypeId="urn:microsoft.com/office/officeart/2005/8/colors/accent2_3" csCatId="accent2" phldr="1"/>
      <dgm:spPr/>
    </dgm:pt>
    <dgm:pt modelId="{316D7125-3E23-4BBA-BAB2-BC4F0EBB0A96}">
      <dgm:prSet phldrT="[Texto]" custT="1"/>
      <dgm:spPr/>
      <dgm:t>
        <a:bodyPr/>
        <a:lstStyle/>
        <a:p>
          <a:r>
            <a:rPr lang="en-US" sz="1300" dirty="0">
              <a:latin typeface="Arial" panose="020B0604020202020204" pitchFamily="34" charset="0"/>
              <a:cs typeface="Arial" panose="020B0604020202020204" pitchFamily="34" charset="0"/>
            </a:rPr>
            <a:t>Posen </a:t>
          </a:r>
          <a:r>
            <a:rPr lang="en-US" sz="1300" dirty="0" err="1">
              <a:latin typeface="Arial" panose="020B0604020202020204" pitchFamily="34" charset="0"/>
              <a:cs typeface="Arial" panose="020B0604020202020204" pitchFamily="34" charset="0"/>
            </a:rPr>
            <a:t>ous</a:t>
          </a:r>
          <a:r>
            <a:rPr lang="en-US" sz="1300" dirty="0">
              <a:latin typeface="Arial" panose="020B0604020202020204" pitchFamily="34" charset="0"/>
              <a:cs typeface="Arial" panose="020B0604020202020204" pitchFamily="34" charset="0"/>
            </a:rPr>
            <a:t> a la </a:t>
          </a:r>
          <a:r>
            <a:rPr lang="en-US" sz="1300" dirty="0" err="1">
              <a:latin typeface="Arial" panose="020B0604020202020204" pitchFamily="34" charset="0"/>
              <a:cs typeface="Arial" panose="020B0604020202020204" pitchFamily="34" charset="0"/>
            </a:rPr>
            <a:t>fruita</a:t>
          </a:r>
          <a:endParaRPr lang="en-US" sz="13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769F50D-9148-4030-9C3E-D56F12CA5E31}" type="parTrans" cxnId="{2F5086E3-063A-43AF-9314-BCF4F2BA9BB9}">
      <dgm:prSet/>
      <dgm:spPr/>
      <dgm:t>
        <a:bodyPr/>
        <a:lstStyle/>
        <a:p>
          <a:endParaRPr lang="en-US"/>
        </a:p>
      </dgm:t>
    </dgm:pt>
    <dgm:pt modelId="{475CDD5B-C5DD-4E39-8203-B718DD4F97DA}" type="sibTrans" cxnId="{2F5086E3-063A-43AF-9314-BCF4F2BA9BB9}">
      <dgm:prSet/>
      <dgm:spPr/>
      <dgm:t>
        <a:bodyPr/>
        <a:lstStyle/>
        <a:p>
          <a:endParaRPr lang="en-US"/>
        </a:p>
      </dgm:t>
    </dgm:pt>
    <dgm:pt modelId="{AC6943D1-072D-45A7-A385-6DC239B42650}" type="pres">
      <dgm:prSet presAssocID="{3C4CE8E3-7F8D-42D3-9D3C-5ECBA60BDF95}" presName="Name0" presStyleCnt="0">
        <dgm:presLayoutVars>
          <dgm:chMax/>
          <dgm:chPref/>
          <dgm:dir val="rev"/>
        </dgm:presLayoutVars>
      </dgm:prSet>
      <dgm:spPr/>
    </dgm:pt>
    <dgm:pt modelId="{7C0D3283-ACE9-4605-A113-285D3E7B9B53}" type="pres">
      <dgm:prSet presAssocID="{316D7125-3E23-4BBA-BAB2-BC4F0EBB0A96}" presName="composite" presStyleCnt="0"/>
      <dgm:spPr/>
    </dgm:pt>
    <dgm:pt modelId="{45BB20A9-49B6-44C9-8779-BE3E4239ECAE}" type="pres">
      <dgm:prSet presAssocID="{316D7125-3E23-4BBA-BAB2-BC4F0EBB0A96}" presName="Accent" presStyleLbl="alignNode1" presStyleIdx="0" presStyleCnt="1">
        <dgm:presLayoutVars>
          <dgm:chMax val="0"/>
          <dgm:chPref val="0"/>
        </dgm:presLayoutVars>
      </dgm:prSet>
      <dgm:spPr/>
    </dgm:pt>
    <dgm:pt modelId="{81587343-D4FC-4EDA-AD19-CC2B4574BE29}" type="pres">
      <dgm:prSet presAssocID="{316D7125-3E23-4BBA-BAB2-BC4F0EBB0A96}" presName="Image" presStyleLbl="bgImgPlace1" presStyleIdx="0" presStyleCnt="1" custScaleX="133916" custScaleY="114918">
        <dgm:presLayoutVars>
          <dgm:chMax val="0"/>
          <dgm:chPref val="0"/>
          <dgm:bulletEnabled val="1"/>
        </dgm:presLayoutVars>
      </dgm:prSet>
      <dgm:spPr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</dgm:spPr>
      <dgm:extLst>
        <a:ext uri="{E40237B7-FDA0-4F09-8148-C483321AD2D9}">
          <dgm14:cNvPr xmlns:dgm14="http://schemas.microsoft.com/office/drawing/2010/diagram" id="0" name="" descr="Imagen relacionada"/>
        </a:ext>
      </dgm:extLst>
    </dgm:pt>
    <dgm:pt modelId="{18D462DA-3323-431C-A3EF-2655DCD4F48B}" type="pres">
      <dgm:prSet presAssocID="{316D7125-3E23-4BBA-BAB2-BC4F0EBB0A96}" presName="Parent" presStyleLbl="fgAccFollowNode1" presStyleIdx="0" presStyleCnt="1">
        <dgm:presLayoutVars>
          <dgm:chMax val="0"/>
          <dgm:chPref val="0"/>
          <dgm:bulletEnabled val="1"/>
        </dgm:presLayoutVars>
      </dgm:prSet>
      <dgm:spPr/>
    </dgm:pt>
    <dgm:pt modelId="{E507B450-6111-49C4-B650-250AC52CA86F}" type="pres">
      <dgm:prSet presAssocID="{316D7125-3E23-4BBA-BAB2-BC4F0EBB0A96}" presName="Space" presStyleCnt="0">
        <dgm:presLayoutVars>
          <dgm:chMax val="0"/>
          <dgm:chPref val="0"/>
        </dgm:presLayoutVars>
      </dgm:prSet>
      <dgm:spPr/>
    </dgm:pt>
  </dgm:ptLst>
  <dgm:cxnLst>
    <dgm:cxn modelId="{F85EDF0B-2E6C-44B5-B574-313863D5E737}" type="presOf" srcId="{316D7125-3E23-4BBA-BAB2-BC4F0EBB0A96}" destId="{18D462DA-3323-431C-A3EF-2655DCD4F48B}" srcOrd="0" destOrd="0" presId="urn:microsoft.com/office/officeart/2008/layout/AlternatingPictureCircles"/>
    <dgm:cxn modelId="{E31D5E84-C67C-4FB0-A022-9A98CCE6D3A5}" type="presOf" srcId="{3C4CE8E3-7F8D-42D3-9D3C-5ECBA60BDF95}" destId="{AC6943D1-072D-45A7-A385-6DC239B42650}" srcOrd="0" destOrd="0" presId="urn:microsoft.com/office/officeart/2008/layout/AlternatingPictureCircles"/>
    <dgm:cxn modelId="{2F5086E3-063A-43AF-9314-BCF4F2BA9BB9}" srcId="{3C4CE8E3-7F8D-42D3-9D3C-5ECBA60BDF95}" destId="{316D7125-3E23-4BBA-BAB2-BC4F0EBB0A96}" srcOrd="0" destOrd="0" parTransId="{9769F50D-9148-4030-9C3E-D56F12CA5E31}" sibTransId="{475CDD5B-C5DD-4E39-8203-B718DD4F97DA}"/>
    <dgm:cxn modelId="{3D9F87F3-9289-4E3B-BAAC-DA2ADFA1A189}" type="presParOf" srcId="{AC6943D1-072D-45A7-A385-6DC239B42650}" destId="{7C0D3283-ACE9-4605-A113-285D3E7B9B53}" srcOrd="0" destOrd="0" presId="urn:microsoft.com/office/officeart/2008/layout/AlternatingPictureCircles"/>
    <dgm:cxn modelId="{001AD66B-37B9-4C68-BD93-9FC70FA62A7F}" type="presParOf" srcId="{7C0D3283-ACE9-4605-A113-285D3E7B9B53}" destId="{45BB20A9-49B6-44C9-8779-BE3E4239ECAE}" srcOrd="0" destOrd="0" presId="urn:microsoft.com/office/officeart/2008/layout/AlternatingPictureCircles"/>
    <dgm:cxn modelId="{E4CA9AC3-E176-4642-B1AD-98C1F43BADD9}" type="presParOf" srcId="{7C0D3283-ACE9-4605-A113-285D3E7B9B53}" destId="{81587343-D4FC-4EDA-AD19-CC2B4574BE29}" srcOrd="1" destOrd="0" presId="urn:microsoft.com/office/officeart/2008/layout/AlternatingPictureCircles"/>
    <dgm:cxn modelId="{FCA46186-B557-496A-A21E-7A497B166A9F}" type="presParOf" srcId="{7C0D3283-ACE9-4605-A113-285D3E7B9B53}" destId="{18D462DA-3323-431C-A3EF-2655DCD4F48B}" srcOrd="2" destOrd="0" presId="urn:microsoft.com/office/officeart/2008/layout/AlternatingPictureCircles"/>
    <dgm:cxn modelId="{8E21C00C-54A7-4F5C-8AA1-DDE515BEB1D5}" type="presParOf" srcId="{7C0D3283-ACE9-4605-A113-285D3E7B9B53}" destId="{E507B450-6111-49C4-B650-250AC52CA86F}" srcOrd="3" destOrd="0" presId="urn:microsoft.com/office/officeart/2008/layout/AlternatingPictureCircles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748E7AA-7B57-46AB-80EB-5A654BB712F6}" type="doc">
      <dgm:prSet loTypeId="urn:microsoft.com/office/officeart/2008/layout/AlternatingPictureCircles" loCatId="picture" qsTypeId="urn:microsoft.com/office/officeart/2005/8/quickstyle/simple1" qsCatId="simple" csTypeId="urn:microsoft.com/office/officeart/2005/8/colors/colorful1#1" csCatId="colorful" phldr="1"/>
      <dgm:spPr/>
    </dgm:pt>
    <dgm:pt modelId="{8A713E89-BA95-411A-AA85-72695B11A321}">
      <dgm:prSet phldrT="[Texto]" custT="1"/>
      <dgm:spPr/>
      <dgm:t>
        <a:bodyPr/>
        <a:lstStyle/>
        <a:p>
          <a:r>
            <a:rPr lang="en-US" sz="1400" dirty="0" err="1">
              <a:latin typeface="Arial" panose="020B0604020202020204" pitchFamily="34" charset="0"/>
              <a:cs typeface="Arial" panose="020B0604020202020204" pitchFamily="34" charset="0"/>
            </a:rPr>
            <a:t>Menjar</a:t>
          </a:r>
          <a:r>
            <a:rPr lang="en-US" sz="1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400" dirty="0" err="1">
              <a:latin typeface="Arial" panose="020B0604020202020204" pitchFamily="34" charset="0"/>
              <a:cs typeface="Arial" panose="020B0604020202020204" pitchFamily="34" charset="0"/>
            </a:rPr>
            <a:t>econòmic</a:t>
          </a:r>
          <a:endParaRPr lang="en-US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84E6782-9EA3-4821-9D81-12A50944E3B6}" type="parTrans" cxnId="{8AA3AA52-C5B4-4001-9A18-5D26D222DB6B}">
      <dgm:prSet/>
      <dgm:spPr/>
      <dgm:t>
        <a:bodyPr/>
        <a:lstStyle/>
        <a:p>
          <a:endParaRPr lang="en-US"/>
        </a:p>
      </dgm:t>
    </dgm:pt>
    <dgm:pt modelId="{E317CCC1-E65B-4D9C-AE0D-3F53247F3848}" type="sibTrans" cxnId="{8AA3AA52-C5B4-4001-9A18-5D26D222DB6B}">
      <dgm:prSet/>
      <dgm:spPr/>
      <dgm:t>
        <a:bodyPr/>
        <a:lstStyle/>
        <a:p>
          <a:endParaRPr lang="en-US"/>
        </a:p>
      </dgm:t>
    </dgm:pt>
    <dgm:pt modelId="{A79539B3-0AEC-49D3-934D-84A338BE66EB}" type="pres">
      <dgm:prSet presAssocID="{7748E7AA-7B57-46AB-80EB-5A654BB712F6}" presName="Name0" presStyleCnt="0">
        <dgm:presLayoutVars>
          <dgm:chMax/>
          <dgm:chPref/>
          <dgm:dir/>
        </dgm:presLayoutVars>
      </dgm:prSet>
      <dgm:spPr/>
    </dgm:pt>
    <dgm:pt modelId="{E370A7F6-2F97-4036-9A5A-D6BFE6D3C44A}" type="pres">
      <dgm:prSet presAssocID="{8A713E89-BA95-411A-AA85-72695B11A321}" presName="composite" presStyleCnt="0"/>
      <dgm:spPr/>
    </dgm:pt>
    <dgm:pt modelId="{38DB88C6-3E35-448D-A170-32AA18487C18}" type="pres">
      <dgm:prSet presAssocID="{8A713E89-BA95-411A-AA85-72695B11A321}" presName="Accent" presStyleLbl="alignNode1" presStyleIdx="0" presStyleCnt="1" custScaleX="139816" custScaleY="127660">
        <dgm:presLayoutVars>
          <dgm:chMax val="0"/>
          <dgm:chPref val="0"/>
        </dgm:presLayoutVars>
      </dgm:prSet>
      <dgm:spPr/>
    </dgm:pt>
    <dgm:pt modelId="{4D4BDD6C-9EB4-489B-AC38-1389B8B91205}" type="pres">
      <dgm:prSet presAssocID="{8A713E89-BA95-411A-AA85-72695B11A321}" presName="Image" presStyleLbl="bgImgPlace1" presStyleIdx="0" presStyleCnt="1" custScaleX="158632" custScaleY="202488">
        <dgm:presLayoutVars>
          <dgm:chMax val="0"/>
          <dgm:chPref val="0"/>
          <dgm:bulletEnabled val="1"/>
        </dgm:presLayoutVars>
      </dgm:prSet>
      <dgm:spPr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3000" r="-23000"/>
          </a:stretch>
        </a:blipFill>
      </dgm:spPr>
      <dgm:extLst>
        <a:ext uri="{E40237B7-FDA0-4F09-8148-C483321AD2D9}">
          <dgm14:cNvPr xmlns:dgm14="http://schemas.microsoft.com/office/drawing/2010/diagram" id="0" name="" descr="Resultado de imagen de DROSOPHILA TUBES"/>
        </a:ext>
      </dgm:extLst>
    </dgm:pt>
    <dgm:pt modelId="{91FB0490-C3B9-45C2-9E31-07890A0EA8F0}" type="pres">
      <dgm:prSet presAssocID="{8A713E89-BA95-411A-AA85-72695B11A321}" presName="Parent" presStyleLbl="fgAccFollowNode1" presStyleIdx="0" presStyleCnt="1" custScaleX="144668" custScaleY="121349">
        <dgm:presLayoutVars>
          <dgm:chMax val="0"/>
          <dgm:chPref val="0"/>
          <dgm:bulletEnabled val="1"/>
        </dgm:presLayoutVars>
      </dgm:prSet>
      <dgm:spPr/>
    </dgm:pt>
    <dgm:pt modelId="{B08F04B5-0396-46E3-A3C2-35071B1081E0}" type="pres">
      <dgm:prSet presAssocID="{8A713E89-BA95-411A-AA85-72695B11A321}" presName="Space" presStyleCnt="0">
        <dgm:presLayoutVars>
          <dgm:chMax val="0"/>
          <dgm:chPref val="0"/>
        </dgm:presLayoutVars>
      </dgm:prSet>
      <dgm:spPr/>
    </dgm:pt>
  </dgm:ptLst>
  <dgm:cxnLst>
    <dgm:cxn modelId="{8AA3AA52-C5B4-4001-9A18-5D26D222DB6B}" srcId="{7748E7AA-7B57-46AB-80EB-5A654BB712F6}" destId="{8A713E89-BA95-411A-AA85-72695B11A321}" srcOrd="0" destOrd="0" parTransId="{784E6782-9EA3-4821-9D81-12A50944E3B6}" sibTransId="{E317CCC1-E65B-4D9C-AE0D-3F53247F3848}"/>
    <dgm:cxn modelId="{28782974-2FF5-4B24-9515-07797E9B6ECD}" type="presOf" srcId="{8A713E89-BA95-411A-AA85-72695B11A321}" destId="{91FB0490-C3B9-45C2-9E31-07890A0EA8F0}" srcOrd="0" destOrd="0" presId="urn:microsoft.com/office/officeart/2008/layout/AlternatingPictureCircles"/>
    <dgm:cxn modelId="{C467A480-0118-42C3-BDF8-B853079B1695}" type="presOf" srcId="{7748E7AA-7B57-46AB-80EB-5A654BB712F6}" destId="{A79539B3-0AEC-49D3-934D-84A338BE66EB}" srcOrd="0" destOrd="0" presId="urn:microsoft.com/office/officeart/2008/layout/AlternatingPictureCircles"/>
    <dgm:cxn modelId="{F92FFFA7-FF3C-4641-98C4-59BB239E875A}" type="presParOf" srcId="{A79539B3-0AEC-49D3-934D-84A338BE66EB}" destId="{E370A7F6-2F97-4036-9A5A-D6BFE6D3C44A}" srcOrd="0" destOrd="0" presId="urn:microsoft.com/office/officeart/2008/layout/AlternatingPictureCircles"/>
    <dgm:cxn modelId="{F26E9CAD-2C92-40E4-9B0C-2FE463F62D0F}" type="presParOf" srcId="{E370A7F6-2F97-4036-9A5A-D6BFE6D3C44A}" destId="{38DB88C6-3E35-448D-A170-32AA18487C18}" srcOrd="0" destOrd="0" presId="urn:microsoft.com/office/officeart/2008/layout/AlternatingPictureCircles"/>
    <dgm:cxn modelId="{79E7B5BE-101D-424B-8794-2E90500C3D5F}" type="presParOf" srcId="{E370A7F6-2F97-4036-9A5A-D6BFE6D3C44A}" destId="{4D4BDD6C-9EB4-489B-AC38-1389B8B91205}" srcOrd="1" destOrd="0" presId="urn:microsoft.com/office/officeart/2008/layout/AlternatingPictureCircles"/>
    <dgm:cxn modelId="{90FA0D27-3731-4E47-BF67-B6EDF4B18041}" type="presParOf" srcId="{E370A7F6-2F97-4036-9A5A-D6BFE6D3C44A}" destId="{91FB0490-C3B9-45C2-9E31-07890A0EA8F0}" srcOrd="2" destOrd="0" presId="urn:microsoft.com/office/officeart/2008/layout/AlternatingPictureCircles"/>
    <dgm:cxn modelId="{C07BD9D1-3B09-42C4-8446-6D402CDBE3D5}" type="presParOf" srcId="{E370A7F6-2F97-4036-9A5A-D6BFE6D3C44A}" destId="{B08F04B5-0396-46E3-A3C2-35071B1081E0}" srcOrd="3" destOrd="0" presId="urn:microsoft.com/office/officeart/2008/layout/AlternatingPictureCircles"/>
  </dgm:cxnLst>
  <dgm:bg/>
  <dgm:whole/>
  <dgm:extLst>
    <a:ext uri="http://schemas.microsoft.com/office/drawing/2008/diagram">
      <dsp:dataModelExt xmlns:dsp="http://schemas.microsoft.com/office/drawing/2008/diagram" relId="rId1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EFFC4AA-C790-4100-97F5-A107CFD9E9F0}" type="doc">
      <dgm:prSet loTypeId="urn:microsoft.com/office/officeart/2008/layout/AlternatingPictureCircles" loCatId="picture" qsTypeId="urn:microsoft.com/office/officeart/2005/8/quickstyle/simple1" qsCatId="simple" csTypeId="urn:microsoft.com/office/officeart/2005/8/colors/colorful5" csCatId="colorful" phldr="1"/>
      <dgm:spPr/>
    </dgm:pt>
    <dgm:pt modelId="{77247719-8D14-4180-87F8-B25016F002A3}">
      <dgm:prSet phldrT="[Texto]" custT="1"/>
      <dgm:spPr/>
      <dgm:t>
        <a:bodyPr/>
        <a:lstStyle/>
        <a:p>
          <a:r>
            <a:rPr lang="en-US" sz="1400" dirty="0">
              <a:latin typeface="Arial" panose="020B0604020202020204" pitchFamily="34" charset="0"/>
              <a:cs typeface="Arial" panose="020B0604020202020204" pitchFamily="34" charset="0"/>
            </a:rPr>
            <a:t>Les </a:t>
          </a:r>
          <a:r>
            <a:rPr lang="en-US" sz="1400" dirty="0" err="1">
              <a:latin typeface="Arial" panose="020B0604020202020204" pitchFamily="34" charset="0"/>
              <a:cs typeface="Arial" panose="020B0604020202020204" pitchFamily="34" charset="0"/>
            </a:rPr>
            <a:t>mantenim</a:t>
          </a:r>
          <a:r>
            <a:rPr lang="en-US" sz="1400" dirty="0">
              <a:latin typeface="Arial" panose="020B0604020202020204" pitchFamily="34" charset="0"/>
              <a:cs typeface="Arial" panose="020B0604020202020204" pitchFamily="34" charset="0"/>
            </a:rPr>
            <a:t> en </a:t>
          </a:r>
          <a:r>
            <a:rPr lang="en-US" sz="1400" dirty="0" err="1">
              <a:latin typeface="Arial" panose="020B0604020202020204" pitchFamily="34" charset="0"/>
              <a:cs typeface="Arial" panose="020B0604020202020204" pitchFamily="34" charset="0"/>
            </a:rPr>
            <a:t>cambres</a:t>
          </a:r>
          <a:endParaRPr lang="en-US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B4A19A8-835E-4453-A136-22500D1F9882}" type="parTrans" cxnId="{862C7EFE-5F90-469C-AC2B-350574ACDD40}">
      <dgm:prSet/>
      <dgm:spPr/>
      <dgm:t>
        <a:bodyPr/>
        <a:lstStyle/>
        <a:p>
          <a:endParaRPr lang="en-US"/>
        </a:p>
      </dgm:t>
    </dgm:pt>
    <dgm:pt modelId="{D5A6063D-6A27-459A-9FBB-F45CE71037BA}" type="sibTrans" cxnId="{862C7EFE-5F90-469C-AC2B-350574ACDD40}">
      <dgm:prSet/>
      <dgm:spPr/>
      <dgm:t>
        <a:bodyPr/>
        <a:lstStyle/>
        <a:p>
          <a:endParaRPr lang="en-US"/>
        </a:p>
      </dgm:t>
    </dgm:pt>
    <dgm:pt modelId="{733B20AD-2CE3-4F51-A561-63E695D1DCF0}" type="pres">
      <dgm:prSet presAssocID="{FEFFC4AA-C790-4100-97F5-A107CFD9E9F0}" presName="Name0" presStyleCnt="0">
        <dgm:presLayoutVars>
          <dgm:chMax/>
          <dgm:chPref/>
          <dgm:dir/>
        </dgm:presLayoutVars>
      </dgm:prSet>
      <dgm:spPr/>
    </dgm:pt>
    <dgm:pt modelId="{35CBB3F2-7943-489C-AB2C-5E00A46F1289}" type="pres">
      <dgm:prSet presAssocID="{77247719-8D14-4180-87F8-B25016F002A3}" presName="composite" presStyleCnt="0"/>
      <dgm:spPr/>
    </dgm:pt>
    <dgm:pt modelId="{FC279F58-1462-4202-B2D3-B9E030F46898}" type="pres">
      <dgm:prSet presAssocID="{77247719-8D14-4180-87F8-B25016F002A3}" presName="Accent" presStyleLbl="alignNode1" presStyleIdx="0" presStyleCnt="1">
        <dgm:presLayoutVars>
          <dgm:chMax val="0"/>
          <dgm:chPref val="0"/>
        </dgm:presLayoutVars>
      </dgm:prSet>
      <dgm:spPr/>
    </dgm:pt>
    <dgm:pt modelId="{6FD849C1-19BE-4525-B1F7-80121C8E021C}" type="pres">
      <dgm:prSet presAssocID="{77247719-8D14-4180-87F8-B25016F002A3}" presName="Image" presStyleLbl="bgImgPlace1" presStyleIdx="0" presStyleCnt="1">
        <dgm:presLayoutVars>
          <dgm:chMax val="0"/>
          <dgm:chPref val="0"/>
          <dgm:bulletEnabled val="1"/>
        </dgm:presLayoutVars>
      </dgm:prSet>
      <dgm:spPr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0000" b="-60000"/>
          </a:stretch>
        </a:blipFill>
      </dgm:spPr>
      <dgm:extLst>
        <a:ext uri="{E40237B7-FDA0-4F09-8148-C483321AD2D9}">
          <dgm14:cNvPr xmlns:dgm14="http://schemas.microsoft.com/office/drawing/2010/diagram" id="0" name="" descr="Resultado de imagen de drosophila IRB"/>
        </a:ext>
      </dgm:extLst>
    </dgm:pt>
    <dgm:pt modelId="{6CD621D3-5566-46A0-8117-C6C6A52BDB69}" type="pres">
      <dgm:prSet presAssocID="{77247719-8D14-4180-87F8-B25016F002A3}" presName="Parent" presStyleLbl="fgAccFollowNode1" presStyleIdx="0" presStyleCnt="1">
        <dgm:presLayoutVars>
          <dgm:chMax val="0"/>
          <dgm:chPref val="0"/>
          <dgm:bulletEnabled val="1"/>
        </dgm:presLayoutVars>
      </dgm:prSet>
      <dgm:spPr/>
    </dgm:pt>
    <dgm:pt modelId="{3038DDA4-4484-41F7-8BAE-0C9ABD2C3F1E}" type="pres">
      <dgm:prSet presAssocID="{77247719-8D14-4180-87F8-B25016F002A3}" presName="Space" presStyleCnt="0">
        <dgm:presLayoutVars>
          <dgm:chMax val="0"/>
          <dgm:chPref val="0"/>
        </dgm:presLayoutVars>
      </dgm:prSet>
      <dgm:spPr/>
    </dgm:pt>
  </dgm:ptLst>
  <dgm:cxnLst>
    <dgm:cxn modelId="{88C06F4B-EA2F-405A-9347-0E843A3EDD97}" type="presOf" srcId="{FEFFC4AA-C790-4100-97F5-A107CFD9E9F0}" destId="{733B20AD-2CE3-4F51-A561-63E695D1DCF0}" srcOrd="0" destOrd="0" presId="urn:microsoft.com/office/officeart/2008/layout/AlternatingPictureCircles"/>
    <dgm:cxn modelId="{0C029A8E-7B06-4D42-AD66-E7E531604E4F}" type="presOf" srcId="{77247719-8D14-4180-87F8-B25016F002A3}" destId="{6CD621D3-5566-46A0-8117-C6C6A52BDB69}" srcOrd="0" destOrd="0" presId="urn:microsoft.com/office/officeart/2008/layout/AlternatingPictureCircles"/>
    <dgm:cxn modelId="{862C7EFE-5F90-469C-AC2B-350574ACDD40}" srcId="{FEFFC4AA-C790-4100-97F5-A107CFD9E9F0}" destId="{77247719-8D14-4180-87F8-B25016F002A3}" srcOrd="0" destOrd="0" parTransId="{BB4A19A8-835E-4453-A136-22500D1F9882}" sibTransId="{D5A6063D-6A27-459A-9FBB-F45CE71037BA}"/>
    <dgm:cxn modelId="{617A95E7-73FC-4F7F-A1F2-397348990D24}" type="presParOf" srcId="{733B20AD-2CE3-4F51-A561-63E695D1DCF0}" destId="{35CBB3F2-7943-489C-AB2C-5E00A46F1289}" srcOrd="0" destOrd="0" presId="urn:microsoft.com/office/officeart/2008/layout/AlternatingPictureCircles"/>
    <dgm:cxn modelId="{CC5A7E44-BDE7-4436-B866-5680694660A5}" type="presParOf" srcId="{35CBB3F2-7943-489C-AB2C-5E00A46F1289}" destId="{FC279F58-1462-4202-B2D3-B9E030F46898}" srcOrd="0" destOrd="0" presId="urn:microsoft.com/office/officeart/2008/layout/AlternatingPictureCircles"/>
    <dgm:cxn modelId="{9DA00458-66E6-412F-A5E0-7BCF8B45F0D5}" type="presParOf" srcId="{35CBB3F2-7943-489C-AB2C-5E00A46F1289}" destId="{6FD849C1-19BE-4525-B1F7-80121C8E021C}" srcOrd="1" destOrd="0" presId="urn:microsoft.com/office/officeart/2008/layout/AlternatingPictureCircles"/>
    <dgm:cxn modelId="{B9355CB9-C4ED-4116-8E75-642F98691289}" type="presParOf" srcId="{35CBB3F2-7943-489C-AB2C-5E00A46F1289}" destId="{6CD621D3-5566-46A0-8117-C6C6A52BDB69}" srcOrd="2" destOrd="0" presId="urn:microsoft.com/office/officeart/2008/layout/AlternatingPictureCircles"/>
    <dgm:cxn modelId="{E1FE719D-0998-4436-8DF4-D30EBA390701}" type="presParOf" srcId="{35CBB3F2-7943-489C-AB2C-5E00A46F1289}" destId="{3038DDA4-4484-41F7-8BAE-0C9ABD2C3F1E}" srcOrd="3" destOrd="0" presId="urn:microsoft.com/office/officeart/2008/layout/AlternatingPictureCircles"/>
  </dgm:cxnLst>
  <dgm:bg/>
  <dgm:whole/>
  <dgm:extLst>
    <a:ext uri="http://schemas.microsoft.com/office/drawing/2008/diagram">
      <dsp:dataModelExt xmlns:dsp="http://schemas.microsoft.com/office/drawing/2008/diagram" relId="rId24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8CEB74-B80F-4F46-AF92-B460EE0CA070}">
      <dsp:nvSpPr>
        <dsp:cNvPr id="0" name=""/>
        <dsp:cNvSpPr/>
      </dsp:nvSpPr>
      <dsp:spPr>
        <a:xfrm>
          <a:off x="22949" y="838"/>
          <a:ext cx="1715663" cy="1715587"/>
        </a:xfrm>
        <a:prstGeom prst="donut">
          <a:avLst>
            <a:gd name="adj" fmla="val 1101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3EABDAF-C02A-4822-BF20-18C3ADA41600}">
      <dsp:nvSpPr>
        <dsp:cNvPr id="0" name=""/>
        <dsp:cNvSpPr/>
      </dsp:nvSpPr>
      <dsp:spPr>
        <a:xfrm>
          <a:off x="1324429" y="0"/>
          <a:ext cx="2110099" cy="159542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4000" r="-34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A0769E9-16BE-4F87-BD1F-44E51C8E4FE6}">
      <dsp:nvSpPr>
        <dsp:cNvPr id="0" name=""/>
        <dsp:cNvSpPr/>
      </dsp:nvSpPr>
      <dsp:spPr>
        <a:xfrm>
          <a:off x="112979" y="189544"/>
          <a:ext cx="1535603" cy="1338111"/>
        </a:xfrm>
        <a:prstGeom prst="ellipse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 err="1">
              <a:latin typeface="Arial" panose="020B0604020202020204" pitchFamily="34" charset="0"/>
              <a:cs typeface="Arial" panose="020B0604020202020204" pitchFamily="34" charset="0"/>
            </a:rPr>
            <a:t>Requeriments</a:t>
          </a:r>
          <a:r>
            <a:rPr lang="en-US" sz="13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300" kern="1200" dirty="0" err="1">
              <a:latin typeface="Arial" panose="020B0604020202020204" pitchFamily="34" charset="0"/>
              <a:cs typeface="Arial" panose="020B0604020202020204" pitchFamily="34" charset="0"/>
            </a:rPr>
            <a:t>d’aigua</a:t>
          </a:r>
          <a:r>
            <a:rPr lang="en-US" sz="13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300" kern="1200" dirty="0" err="1">
              <a:latin typeface="Arial" panose="020B0604020202020204" pitchFamily="34" charset="0"/>
              <a:cs typeface="Arial" panose="020B0604020202020204" pitchFamily="34" charset="0"/>
            </a:rPr>
            <a:t>i</a:t>
          </a:r>
          <a:r>
            <a:rPr lang="en-US" sz="13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300" kern="1200" dirty="0" err="1">
              <a:latin typeface="Arial" panose="020B0604020202020204" pitchFamily="34" charset="0"/>
              <a:cs typeface="Arial" panose="020B0604020202020204" pitchFamily="34" charset="0"/>
            </a:rPr>
            <a:t>temperatura</a:t>
          </a:r>
          <a:endParaRPr lang="en-US" sz="13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37863" y="385506"/>
        <a:ext cx="1085835" cy="94618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BB20A9-49B6-44C9-8779-BE3E4239ECAE}">
      <dsp:nvSpPr>
        <dsp:cNvPr id="0" name=""/>
        <dsp:cNvSpPr/>
      </dsp:nvSpPr>
      <dsp:spPr>
        <a:xfrm>
          <a:off x="1385" y="305605"/>
          <a:ext cx="1285331" cy="1285275"/>
        </a:xfrm>
        <a:prstGeom prst="donut">
          <a:avLst>
            <a:gd name="adj" fmla="val 11010"/>
          </a:avLst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1587343-D4FC-4EDA-AD19-CC2B4574BE29}">
      <dsp:nvSpPr>
        <dsp:cNvPr id="0" name=""/>
        <dsp:cNvSpPr/>
      </dsp:nvSpPr>
      <dsp:spPr>
        <a:xfrm>
          <a:off x="691149" y="261433"/>
          <a:ext cx="2116988" cy="1373561"/>
        </a:xfrm>
        <a:prstGeom prst="rect">
          <a:avLst/>
        </a:prstGeom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8D462DA-3323-431C-A3EF-2655DCD4F48B}">
      <dsp:nvSpPr>
        <dsp:cNvPr id="0" name=""/>
        <dsp:cNvSpPr/>
      </dsp:nvSpPr>
      <dsp:spPr>
        <a:xfrm>
          <a:off x="142789" y="446979"/>
          <a:ext cx="1002522" cy="1002479"/>
        </a:xfrm>
        <a:prstGeom prst="ellipse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>
              <a:latin typeface="Arial" panose="020B0604020202020204" pitchFamily="34" charset="0"/>
              <a:cs typeface="Arial" panose="020B0604020202020204" pitchFamily="34" charset="0"/>
            </a:rPr>
            <a:t>Posen </a:t>
          </a:r>
          <a:r>
            <a:rPr lang="en-US" sz="1300" kern="1200" dirty="0" err="1">
              <a:latin typeface="Arial" panose="020B0604020202020204" pitchFamily="34" charset="0"/>
              <a:cs typeface="Arial" panose="020B0604020202020204" pitchFamily="34" charset="0"/>
            </a:rPr>
            <a:t>ous</a:t>
          </a:r>
          <a:r>
            <a:rPr lang="en-US" sz="1300" kern="1200" dirty="0">
              <a:latin typeface="Arial" panose="020B0604020202020204" pitchFamily="34" charset="0"/>
              <a:cs typeface="Arial" panose="020B0604020202020204" pitchFamily="34" charset="0"/>
            </a:rPr>
            <a:t> a la </a:t>
          </a:r>
          <a:r>
            <a:rPr lang="en-US" sz="1300" kern="1200" dirty="0" err="1">
              <a:latin typeface="Arial" panose="020B0604020202020204" pitchFamily="34" charset="0"/>
              <a:cs typeface="Arial" panose="020B0604020202020204" pitchFamily="34" charset="0"/>
            </a:rPr>
            <a:t>fruita</a:t>
          </a:r>
          <a:endParaRPr lang="en-US" sz="13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89605" y="593789"/>
        <a:ext cx="708890" cy="70885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DB88C6-3E35-448D-A170-32AA18487C18}">
      <dsp:nvSpPr>
        <dsp:cNvPr id="0" name=""/>
        <dsp:cNvSpPr/>
      </dsp:nvSpPr>
      <dsp:spPr>
        <a:xfrm>
          <a:off x="1091328" y="479570"/>
          <a:ext cx="1342434" cy="1225665"/>
        </a:xfrm>
        <a:prstGeom prst="donut">
          <a:avLst>
            <a:gd name="adj" fmla="val 110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D4BDD6C-9EB4-489B-AC38-1389B8B91205}">
      <dsp:nvSpPr>
        <dsp:cNvPr id="0" name=""/>
        <dsp:cNvSpPr/>
      </dsp:nvSpPr>
      <dsp:spPr>
        <a:xfrm>
          <a:off x="36" y="188419"/>
          <a:ext cx="1873259" cy="1807924"/>
        </a:xfrm>
        <a:prstGeom prst="rect">
          <a:avLst/>
        </a:prstGeom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3000" r="-23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1FB0490-C3B9-45C2-9E31-07890A0EA8F0}">
      <dsp:nvSpPr>
        <dsp:cNvPr id="0" name=""/>
        <dsp:cNvSpPr/>
      </dsp:nvSpPr>
      <dsp:spPr>
        <a:xfrm>
          <a:off x="1220846" y="638022"/>
          <a:ext cx="1083397" cy="908725"/>
        </a:xfrm>
        <a:prstGeom prst="ellipse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 err="1">
              <a:latin typeface="Arial" panose="020B0604020202020204" pitchFamily="34" charset="0"/>
              <a:cs typeface="Arial" panose="020B0604020202020204" pitchFamily="34" charset="0"/>
            </a:rPr>
            <a:t>Menjar</a:t>
          </a:r>
          <a:r>
            <a:rPr lang="en-US" sz="1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400" kern="1200" dirty="0" err="1">
              <a:latin typeface="Arial" panose="020B0604020202020204" pitchFamily="34" charset="0"/>
              <a:cs typeface="Arial" panose="020B0604020202020204" pitchFamily="34" charset="0"/>
            </a:rPr>
            <a:t>econòmic</a:t>
          </a:r>
          <a:endParaRPr lang="en-US" sz="1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379506" y="771102"/>
        <a:ext cx="766077" cy="64256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279F58-1462-4202-B2D3-B9E030F46898}">
      <dsp:nvSpPr>
        <dsp:cNvPr id="0" name=""/>
        <dsp:cNvSpPr/>
      </dsp:nvSpPr>
      <dsp:spPr>
        <a:xfrm>
          <a:off x="1620733" y="86888"/>
          <a:ext cx="1660802" cy="1660729"/>
        </a:xfrm>
        <a:prstGeom prst="donut">
          <a:avLst>
            <a:gd name="adj" fmla="val 1101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FD849C1-19BE-4525-B1F7-80121C8E021C}">
      <dsp:nvSpPr>
        <dsp:cNvPr id="0" name=""/>
        <dsp:cNvSpPr/>
      </dsp:nvSpPr>
      <dsp:spPr>
        <a:xfrm>
          <a:off x="1262" y="145011"/>
          <a:ext cx="2042626" cy="1544410"/>
        </a:xfrm>
        <a:prstGeom prst="rect">
          <a:avLst/>
        </a:prstGeom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0000" b="-60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CD621D3-5566-46A0-8117-C6C6A52BDB69}">
      <dsp:nvSpPr>
        <dsp:cNvPr id="0" name=""/>
        <dsp:cNvSpPr/>
      </dsp:nvSpPr>
      <dsp:spPr>
        <a:xfrm>
          <a:off x="1803444" y="269560"/>
          <a:ext cx="1295379" cy="1295323"/>
        </a:xfrm>
        <a:prstGeom prst="ellipse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Arial" panose="020B0604020202020204" pitchFamily="34" charset="0"/>
              <a:cs typeface="Arial" panose="020B0604020202020204" pitchFamily="34" charset="0"/>
            </a:rPr>
            <a:t>Les </a:t>
          </a:r>
          <a:r>
            <a:rPr lang="en-US" sz="1400" kern="1200" dirty="0" err="1">
              <a:latin typeface="Arial" panose="020B0604020202020204" pitchFamily="34" charset="0"/>
              <a:cs typeface="Arial" panose="020B0604020202020204" pitchFamily="34" charset="0"/>
            </a:rPr>
            <a:t>mantenim</a:t>
          </a:r>
          <a:r>
            <a:rPr lang="en-US" sz="1400" kern="1200" dirty="0">
              <a:latin typeface="Arial" panose="020B0604020202020204" pitchFamily="34" charset="0"/>
              <a:cs typeface="Arial" panose="020B0604020202020204" pitchFamily="34" charset="0"/>
            </a:rPr>
            <a:t> en </a:t>
          </a:r>
          <a:r>
            <a:rPr lang="en-US" sz="1400" kern="1200" dirty="0" err="1">
              <a:latin typeface="Arial" panose="020B0604020202020204" pitchFamily="34" charset="0"/>
              <a:cs typeface="Arial" panose="020B0604020202020204" pitchFamily="34" charset="0"/>
            </a:rPr>
            <a:t>cambres</a:t>
          </a:r>
          <a:endParaRPr lang="en-US" sz="1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993148" y="459256"/>
        <a:ext cx="915971" cy="91593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lternatingPictureCircles">
  <dgm:title val=""/>
  <dgm:desc val=""/>
  <dgm:catLst>
    <dgm:cat type="picture" pri="17000"/>
    <dgm:cat type="pictureconvert" pri="1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3" destOrd="0"/>
      </dgm:cxnLst>
      <dgm:bg/>
      <dgm:whole/>
    </dgm:dataModel>
  </dgm:clrData>
  <dgm:layoutNode name="Name0">
    <dgm:varLst>
      <dgm:chMax/>
      <dgm:chPref/>
      <dgm:dir/>
    </dgm:varLst>
    <dgm:alg type="lin">
      <dgm:param type="linDir" val="fromT"/>
      <dgm:param type="fallback" val="2D"/>
      <dgm:param type="horzAlign" val="ctr"/>
      <dgm:param type="nodeVertAlign" val="t"/>
    </dgm:alg>
    <dgm:shape xmlns:r="http://schemas.openxmlformats.org/officeDocument/2006/relationships" r:blip="">
      <dgm:adjLst/>
    </dgm:shape>
    <dgm:choose name="Name1">
      <dgm:if name="Name2" axis="ch" ptType="node" func="cnt" op="gte" val="2">
        <dgm:constrLst>
          <dgm:constr type="primFontSz" for="des" ptType="node" op="equ" val="65"/>
          <dgm:constr type="w" for="ch" forName="composite" refType="h" refFor="ch" refForName="composite" fact="2.9499"/>
          <dgm:constr type="h" for="ch" forName="composite" refType="h"/>
          <dgm:constr type="h" for="ch" forName="ConnectorComposite" refType="w" refFor="ch" refForName="composite" op="equ" fact="0.1685"/>
          <dgm:constr type="w" for="ch" forName="ConnectorComposite" refType="h" refFor="ch" refForName="ConnectorComposite" op="equ"/>
        </dgm:constrLst>
      </dgm:if>
      <dgm:else name="Name3">
        <dgm:constrLst>
          <dgm:constr type="primFontSz" for="des" ptType="node" op="equ" val="65"/>
          <dgm:constr type="w" for="ch" forName="composite" refType="h" refFor="ch" refForName="composite" fact="1.9752"/>
          <dgm:constr type="h" for="ch" forName="composite" refType="h"/>
          <dgm:constr type="h" for="ch" forName="ConnectorComposite" refType="w" refFor="ch" refForName="composite" op="equ" fact="0.1685"/>
          <dgm:constr type="w" for="ch" forName="ConnectorComposite" refType="h" refFor="ch" refForName="ConnectorComposite" op="equ"/>
        </dgm:constrLst>
      </dgm:else>
    </dgm:choose>
    <dgm:forEach name="nodesForEach" axis="ch" ptType="node">
      <dgm:layoutNode name="composite">
        <dgm:alg type="composite"/>
        <dgm:shape xmlns:r="http://schemas.openxmlformats.org/officeDocument/2006/relationships" r:blip="">
          <dgm:adjLst/>
        </dgm:shape>
        <dgm:choose name="Name4">
          <dgm:if name="Name5" axis="precedSib" ptType="sibTrans" func="cnt" op="lte" val="0">
            <dgm:choose name="Name6">
              <dgm:if name="Name7" axis="followSib" ptType="sibTrans" func="cnt" op="lte" val="0">
                <dgm:choose name="Name8">
                  <dgm:if name="Name9" func="var" arg="dir" op="equ" val="norm">
                    <dgm:constrLst>
                      <dgm:constr type="l" for="ch" forName="Accent" refType="w" fact="0.4937"/>
                      <dgm:constr type="t" for="ch" forName="Accent" refType="h" fact="0"/>
                      <dgm:constr type="h" for="ch" forName="Accent" refType="w" refFor="ch" refForName="Accent"/>
                      <dgm:constr type="w" for="ch" forName="Accent" refType="w" fact="0.5063"/>
                      <dgm:constr type="l" for="ch" forName="Parent" refType="w" fact="0.5494"/>
                      <dgm:constr type="t" for="ch" forName="Parent" refType="h" fact="0.11"/>
                      <dgm:constr type="h" for="ch" forName="Parent" refType="w" refFor="ch" refForName="Parent"/>
                      <dgm:constr type="w" for="ch" forName="Parent" refType="w" fact="0.3949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6227"/>
                    </dgm:constrLst>
                  </dgm:if>
                  <dgm:else name="Name10">
                    <dgm:constrLst>
                      <dgm:constr type="l" for="ch" forName="Accent" refType="w" fact="0"/>
                      <dgm:constr type="t" for="ch" forName="Accent" refType="h" fact="0"/>
                      <dgm:constr type="h" for="ch" forName="Accent" refType="w" refFor="ch" refForName="Accent"/>
                      <dgm:constr type="w" for="ch" forName="Accent" refType="w" fact="0.5063"/>
                      <dgm:constr type="l" for="ch" forName="Parent" refType="w" fact="0.0557"/>
                      <dgm:constr type="t" for="ch" forName="Parent" refType="h" fact="0.11"/>
                      <dgm:constr type="h" for="ch" forName="Parent" refType="w" refFor="ch" refForName="Parent"/>
                      <dgm:constr type="w" for="ch" forName="Parent" refType="w" fact="0.3949"/>
                      <dgm:constr type="l" for="ch" forName="Image" refType="w" fact="0.3773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6227"/>
                    </dgm:constrLst>
                  </dgm:else>
                </dgm:choose>
              </dgm:if>
              <dgm:else name="Name11">
                <dgm:choose name="Name12">
                  <dgm:if name="Name13" func="var" arg="dir" op="equ" val="norm">
                    <dgm:choose name="Name14">
                      <dgm:if name="Name15" axis="self" ptType="node" func="posOdd" op="equ" val="1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l" for="ch" forName="Image" refType="w" fact="0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r" for="ch" forName="Space" refType="w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if>
                      <dgm:else name="Name16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r" for="ch" forName="Image" refType="w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l" for="ch" forName="Space" refType="w" fact="0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else>
                    </dgm:choose>
                  </dgm:if>
                  <dgm:else name="Name17">
                    <dgm:choose name="Name18">
                      <dgm:if name="Name19" axis="self" ptType="node" func="posOdd" op="equ" val="1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r" for="ch" forName="Image" refType="w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l" for="ch" forName="Space" refType="w" fact="0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if>
                      <dgm:else name="Name20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l" for="ch" forName="Image" refType="w" fact="0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r" for="ch" forName="Space" refType="w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else>
                    </dgm:choose>
                  </dgm:else>
                </dgm:choose>
              </dgm:else>
            </dgm:choose>
          </dgm:if>
          <dgm:else name="Name21">
            <dgm:choose name="Name22">
              <dgm:if name="Name23" func="var" arg="dir" op="equ" val="norm">
                <dgm:choose name="Name24">
                  <dgm:if name="Name25" axis="self" ptType="node" func="posOdd" op="equ" val="1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r" for="ch" forName="Space" refType="w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if>
                  <dgm:else name="Name26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r" for="ch" forName="Image" refType="w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l" for="ch" forName="Space" refType="w" fact="0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else>
                </dgm:choose>
              </dgm:if>
              <dgm:else name="Name27">
                <dgm:choose name="Name28">
                  <dgm:if name="Name29" axis="self" ptType="node" func="posOdd" op="equ" val="1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r" for="ch" forName="Image" refType="w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l" for="ch" forName="Space" refType="w" fact="0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if>
                  <dgm:else name="Name30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r" for="ch" forName="Space" refType="w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else>
                </dgm:choose>
              </dgm:else>
            </dgm:choose>
          </dgm:else>
        </dgm:choose>
        <dgm:layoutNode name="Accent" styleLbl="alignNode1">
          <dgm:varLst>
            <dgm:chMax val="0"/>
            <dgm:chPref val="0"/>
          </dgm:varLst>
          <dgm:alg type="sp"/>
          <dgm:shape xmlns:r="http://schemas.openxmlformats.org/officeDocument/2006/relationships" type="donut" r:blip="">
            <dgm:adjLst>
              <dgm:adj idx="1" val="0.1101"/>
            </dgm:adjLst>
          </dgm:shape>
          <dgm:presOf/>
        </dgm:layoutNode>
        <dgm:layoutNode name="Image" styleLbl="bgImgPlace1">
          <dgm:varLst>
            <dgm:chMax val="0"/>
            <dgm:chPref val="0"/>
            <dgm:bulletEnabled val="1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fgAccFollowNode1">
          <dgm:varLst>
            <dgm:chMax val="0"/>
            <dgm:chPref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desOrSelf" ptType="node"/>
          <dgm:constrLst>
            <dgm:constr type="lMarg" refType="primFontSz" fact="0"/>
            <dgm:constr type="rMarg" refType="primFontSz" fact="0"/>
            <dgm:constr type="tMarg" refType="primFontSz" fact="0"/>
            <dgm:constr type="bMarg" refType="primFontSz" fact="0"/>
          </dgm:constrLst>
          <dgm:ruleLst>
            <dgm:rule type="primFontSz" val="5" fact="NaN" max="NaN"/>
          </dgm:ruleLst>
        </dgm:layoutNode>
        <dgm:layoutNode name="Space">
          <dgm:varLst>
            <dgm:chMax val="0"/>
            <dgm:chPref val="0"/>
          </dgm:varLst>
          <dgm:alg type="sp"/>
          <dgm:shape xmlns:r="http://schemas.openxmlformats.org/officeDocument/2006/relationships" r:blip="">
            <dgm:adjLst/>
          </dgm:shape>
          <dgm:presOf/>
        </dgm:layoutNode>
      </dgm:layoutNode>
      <dgm:forEach name="Name31" axis="followSib" ptType="sibTrans" cnt="1">
        <dgm:layoutNode name="ConnectorComposite">
          <dgm:alg type="composite">
            <dgm:param type="ar" val=".4"/>
          </dgm:alg>
          <dgm:shape xmlns:r="http://schemas.openxmlformats.org/officeDocument/2006/relationships" r:blip="">
            <dgm:adjLst/>
          </dgm:shape>
          <dgm:constrLst>
            <dgm:constr type="l" for="ch" forName="TopSpacing" refType="w" fact="0"/>
            <dgm:constr type="t" for="ch" forName="TopSpacing" refType="h" fact="0"/>
            <dgm:constr type="h" for="ch" forName="TopSpacing" refType="h" fact="0.3"/>
            <dgm:constr type="w" for="ch" forName="TopSpacing" refType="w"/>
            <dgm:constr type="l" for="ch" forName="Connector" refType="w" fact="0"/>
            <dgm:constr type="t" for="ch" forName="Connector" refType="h" fact="0.3"/>
            <dgm:constr type="h" for="ch" forName="Connector" refType="h" fact="0.4"/>
            <dgm:constr type="w" for="ch" forName="Connector" refType="h" refFor="ch" refForName="Connector"/>
            <dgm:constr type="l" for="ch" forName="BottomSpacing" refType="w" fact="0"/>
            <dgm:constr type="t" for="ch" forName="BottomSpacing" refType="h" fact="0.7"/>
            <dgm:constr type="h" for="ch" forName="BottomSpacing" refType="h" fact="0.3"/>
            <dgm:constr type="w" for="ch" forName="BottomSpacing" refType="w"/>
          </dgm:constrLst>
          <dgm:layoutNode name="TopSpacing">
            <dgm:alg type="sp"/>
            <dgm:shape xmlns:r="http://schemas.openxmlformats.org/officeDocument/2006/relationships" r:blip="">
              <dgm:adjLst/>
            </dgm:shape>
          </dgm:layoutNode>
          <dgm:layoutNode name="Connector" styleLbl="alignNode1">
            <dgm:alg type="sp"/>
            <dgm:shape xmlns:r="http://schemas.openxmlformats.org/officeDocument/2006/relationships" type="flowChartConnector" r:blip="">
              <dgm:adjLst/>
            </dgm:shape>
            <dgm:presOf/>
          </dgm:layoutNode>
          <dgm:layoutNode name="BottomSpacing">
            <dgm:alg type="sp"/>
            <dgm:shape xmlns:r="http://schemas.openxmlformats.org/officeDocument/2006/relationships" r:blip="">
              <dgm:adjLst/>
            </dgm:shape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AlternatingPictureCircles">
  <dgm:title val=""/>
  <dgm:desc val=""/>
  <dgm:catLst>
    <dgm:cat type="picture" pri="17000"/>
    <dgm:cat type="pictureconvert" pri="1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3" destOrd="0"/>
      </dgm:cxnLst>
      <dgm:bg/>
      <dgm:whole/>
    </dgm:dataModel>
  </dgm:clrData>
  <dgm:layoutNode name="Name0">
    <dgm:varLst>
      <dgm:chMax/>
      <dgm:chPref/>
      <dgm:dir/>
    </dgm:varLst>
    <dgm:alg type="lin">
      <dgm:param type="linDir" val="fromT"/>
      <dgm:param type="fallback" val="2D"/>
      <dgm:param type="horzAlign" val="ctr"/>
      <dgm:param type="nodeVertAlign" val="t"/>
    </dgm:alg>
    <dgm:shape xmlns:r="http://schemas.openxmlformats.org/officeDocument/2006/relationships" r:blip="">
      <dgm:adjLst/>
    </dgm:shape>
    <dgm:choose name="Name1">
      <dgm:if name="Name2" axis="ch" ptType="node" func="cnt" op="gte" val="2">
        <dgm:constrLst>
          <dgm:constr type="primFontSz" for="des" ptType="node" op="equ" val="65"/>
          <dgm:constr type="w" for="ch" forName="composite" refType="h" refFor="ch" refForName="composite" fact="2.9499"/>
          <dgm:constr type="h" for="ch" forName="composite" refType="h"/>
          <dgm:constr type="h" for="ch" forName="ConnectorComposite" refType="w" refFor="ch" refForName="composite" op="equ" fact="0.1685"/>
          <dgm:constr type="w" for="ch" forName="ConnectorComposite" refType="h" refFor="ch" refForName="ConnectorComposite" op="equ"/>
        </dgm:constrLst>
      </dgm:if>
      <dgm:else name="Name3">
        <dgm:constrLst>
          <dgm:constr type="primFontSz" for="des" ptType="node" op="equ" val="65"/>
          <dgm:constr type="w" for="ch" forName="composite" refType="h" refFor="ch" refForName="composite" fact="1.9752"/>
          <dgm:constr type="h" for="ch" forName="composite" refType="h"/>
          <dgm:constr type="h" for="ch" forName="ConnectorComposite" refType="w" refFor="ch" refForName="composite" op="equ" fact="0.1685"/>
          <dgm:constr type="w" for="ch" forName="ConnectorComposite" refType="h" refFor="ch" refForName="ConnectorComposite" op="equ"/>
        </dgm:constrLst>
      </dgm:else>
    </dgm:choose>
    <dgm:forEach name="nodesForEach" axis="ch" ptType="node">
      <dgm:layoutNode name="composite">
        <dgm:alg type="composite"/>
        <dgm:shape xmlns:r="http://schemas.openxmlformats.org/officeDocument/2006/relationships" r:blip="">
          <dgm:adjLst/>
        </dgm:shape>
        <dgm:choose name="Name4">
          <dgm:if name="Name5" axis="precedSib" ptType="sibTrans" func="cnt" op="lte" val="0">
            <dgm:choose name="Name6">
              <dgm:if name="Name7" axis="followSib" ptType="sibTrans" func="cnt" op="lte" val="0">
                <dgm:choose name="Name8">
                  <dgm:if name="Name9" func="var" arg="dir" op="equ" val="norm">
                    <dgm:constrLst>
                      <dgm:constr type="l" for="ch" forName="Accent" refType="w" fact="0.4937"/>
                      <dgm:constr type="t" for="ch" forName="Accent" refType="h" fact="0"/>
                      <dgm:constr type="h" for="ch" forName="Accent" refType="w" refFor="ch" refForName="Accent"/>
                      <dgm:constr type="w" for="ch" forName="Accent" refType="w" fact="0.5063"/>
                      <dgm:constr type="l" for="ch" forName="Parent" refType="w" fact="0.5494"/>
                      <dgm:constr type="t" for="ch" forName="Parent" refType="h" fact="0.11"/>
                      <dgm:constr type="h" for="ch" forName="Parent" refType="w" refFor="ch" refForName="Parent"/>
                      <dgm:constr type="w" for="ch" forName="Parent" refType="w" fact="0.3949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6227"/>
                    </dgm:constrLst>
                  </dgm:if>
                  <dgm:else name="Name10">
                    <dgm:constrLst>
                      <dgm:constr type="l" for="ch" forName="Accent" refType="w" fact="0"/>
                      <dgm:constr type="t" for="ch" forName="Accent" refType="h" fact="0"/>
                      <dgm:constr type="h" for="ch" forName="Accent" refType="w" refFor="ch" refForName="Accent"/>
                      <dgm:constr type="w" for="ch" forName="Accent" refType="w" fact="0.5063"/>
                      <dgm:constr type="l" for="ch" forName="Parent" refType="w" fact="0.0557"/>
                      <dgm:constr type="t" for="ch" forName="Parent" refType="h" fact="0.11"/>
                      <dgm:constr type="h" for="ch" forName="Parent" refType="w" refFor="ch" refForName="Parent"/>
                      <dgm:constr type="w" for="ch" forName="Parent" refType="w" fact="0.3949"/>
                      <dgm:constr type="l" for="ch" forName="Image" refType="w" fact="0.3773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6227"/>
                    </dgm:constrLst>
                  </dgm:else>
                </dgm:choose>
              </dgm:if>
              <dgm:else name="Name11">
                <dgm:choose name="Name12">
                  <dgm:if name="Name13" func="var" arg="dir" op="equ" val="norm">
                    <dgm:choose name="Name14">
                      <dgm:if name="Name15" axis="self" ptType="node" func="posOdd" op="equ" val="1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l" for="ch" forName="Image" refType="w" fact="0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r" for="ch" forName="Space" refType="w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if>
                      <dgm:else name="Name16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r" for="ch" forName="Image" refType="w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l" for="ch" forName="Space" refType="w" fact="0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else>
                    </dgm:choose>
                  </dgm:if>
                  <dgm:else name="Name17">
                    <dgm:choose name="Name18">
                      <dgm:if name="Name19" axis="self" ptType="node" func="posOdd" op="equ" val="1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r" for="ch" forName="Image" refType="w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l" for="ch" forName="Space" refType="w" fact="0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if>
                      <dgm:else name="Name20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l" for="ch" forName="Image" refType="w" fact="0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r" for="ch" forName="Space" refType="w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else>
                    </dgm:choose>
                  </dgm:else>
                </dgm:choose>
              </dgm:else>
            </dgm:choose>
          </dgm:if>
          <dgm:else name="Name21">
            <dgm:choose name="Name22">
              <dgm:if name="Name23" func="var" arg="dir" op="equ" val="norm">
                <dgm:choose name="Name24">
                  <dgm:if name="Name25" axis="self" ptType="node" func="posOdd" op="equ" val="1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r" for="ch" forName="Space" refType="w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if>
                  <dgm:else name="Name26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r" for="ch" forName="Image" refType="w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l" for="ch" forName="Space" refType="w" fact="0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else>
                </dgm:choose>
              </dgm:if>
              <dgm:else name="Name27">
                <dgm:choose name="Name28">
                  <dgm:if name="Name29" axis="self" ptType="node" func="posOdd" op="equ" val="1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r" for="ch" forName="Image" refType="w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l" for="ch" forName="Space" refType="w" fact="0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if>
                  <dgm:else name="Name30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r" for="ch" forName="Space" refType="w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else>
                </dgm:choose>
              </dgm:else>
            </dgm:choose>
          </dgm:else>
        </dgm:choose>
        <dgm:layoutNode name="Accent" styleLbl="alignNode1">
          <dgm:varLst>
            <dgm:chMax val="0"/>
            <dgm:chPref val="0"/>
          </dgm:varLst>
          <dgm:alg type="sp"/>
          <dgm:shape xmlns:r="http://schemas.openxmlformats.org/officeDocument/2006/relationships" type="donut" r:blip="">
            <dgm:adjLst>
              <dgm:adj idx="1" val="0.1101"/>
            </dgm:adjLst>
          </dgm:shape>
          <dgm:presOf/>
        </dgm:layoutNode>
        <dgm:layoutNode name="Image" styleLbl="bgImgPlace1">
          <dgm:varLst>
            <dgm:chMax val="0"/>
            <dgm:chPref val="0"/>
            <dgm:bulletEnabled val="1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fgAccFollowNode1">
          <dgm:varLst>
            <dgm:chMax val="0"/>
            <dgm:chPref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desOrSelf" ptType="node"/>
          <dgm:constrLst>
            <dgm:constr type="lMarg" refType="primFontSz" fact="0"/>
            <dgm:constr type="rMarg" refType="primFontSz" fact="0"/>
            <dgm:constr type="tMarg" refType="primFontSz" fact="0"/>
            <dgm:constr type="bMarg" refType="primFontSz" fact="0"/>
          </dgm:constrLst>
          <dgm:ruleLst>
            <dgm:rule type="primFontSz" val="5" fact="NaN" max="NaN"/>
          </dgm:ruleLst>
        </dgm:layoutNode>
        <dgm:layoutNode name="Space">
          <dgm:varLst>
            <dgm:chMax val="0"/>
            <dgm:chPref val="0"/>
          </dgm:varLst>
          <dgm:alg type="sp"/>
          <dgm:shape xmlns:r="http://schemas.openxmlformats.org/officeDocument/2006/relationships" r:blip="">
            <dgm:adjLst/>
          </dgm:shape>
          <dgm:presOf/>
        </dgm:layoutNode>
      </dgm:layoutNode>
      <dgm:forEach name="Name31" axis="followSib" ptType="sibTrans" cnt="1">
        <dgm:layoutNode name="ConnectorComposite">
          <dgm:alg type="composite">
            <dgm:param type="ar" val=".4"/>
          </dgm:alg>
          <dgm:shape xmlns:r="http://schemas.openxmlformats.org/officeDocument/2006/relationships" r:blip="">
            <dgm:adjLst/>
          </dgm:shape>
          <dgm:constrLst>
            <dgm:constr type="l" for="ch" forName="TopSpacing" refType="w" fact="0"/>
            <dgm:constr type="t" for="ch" forName="TopSpacing" refType="h" fact="0"/>
            <dgm:constr type="h" for="ch" forName="TopSpacing" refType="h" fact="0.3"/>
            <dgm:constr type="w" for="ch" forName="TopSpacing" refType="w"/>
            <dgm:constr type="l" for="ch" forName="Connector" refType="w" fact="0"/>
            <dgm:constr type="t" for="ch" forName="Connector" refType="h" fact="0.3"/>
            <dgm:constr type="h" for="ch" forName="Connector" refType="h" fact="0.4"/>
            <dgm:constr type="w" for="ch" forName="Connector" refType="h" refFor="ch" refForName="Connector"/>
            <dgm:constr type="l" for="ch" forName="BottomSpacing" refType="w" fact="0"/>
            <dgm:constr type="t" for="ch" forName="BottomSpacing" refType="h" fact="0.7"/>
            <dgm:constr type="h" for="ch" forName="BottomSpacing" refType="h" fact="0.3"/>
            <dgm:constr type="w" for="ch" forName="BottomSpacing" refType="w"/>
          </dgm:constrLst>
          <dgm:layoutNode name="TopSpacing">
            <dgm:alg type="sp"/>
            <dgm:shape xmlns:r="http://schemas.openxmlformats.org/officeDocument/2006/relationships" r:blip="">
              <dgm:adjLst/>
            </dgm:shape>
          </dgm:layoutNode>
          <dgm:layoutNode name="Connector" styleLbl="alignNode1">
            <dgm:alg type="sp"/>
            <dgm:shape xmlns:r="http://schemas.openxmlformats.org/officeDocument/2006/relationships" type="flowChartConnector" r:blip="">
              <dgm:adjLst/>
            </dgm:shape>
            <dgm:presOf/>
          </dgm:layoutNode>
          <dgm:layoutNode name="BottomSpacing">
            <dgm:alg type="sp"/>
            <dgm:shape xmlns:r="http://schemas.openxmlformats.org/officeDocument/2006/relationships" r:blip="">
              <dgm:adjLst/>
            </dgm:shape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AlternatingPictureCircles">
  <dgm:title val=""/>
  <dgm:desc val=""/>
  <dgm:catLst>
    <dgm:cat type="picture" pri="17000"/>
    <dgm:cat type="pictureconvert" pri="1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3" destOrd="0"/>
      </dgm:cxnLst>
      <dgm:bg/>
      <dgm:whole/>
    </dgm:dataModel>
  </dgm:clrData>
  <dgm:layoutNode name="Name0">
    <dgm:varLst>
      <dgm:chMax/>
      <dgm:chPref/>
      <dgm:dir/>
    </dgm:varLst>
    <dgm:alg type="lin">
      <dgm:param type="linDir" val="fromT"/>
      <dgm:param type="fallback" val="2D"/>
      <dgm:param type="horzAlign" val="ctr"/>
      <dgm:param type="nodeVertAlign" val="t"/>
    </dgm:alg>
    <dgm:shape xmlns:r="http://schemas.openxmlformats.org/officeDocument/2006/relationships" r:blip="">
      <dgm:adjLst/>
    </dgm:shape>
    <dgm:choose name="Name1">
      <dgm:if name="Name2" axis="ch" ptType="node" func="cnt" op="gte" val="2">
        <dgm:constrLst>
          <dgm:constr type="primFontSz" for="des" ptType="node" op="equ" val="65"/>
          <dgm:constr type="w" for="ch" forName="composite" refType="h" refFor="ch" refForName="composite" fact="2.9499"/>
          <dgm:constr type="h" for="ch" forName="composite" refType="h"/>
          <dgm:constr type="h" for="ch" forName="ConnectorComposite" refType="w" refFor="ch" refForName="composite" op="equ" fact="0.1685"/>
          <dgm:constr type="w" for="ch" forName="ConnectorComposite" refType="h" refFor="ch" refForName="ConnectorComposite" op="equ"/>
        </dgm:constrLst>
      </dgm:if>
      <dgm:else name="Name3">
        <dgm:constrLst>
          <dgm:constr type="primFontSz" for="des" ptType="node" op="equ" val="65"/>
          <dgm:constr type="w" for="ch" forName="composite" refType="h" refFor="ch" refForName="composite" fact="1.9752"/>
          <dgm:constr type="h" for="ch" forName="composite" refType="h"/>
          <dgm:constr type="h" for="ch" forName="ConnectorComposite" refType="w" refFor="ch" refForName="composite" op="equ" fact="0.1685"/>
          <dgm:constr type="w" for="ch" forName="ConnectorComposite" refType="h" refFor="ch" refForName="ConnectorComposite" op="equ"/>
        </dgm:constrLst>
      </dgm:else>
    </dgm:choose>
    <dgm:forEach name="nodesForEach" axis="ch" ptType="node">
      <dgm:layoutNode name="composite">
        <dgm:alg type="composite"/>
        <dgm:shape xmlns:r="http://schemas.openxmlformats.org/officeDocument/2006/relationships" r:blip="">
          <dgm:adjLst/>
        </dgm:shape>
        <dgm:choose name="Name4">
          <dgm:if name="Name5" axis="precedSib" ptType="sibTrans" func="cnt" op="lte" val="0">
            <dgm:choose name="Name6">
              <dgm:if name="Name7" axis="followSib" ptType="sibTrans" func="cnt" op="lte" val="0">
                <dgm:choose name="Name8">
                  <dgm:if name="Name9" func="var" arg="dir" op="equ" val="norm">
                    <dgm:constrLst>
                      <dgm:constr type="l" for="ch" forName="Accent" refType="w" fact="0.4937"/>
                      <dgm:constr type="t" for="ch" forName="Accent" refType="h" fact="0"/>
                      <dgm:constr type="h" for="ch" forName="Accent" refType="w" refFor="ch" refForName="Accent"/>
                      <dgm:constr type="w" for="ch" forName="Accent" refType="w" fact="0.5063"/>
                      <dgm:constr type="l" for="ch" forName="Parent" refType="w" fact="0.5494"/>
                      <dgm:constr type="t" for="ch" forName="Parent" refType="h" fact="0.11"/>
                      <dgm:constr type="h" for="ch" forName="Parent" refType="w" refFor="ch" refForName="Parent"/>
                      <dgm:constr type="w" for="ch" forName="Parent" refType="w" fact="0.3949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6227"/>
                    </dgm:constrLst>
                  </dgm:if>
                  <dgm:else name="Name10">
                    <dgm:constrLst>
                      <dgm:constr type="l" for="ch" forName="Accent" refType="w" fact="0"/>
                      <dgm:constr type="t" for="ch" forName="Accent" refType="h" fact="0"/>
                      <dgm:constr type="h" for="ch" forName="Accent" refType="w" refFor="ch" refForName="Accent"/>
                      <dgm:constr type="w" for="ch" forName="Accent" refType="w" fact="0.5063"/>
                      <dgm:constr type="l" for="ch" forName="Parent" refType="w" fact="0.0557"/>
                      <dgm:constr type="t" for="ch" forName="Parent" refType="h" fact="0.11"/>
                      <dgm:constr type="h" for="ch" forName="Parent" refType="w" refFor="ch" refForName="Parent"/>
                      <dgm:constr type="w" for="ch" forName="Parent" refType="w" fact="0.3949"/>
                      <dgm:constr type="l" for="ch" forName="Image" refType="w" fact="0.3773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6227"/>
                    </dgm:constrLst>
                  </dgm:else>
                </dgm:choose>
              </dgm:if>
              <dgm:else name="Name11">
                <dgm:choose name="Name12">
                  <dgm:if name="Name13" func="var" arg="dir" op="equ" val="norm">
                    <dgm:choose name="Name14">
                      <dgm:if name="Name15" axis="self" ptType="node" func="posOdd" op="equ" val="1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l" for="ch" forName="Image" refType="w" fact="0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r" for="ch" forName="Space" refType="w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if>
                      <dgm:else name="Name16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r" for="ch" forName="Image" refType="w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l" for="ch" forName="Space" refType="w" fact="0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else>
                    </dgm:choose>
                  </dgm:if>
                  <dgm:else name="Name17">
                    <dgm:choose name="Name18">
                      <dgm:if name="Name19" axis="self" ptType="node" func="posOdd" op="equ" val="1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r" for="ch" forName="Image" refType="w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l" for="ch" forName="Space" refType="w" fact="0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if>
                      <dgm:else name="Name20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l" for="ch" forName="Image" refType="w" fact="0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r" for="ch" forName="Space" refType="w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else>
                    </dgm:choose>
                  </dgm:else>
                </dgm:choose>
              </dgm:else>
            </dgm:choose>
          </dgm:if>
          <dgm:else name="Name21">
            <dgm:choose name="Name22">
              <dgm:if name="Name23" func="var" arg="dir" op="equ" val="norm">
                <dgm:choose name="Name24">
                  <dgm:if name="Name25" axis="self" ptType="node" func="posOdd" op="equ" val="1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r" for="ch" forName="Space" refType="w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if>
                  <dgm:else name="Name26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r" for="ch" forName="Image" refType="w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l" for="ch" forName="Space" refType="w" fact="0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else>
                </dgm:choose>
              </dgm:if>
              <dgm:else name="Name27">
                <dgm:choose name="Name28">
                  <dgm:if name="Name29" axis="self" ptType="node" func="posOdd" op="equ" val="1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r" for="ch" forName="Image" refType="w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l" for="ch" forName="Space" refType="w" fact="0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if>
                  <dgm:else name="Name30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r" for="ch" forName="Space" refType="w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else>
                </dgm:choose>
              </dgm:else>
            </dgm:choose>
          </dgm:else>
        </dgm:choose>
        <dgm:layoutNode name="Accent" styleLbl="alignNode1">
          <dgm:varLst>
            <dgm:chMax val="0"/>
            <dgm:chPref val="0"/>
          </dgm:varLst>
          <dgm:alg type="sp"/>
          <dgm:shape xmlns:r="http://schemas.openxmlformats.org/officeDocument/2006/relationships" type="donut" r:blip="">
            <dgm:adjLst>
              <dgm:adj idx="1" val="0.1101"/>
            </dgm:adjLst>
          </dgm:shape>
          <dgm:presOf/>
        </dgm:layoutNode>
        <dgm:layoutNode name="Image" styleLbl="bgImgPlace1">
          <dgm:varLst>
            <dgm:chMax val="0"/>
            <dgm:chPref val="0"/>
            <dgm:bulletEnabled val="1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fgAccFollowNode1">
          <dgm:varLst>
            <dgm:chMax val="0"/>
            <dgm:chPref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desOrSelf" ptType="node"/>
          <dgm:constrLst>
            <dgm:constr type="lMarg" refType="primFontSz" fact="0"/>
            <dgm:constr type="rMarg" refType="primFontSz" fact="0"/>
            <dgm:constr type="tMarg" refType="primFontSz" fact="0"/>
            <dgm:constr type="bMarg" refType="primFontSz" fact="0"/>
          </dgm:constrLst>
          <dgm:ruleLst>
            <dgm:rule type="primFontSz" val="5" fact="NaN" max="NaN"/>
          </dgm:ruleLst>
        </dgm:layoutNode>
        <dgm:layoutNode name="Space">
          <dgm:varLst>
            <dgm:chMax val="0"/>
            <dgm:chPref val="0"/>
          </dgm:varLst>
          <dgm:alg type="sp"/>
          <dgm:shape xmlns:r="http://schemas.openxmlformats.org/officeDocument/2006/relationships" r:blip="">
            <dgm:adjLst/>
          </dgm:shape>
          <dgm:presOf/>
        </dgm:layoutNode>
      </dgm:layoutNode>
      <dgm:forEach name="Name31" axis="followSib" ptType="sibTrans" cnt="1">
        <dgm:layoutNode name="ConnectorComposite">
          <dgm:alg type="composite">
            <dgm:param type="ar" val=".4"/>
          </dgm:alg>
          <dgm:shape xmlns:r="http://schemas.openxmlformats.org/officeDocument/2006/relationships" r:blip="">
            <dgm:adjLst/>
          </dgm:shape>
          <dgm:constrLst>
            <dgm:constr type="l" for="ch" forName="TopSpacing" refType="w" fact="0"/>
            <dgm:constr type="t" for="ch" forName="TopSpacing" refType="h" fact="0"/>
            <dgm:constr type="h" for="ch" forName="TopSpacing" refType="h" fact="0.3"/>
            <dgm:constr type="w" for="ch" forName="TopSpacing" refType="w"/>
            <dgm:constr type="l" for="ch" forName="Connector" refType="w" fact="0"/>
            <dgm:constr type="t" for="ch" forName="Connector" refType="h" fact="0.3"/>
            <dgm:constr type="h" for="ch" forName="Connector" refType="h" fact="0.4"/>
            <dgm:constr type="w" for="ch" forName="Connector" refType="h" refFor="ch" refForName="Connector"/>
            <dgm:constr type="l" for="ch" forName="BottomSpacing" refType="w" fact="0"/>
            <dgm:constr type="t" for="ch" forName="BottomSpacing" refType="h" fact="0.7"/>
            <dgm:constr type="h" for="ch" forName="BottomSpacing" refType="h" fact="0.3"/>
            <dgm:constr type="w" for="ch" forName="BottomSpacing" refType="w"/>
          </dgm:constrLst>
          <dgm:layoutNode name="TopSpacing">
            <dgm:alg type="sp"/>
            <dgm:shape xmlns:r="http://schemas.openxmlformats.org/officeDocument/2006/relationships" r:blip="">
              <dgm:adjLst/>
            </dgm:shape>
          </dgm:layoutNode>
          <dgm:layoutNode name="Connector" styleLbl="alignNode1">
            <dgm:alg type="sp"/>
            <dgm:shape xmlns:r="http://schemas.openxmlformats.org/officeDocument/2006/relationships" type="flowChartConnector" r:blip="">
              <dgm:adjLst/>
            </dgm:shape>
            <dgm:presOf/>
          </dgm:layoutNode>
          <dgm:layoutNode name="BottomSpacing">
            <dgm:alg type="sp"/>
            <dgm:shape xmlns:r="http://schemas.openxmlformats.org/officeDocument/2006/relationships" r:blip="">
              <dgm:adjLst/>
            </dgm:shape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AlternatingPictureCircles">
  <dgm:title val=""/>
  <dgm:desc val=""/>
  <dgm:catLst>
    <dgm:cat type="picture" pri="17000"/>
    <dgm:cat type="pictureconvert" pri="1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3" destOrd="0"/>
      </dgm:cxnLst>
      <dgm:bg/>
      <dgm:whole/>
    </dgm:dataModel>
  </dgm:clrData>
  <dgm:layoutNode name="Name0">
    <dgm:varLst>
      <dgm:chMax/>
      <dgm:chPref/>
      <dgm:dir/>
    </dgm:varLst>
    <dgm:alg type="lin">
      <dgm:param type="linDir" val="fromT"/>
      <dgm:param type="fallback" val="2D"/>
      <dgm:param type="horzAlign" val="ctr"/>
      <dgm:param type="nodeVertAlign" val="t"/>
    </dgm:alg>
    <dgm:shape xmlns:r="http://schemas.openxmlformats.org/officeDocument/2006/relationships" r:blip="">
      <dgm:adjLst/>
    </dgm:shape>
    <dgm:choose name="Name1">
      <dgm:if name="Name2" axis="ch" ptType="node" func="cnt" op="gte" val="2">
        <dgm:constrLst>
          <dgm:constr type="primFontSz" for="des" ptType="node" op="equ" val="65"/>
          <dgm:constr type="w" for="ch" forName="composite" refType="h" refFor="ch" refForName="composite" fact="2.9499"/>
          <dgm:constr type="h" for="ch" forName="composite" refType="h"/>
          <dgm:constr type="h" for="ch" forName="ConnectorComposite" refType="w" refFor="ch" refForName="composite" op="equ" fact="0.1685"/>
          <dgm:constr type="w" for="ch" forName="ConnectorComposite" refType="h" refFor="ch" refForName="ConnectorComposite" op="equ"/>
        </dgm:constrLst>
      </dgm:if>
      <dgm:else name="Name3">
        <dgm:constrLst>
          <dgm:constr type="primFontSz" for="des" ptType="node" op="equ" val="65"/>
          <dgm:constr type="w" for="ch" forName="composite" refType="h" refFor="ch" refForName="composite" fact="1.9752"/>
          <dgm:constr type="h" for="ch" forName="composite" refType="h"/>
          <dgm:constr type="h" for="ch" forName="ConnectorComposite" refType="w" refFor="ch" refForName="composite" op="equ" fact="0.1685"/>
          <dgm:constr type="w" for="ch" forName="ConnectorComposite" refType="h" refFor="ch" refForName="ConnectorComposite" op="equ"/>
        </dgm:constrLst>
      </dgm:else>
    </dgm:choose>
    <dgm:forEach name="nodesForEach" axis="ch" ptType="node">
      <dgm:layoutNode name="composite">
        <dgm:alg type="composite"/>
        <dgm:shape xmlns:r="http://schemas.openxmlformats.org/officeDocument/2006/relationships" r:blip="">
          <dgm:adjLst/>
        </dgm:shape>
        <dgm:choose name="Name4">
          <dgm:if name="Name5" axis="precedSib" ptType="sibTrans" func="cnt" op="lte" val="0">
            <dgm:choose name="Name6">
              <dgm:if name="Name7" axis="followSib" ptType="sibTrans" func="cnt" op="lte" val="0">
                <dgm:choose name="Name8">
                  <dgm:if name="Name9" func="var" arg="dir" op="equ" val="norm">
                    <dgm:constrLst>
                      <dgm:constr type="l" for="ch" forName="Accent" refType="w" fact="0.4937"/>
                      <dgm:constr type="t" for="ch" forName="Accent" refType="h" fact="0"/>
                      <dgm:constr type="h" for="ch" forName="Accent" refType="w" refFor="ch" refForName="Accent"/>
                      <dgm:constr type="w" for="ch" forName="Accent" refType="w" fact="0.5063"/>
                      <dgm:constr type="l" for="ch" forName="Parent" refType="w" fact="0.5494"/>
                      <dgm:constr type="t" for="ch" forName="Parent" refType="h" fact="0.11"/>
                      <dgm:constr type="h" for="ch" forName="Parent" refType="w" refFor="ch" refForName="Parent"/>
                      <dgm:constr type="w" for="ch" forName="Parent" refType="w" fact="0.3949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6227"/>
                    </dgm:constrLst>
                  </dgm:if>
                  <dgm:else name="Name10">
                    <dgm:constrLst>
                      <dgm:constr type="l" for="ch" forName="Accent" refType="w" fact="0"/>
                      <dgm:constr type="t" for="ch" forName="Accent" refType="h" fact="0"/>
                      <dgm:constr type="h" for="ch" forName="Accent" refType="w" refFor="ch" refForName="Accent"/>
                      <dgm:constr type="w" for="ch" forName="Accent" refType="w" fact="0.5063"/>
                      <dgm:constr type="l" for="ch" forName="Parent" refType="w" fact="0.0557"/>
                      <dgm:constr type="t" for="ch" forName="Parent" refType="h" fact="0.11"/>
                      <dgm:constr type="h" for="ch" forName="Parent" refType="w" refFor="ch" refForName="Parent"/>
                      <dgm:constr type="w" for="ch" forName="Parent" refType="w" fact="0.3949"/>
                      <dgm:constr type="l" for="ch" forName="Image" refType="w" fact="0.3773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6227"/>
                    </dgm:constrLst>
                  </dgm:else>
                </dgm:choose>
              </dgm:if>
              <dgm:else name="Name11">
                <dgm:choose name="Name12">
                  <dgm:if name="Name13" func="var" arg="dir" op="equ" val="norm">
                    <dgm:choose name="Name14">
                      <dgm:if name="Name15" axis="self" ptType="node" func="posOdd" op="equ" val="1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l" for="ch" forName="Image" refType="w" fact="0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r" for="ch" forName="Space" refType="w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if>
                      <dgm:else name="Name16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r" for="ch" forName="Image" refType="w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l" for="ch" forName="Space" refType="w" fact="0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else>
                    </dgm:choose>
                  </dgm:if>
                  <dgm:else name="Name17">
                    <dgm:choose name="Name18">
                      <dgm:if name="Name19" axis="self" ptType="node" func="posOdd" op="equ" val="1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r" for="ch" forName="Image" refType="w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l" for="ch" forName="Space" refType="w" fact="0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if>
                      <dgm:else name="Name20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l" for="ch" forName="Image" refType="w" fact="0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r" for="ch" forName="Space" refType="w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else>
                    </dgm:choose>
                  </dgm:else>
                </dgm:choose>
              </dgm:else>
            </dgm:choose>
          </dgm:if>
          <dgm:else name="Name21">
            <dgm:choose name="Name22">
              <dgm:if name="Name23" func="var" arg="dir" op="equ" val="norm">
                <dgm:choose name="Name24">
                  <dgm:if name="Name25" axis="self" ptType="node" func="posOdd" op="equ" val="1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r" for="ch" forName="Space" refType="w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if>
                  <dgm:else name="Name26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r" for="ch" forName="Image" refType="w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l" for="ch" forName="Space" refType="w" fact="0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else>
                </dgm:choose>
              </dgm:if>
              <dgm:else name="Name27">
                <dgm:choose name="Name28">
                  <dgm:if name="Name29" axis="self" ptType="node" func="posOdd" op="equ" val="1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r" for="ch" forName="Image" refType="w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l" for="ch" forName="Space" refType="w" fact="0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if>
                  <dgm:else name="Name30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r" for="ch" forName="Space" refType="w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else>
                </dgm:choose>
              </dgm:else>
            </dgm:choose>
          </dgm:else>
        </dgm:choose>
        <dgm:layoutNode name="Accent" styleLbl="alignNode1">
          <dgm:varLst>
            <dgm:chMax val="0"/>
            <dgm:chPref val="0"/>
          </dgm:varLst>
          <dgm:alg type="sp"/>
          <dgm:shape xmlns:r="http://schemas.openxmlformats.org/officeDocument/2006/relationships" type="donut" r:blip="">
            <dgm:adjLst>
              <dgm:adj idx="1" val="0.1101"/>
            </dgm:adjLst>
          </dgm:shape>
          <dgm:presOf/>
        </dgm:layoutNode>
        <dgm:layoutNode name="Image" styleLbl="bgImgPlace1">
          <dgm:varLst>
            <dgm:chMax val="0"/>
            <dgm:chPref val="0"/>
            <dgm:bulletEnabled val="1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fgAccFollowNode1">
          <dgm:varLst>
            <dgm:chMax val="0"/>
            <dgm:chPref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desOrSelf" ptType="node"/>
          <dgm:constrLst>
            <dgm:constr type="lMarg" refType="primFontSz" fact="0"/>
            <dgm:constr type="rMarg" refType="primFontSz" fact="0"/>
            <dgm:constr type="tMarg" refType="primFontSz" fact="0"/>
            <dgm:constr type="bMarg" refType="primFontSz" fact="0"/>
          </dgm:constrLst>
          <dgm:ruleLst>
            <dgm:rule type="primFontSz" val="5" fact="NaN" max="NaN"/>
          </dgm:ruleLst>
        </dgm:layoutNode>
        <dgm:layoutNode name="Space">
          <dgm:varLst>
            <dgm:chMax val="0"/>
            <dgm:chPref val="0"/>
          </dgm:varLst>
          <dgm:alg type="sp"/>
          <dgm:shape xmlns:r="http://schemas.openxmlformats.org/officeDocument/2006/relationships" r:blip="">
            <dgm:adjLst/>
          </dgm:shape>
          <dgm:presOf/>
        </dgm:layoutNode>
      </dgm:layoutNode>
      <dgm:forEach name="Name31" axis="followSib" ptType="sibTrans" cnt="1">
        <dgm:layoutNode name="ConnectorComposite">
          <dgm:alg type="composite">
            <dgm:param type="ar" val=".4"/>
          </dgm:alg>
          <dgm:shape xmlns:r="http://schemas.openxmlformats.org/officeDocument/2006/relationships" r:blip="">
            <dgm:adjLst/>
          </dgm:shape>
          <dgm:constrLst>
            <dgm:constr type="l" for="ch" forName="TopSpacing" refType="w" fact="0"/>
            <dgm:constr type="t" for="ch" forName="TopSpacing" refType="h" fact="0"/>
            <dgm:constr type="h" for="ch" forName="TopSpacing" refType="h" fact="0.3"/>
            <dgm:constr type="w" for="ch" forName="TopSpacing" refType="w"/>
            <dgm:constr type="l" for="ch" forName="Connector" refType="w" fact="0"/>
            <dgm:constr type="t" for="ch" forName="Connector" refType="h" fact="0.3"/>
            <dgm:constr type="h" for="ch" forName="Connector" refType="h" fact="0.4"/>
            <dgm:constr type="w" for="ch" forName="Connector" refType="h" refFor="ch" refForName="Connector"/>
            <dgm:constr type="l" for="ch" forName="BottomSpacing" refType="w" fact="0"/>
            <dgm:constr type="t" for="ch" forName="BottomSpacing" refType="h" fact="0.7"/>
            <dgm:constr type="h" for="ch" forName="BottomSpacing" refType="h" fact="0.3"/>
            <dgm:constr type="w" for="ch" forName="BottomSpacing" refType="w"/>
          </dgm:constrLst>
          <dgm:layoutNode name="TopSpacing">
            <dgm:alg type="sp"/>
            <dgm:shape xmlns:r="http://schemas.openxmlformats.org/officeDocument/2006/relationships" r:blip="">
              <dgm:adjLst/>
            </dgm:shape>
          </dgm:layoutNode>
          <dgm:layoutNode name="Connector" styleLbl="alignNode1">
            <dgm:alg type="sp"/>
            <dgm:shape xmlns:r="http://schemas.openxmlformats.org/officeDocument/2006/relationships" type="flowChartConnector" r:blip="">
              <dgm:adjLst/>
            </dgm:shape>
            <dgm:presOf/>
          </dgm:layoutNode>
          <dgm:layoutNode name="BottomSpacing">
            <dgm:alg type="sp"/>
            <dgm:shape xmlns:r="http://schemas.openxmlformats.org/officeDocument/2006/relationships" r:blip="">
              <dgm:adjLst/>
            </dgm:shape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4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4.png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image" Target="../media/image109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es-E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CFD14BB3-F483-4964-823F-C11CC554A467}" type="datetimeFigureOut">
              <a:rPr lang="es-ES" smtClean="0"/>
              <a:pPr/>
              <a:t>18/11/20</a:t>
            </a:fld>
            <a:endParaRPr lang="es-E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95363" y="768350"/>
            <a:ext cx="5113337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es-E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vert="horz" lIns="99075" tIns="49538" rIns="99075" bIns="49538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992" y="9721106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D152917A-A194-49E1-B5E8-99E15015F349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809982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52917A-A194-49E1-B5E8-99E15015F349}" type="slidenum">
              <a:rPr lang="es-ES" smtClean="0"/>
              <a:pPr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514720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ES" dirty="0" err="1"/>
              <a:t>Gèniques</a:t>
            </a:r>
            <a:r>
              <a:rPr lang="es-ES" dirty="0"/>
              <a:t>:</a:t>
            </a:r>
            <a:r>
              <a:rPr lang="es-ES" baseline="0" dirty="0"/>
              <a:t> </a:t>
            </a:r>
            <a:r>
              <a:rPr lang="es-ES" baseline="0" dirty="0" err="1"/>
              <a:t>seq</a:t>
            </a:r>
            <a:r>
              <a:rPr lang="es-ES" baseline="0" dirty="0"/>
              <a:t> de </a:t>
            </a:r>
            <a:r>
              <a:rPr lang="es-ES" baseline="0" dirty="0" err="1"/>
              <a:t>nucleòtids</a:t>
            </a:r>
            <a:r>
              <a:rPr lang="es-ES" baseline="0" dirty="0"/>
              <a:t>: </a:t>
            </a:r>
            <a:r>
              <a:rPr lang="es-ES" baseline="0" dirty="0" err="1"/>
              <a:t>deleció</a:t>
            </a:r>
            <a:r>
              <a:rPr lang="es-ES" baseline="0" dirty="0"/>
              <a:t>, </a:t>
            </a:r>
            <a:r>
              <a:rPr lang="es-ES" baseline="0" dirty="0" err="1"/>
              <a:t>addició</a:t>
            </a:r>
            <a:r>
              <a:rPr lang="es-ES" baseline="0" dirty="0"/>
              <a:t>, </a:t>
            </a:r>
            <a:r>
              <a:rPr lang="es-ES" baseline="0" dirty="0" err="1"/>
              <a:t>substitució</a:t>
            </a:r>
            <a:r>
              <a:rPr lang="es-ES" baseline="0" dirty="0"/>
              <a:t> </a:t>
            </a:r>
            <a:r>
              <a:rPr lang="es-ES" baseline="0" dirty="0" err="1"/>
              <a:t>ntd</a:t>
            </a:r>
            <a:endParaRPr lang="es-ES" baseline="0" dirty="0"/>
          </a:p>
          <a:p>
            <a:r>
              <a:rPr lang="es-ES" baseline="0" dirty="0" err="1"/>
              <a:t>Cromosomiques</a:t>
            </a:r>
            <a:r>
              <a:rPr lang="es-ES" baseline="0" dirty="0"/>
              <a:t>: </a:t>
            </a:r>
            <a:r>
              <a:rPr lang="es-ES" baseline="0" dirty="0" err="1"/>
              <a:t>seq</a:t>
            </a:r>
            <a:r>
              <a:rPr lang="es-ES" baseline="0" dirty="0"/>
              <a:t> </a:t>
            </a:r>
            <a:r>
              <a:rPr lang="es-ES" baseline="0" dirty="0" err="1"/>
              <a:t>dels</a:t>
            </a:r>
            <a:r>
              <a:rPr lang="es-ES" baseline="0" dirty="0"/>
              <a:t> gens </a:t>
            </a:r>
            <a:r>
              <a:rPr lang="es-ES" baseline="0" dirty="0" err="1"/>
              <a:t>dins</a:t>
            </a:r>
            <a:r>
              <a:rPr lang="es-ES" baseline="0" dirty="0"/>
              <a:t> cromosoma, </a:t>
            </a:r>
            <a:r>
              <a:rPr lang="es-ES" baseline="0" dirty="0" err="1"/>
              <a:t>fragments</a:t>
            </a:r>
            <a:r>
              <a:rPr lang="es-ES" baseline="0" dirty="0"/>
              <a:t> de </a:t>
            </a:r>
            <a:r>
              <a:rPr lang="es-ES" baseline="0" dirty="0" err="1"/>
              <a:t>cr</a:t>
            </a:r>
            <a:r>
              <a:rPr lang="es-ES" baseline="0" dirty="0"/>
              <a:t>: </a:t>
            </a:r>
            <a:r>
              <a:rPr lang="es-ES" baseline="0" dirty="0" err="1"/>
              <a:t>deleció</a:t>
            </a:r>
            <a:r>
              <a:rPr lang="es-ES" baseline="0" dirty="0"/>
              <a:t>, </a:t>
            </a:r>
            <a:r>
              <a:rPr lang="es-ES" baseline="0" dirty="0" err="1"/>
              <a:t>duplicació</a:t>
            </a:r>
            <a:r>
              <a:rPr lang="es-ES" baseline="0" dirty="0"/>
              <a:t>, </a:t>
            </a:r>
            <a:r>
              <a:rPr lang="es-ES" baseline="0" dirty="0" err="1"/>
              <a:t>inversió</a:t>
            </a:r>
            <a:r>
              <a:rPr lang="es-ES" baseline="0" dirty="0"/>
              <a:t>, </a:t>
            </a:r>
            <a:r>
              <a:rPr lang="es-ES" baseline="0" dirty="0" err="1"/>
              <a:t>translocació</a:t>
            </a:r>
            <a:endParaRPr lang="es-ES" baseline="0" dirty="0"/>
          </a:p>
          <a:p>
            <a:r>
              <a:rPr lang="es-ES" baseline="0" dirty="0" err="1"/>
              <a:t>Genòmiques</a:t>
            </a:r>
            <a:r>
              <a:rPr lang="es-ES" baseline="0" dirty="0"/>
              <a:t>: </a:t>
            </a:r>
            <a:r>
              <a:rPr lang="es-ES" baseline="0" dirty="0" err="1"/>
              <a:t>alteracions</a:t>
            </a:r>
            <a:r>
              <a:rPr lang="es-ES" baseline="0" dirty="0"/>
              <a:t> nombre de </a:t>
            </a:r>
            <a:r>
              <a:rPr lang="es-ES" baseline="0" dirty="0" err="1"/>
              <a:t>chr</a:t>
            </a:r>
            <a:r>
              <a:rPr lang="es-ES" baseline="0" dirty="0"/>
              <a:t>: </a:t>
            </a:r>
            <a:r>
              <a:rPr lang="es-ES" baseline="0" dirty="0" err="1"/>
              <a:t>aneuploidies</a:t>
            </a:r>
            <a:r>
              <a:rPr lang="es-ES" baseline="0" dirty="0"/>
              <a:t> 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52917A-A194-49E1-B5E8-99E15015F349}" type="slidenum">
              <a:rPr lang="es-ES" smtClean="0"/>
              <a:pPr/>
              <a:t>31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319836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ES" dirty="0" err="1"/>
              <a:t>Gèniques</a:t>
            </a:r>
            <a:r>
              <a:rPr lang="es-ES" dirty="0"/>
              <a:t>:</a:t>
            </a:r>
            <a:r>
              <a:rPr lang="es-ES" baseline="0" dirty="0"/>
              <a:t> </a:t>
            </a:r>
            <a:r>
              <a:rPr lang="es-ES" baseline="0" dirty="0" err="1"/>
              <a:t>seq</a:t>
            </a:r>
            <a:r>
              <a:rPr lang="es-ES" baseline="0" dirty="0"/>
              <a:t> de </a:t>
            </a:r>
            <a:r>
              <a:rPr lang="es-ES" baseline="0" dirty="0" err="1"/>
              <a:t>nucleòtids</a:t>
            </a:r>
            <a:r>
              <a:rPr lang="es-ES" baseline="0" dirty="0"/>
              <a:t>: </a:t>
            </a:r>
            <a:r>
              <a:rPr lang="es-ES" baseline="0" dirty="0" err="1"/>
              <a:t>deleció</a:t>
            </a:r>
            <a:r>
              <a:rPr lang="es-ES" baseline="0" dirty="0"/>
              <a:t>, </a:t>
            </a:r>
            <a:r>
              <a:rPr lang="es-ES" baseline="0" dirty="0" err="1"/>
              <a:t>addició</a:t>
            </a:r>
            <a:r>
              <a:rPr lang="es-ES" baseline="0" dirty="0"/>
              <a:t>, </a:t>
            </a:r>
            <a:r>
              <a:rPr lang="es-ES" baseline="0" dirty="0" err="1"/>
              <a:t>substitució</a:t>
            </a:r>
            <a:r>
              <a:rPr lang="es-ES" baseline="0" dirty="0"/>
              <a:t> </a:t>
            </a:r>
            <a:r>
              <a:rPr lang="es-ES" baseline="0" dirty="0" err="1"/>
              <a:t>ntd</a:t>
            </a:r>
            <a:endParaRPr lang="es-ES" baseline="0" dirty="0"/>
          </a:p>
          <a:p>
            <a:r>
              <a:rPr lang="es-ES" baseline="0" dirty="0" err="1"/>
              <a:t>Cromosomiques</a:t>
            </a:r>
            <a:r>
              <a:rPr lang="es-ES" baseline="0" dirty="0"/>
              <a:t>: </a:t>
            </a:r>
            <a:r>
              <a:rPr lang="es-ES" baseline="0" dirty="0" err="1"/>
              <a:t>seq</a:t>
            </a:r>
            <a:r>
              <a:rPr lang="es-ES" baseline="0" dirty="0"/>
              <a:t> </a:t>
            </a:r>
            <a:r>
              <a:rPr lang="es-ES" baseline="0" dirty="0" err="1"/>
              <a:t>dels</a:t>
            </a:r>
            <a:r>
              <a:rPr lang="es-ES" baseline="0" dirty="0"/>
              <a:t> gens </a:t>
            </a:r>
            <a:r>
              <a:rPr lang="es-ES" baseline="0" dirty="0" err="1"/>
              <a:t>dins</a:t>
            </a:r>
            <a:r>
              <a:rPr lang="es-ES" baseline="0" dirty="0"/>
              <a:t> cromosoma, </a:t>
            </a:r>
            <a:r>
              <a:rPr lang="es-ES" baseline="0" dirty="0" err="1"/>
              <a:t>fragments</a:t>
            </a:r>
            <a:r>
              <a:rPr lang="es-ES" baseline="0" dirty="0"/>
              <a:t> de </a:t>
            </a:r>
            <a:r>
              <a:rPr lang="es-ES" baseline="0" dirty="0" err="1"/>
              <a:t>cr</a:t>
            </a:r>
            <a:r>
              <a:rPr lang="es-ES" baseline="0" dirty="0"/>
              <a:t>: </a:t>
            </a:r>
            <a:r>
              <a:rPr lang="es-ES" baseline="0" dirty="0" err="1"/>
              <a:t>deleció</a:t>
            </a:r>
            <a:r>
              <a:rPr lang="es-ES" baseline="0" dirty="0"/>
              <a:t>, </a:t>
            </a:r>
            <a:r>
              <a:rPr lang="es-ES" baseline="0" dirty="0" err="1"/>
              <a:t>duplicació</a:t>
            </a:r>
            <a:r>
              <a:rPr lang="es-ES" baseline="0" dirty="0"/>
              <a:t>, </a:t>
            </a:r>
            <a:r>
              <a:rPr lang="es-ES" baseline="0" dirty="0" err="1"/>
              <a:t>inversió</a:t>
            </a:r>
            <a:r>
              <a:rPr lang="es-ES" baseline="0" dirty="0"/>
              <a:t>, </a:t>
            </a:r>
            <a:r>
              <a:rPr lang="es-ES" baseline="0" dirty="0" err="1"/>
              <a:t>translocació</a:t>
            </a:r>
            <a:endParaRPr lang="es-ES" baseline="0" dirty="0"/>
          </a:p>
          <a:p>
            <a:r>
              <a:rPr lang="es-ES" baseline="0" dirty="0" err="1"/>
              <a:t>Genòmiques</a:t>
            </a:r>
            <a:r>
              <a:rPr lang="es-ES" baseline="0" dirty="0"/>
              <a:t>: </a:t>
            </a:r>
            <a:r>
              <a:rPr lang="es-ES" baseline="0" dirty="0" err="1"/>
              <a:t>alteracions</a:t>
            </a:r>
            <a:r>
              <a:rPr lang="es-ES" baseline="0" dirty="0"/>
              <a:t> nombre de </a:t>
            </a:r>
            <a:r>
              <a:rPr lang="es-ES" baseline="0" dirty="0" err="1"/>
              <a:t>chr</a:t>
            </a:r>
            <a:r>
              <a:rPr lang="es-ES" baseline="0" dirty="0"/>
              <a:t>: </a:t>
            </a:r>
            <a:r>
              <a:rPr lang="es-ES" baseline="0" dirty="0" err="1"/>
              <a:t>aneuploidies</a:t>
            </a:r>
            <a:r>
              <a:rPr lang="es-ES" baseline="0" dirty="0"/>
              <a:t> 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52917A-A194-49E1-B5E8-99E15015F349}" type="slidenum">
              <a:rPr lang="es-ES" smtClean="0"/>
              <a:pPr/>
              <a:t>32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408648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ES" dirty="0" err="1"/>
              <a:t>Gèniques</a:t>
            </a:r>
            <a:r>
              <a:rPr lang="es-ES" dirty="0"/>
              <a:t>:</a:t>
            </a:r>
            <a:r>
              <a:rPr lang="es-ES" baseline="0" dirty="0"/>
              <a:t> </a:t>
            </a:r>
            <a:r>
              <a:rPr lang="es-ES" baseline="0" dirty="0" err="1"/>
              <a:t>seq</a:t>
            </a:r>
            <a:r>
              <a:rPr lang="es-ES" baseline="0" dirty="0"/>
              <a:t> de </a:t>
            </a:r>
            <a:r>
              <a:rPr lang="es-ES" baseline="0" dirty="0" err="1"/>
              <a:t>nucleòtids</a:t>
            </a:r>
            <a:r>
              <a:rPr lang="es-ES" baseline="0" dirty="0"/>
              <a:t>: </a:t>
            </a:r>
            <a:r>
              <a:rPr lang="es-ES" baseline="0" dirty="0" err="1"/>
              <a:t>deleció</a:t>
            </a:r>
            <a:r>
              <a:rPr lang="es-ES" baseline="0" dirty="0"/>
              <a:t>, </a:t>
            </a:r>
            <a:r>
              <a:rPr lang="es-ES" baseline="0" dirty="0" err="1"/>
              <a:t>addició</a:t>
            </a:r>
            <a:r>
              <a:rPr lang="es-ES" baseline="0" dirty="0"/>
              <a:t>, </a:t>
            </a:r>
            <a:r>
              <a:rPr lang="es-ES" baseline="0" dirty="0" err="1"/>
              <a:t>substitució</a:t>
            </a:r>
            <a:r>
              <a:rPr lang="es-ES" baseline="0" dirty="0"/>
              <a:t> </a:t>
            </a:r>
            <a:r>
              <a:rPr lang="es-ES" baseline="0" dirty="0" err="1"/>
              <a:t>ntd</a:t>
            </a:r>
            <a:endParaRPr lang="es-ES" baseline="0" dirty="0"/>
          </a:p>
          <a:p>
            <a:r>
              <a:rPr lang="es-ES" baseline="0" dirty="0" err="1"/>
              <a:t>Cromosomiques</a:t>
            </a:r>
            <a:r>
              <a:rPr lang="es-ES" baseline="0" dirty="0"/>
              <a:t>: </a:t>
            </a:r>
            <a:r>
              <a:rPr lang="es-ES" baseline="0" dirty="0" err="1"/>
              <a:t>seq</a:t>
            </a:r>
            <a:r>
              <a:rPr lang="es-ES" baseline="0" dirty="0"/>
              <a:t> </a:t>
            </a:r>
            <a:r>
              <a:rPr lang="es-ES" baseline="0" dirty="0" err="1"/>
              <a:t>dels</a:t>
            </a:r>
            <a:r>
              <a:rPr lang="es-ES" baseline="0" dirty="0"/>
              <a:t> gens </a:t>
            </a:r>
            <a:r>
              <a:rPr lang="es-ES" baseline="0" dirty="0" err="1"/>
              <a:t>dins</a:t>
            </a:r>
            <a:r>
              <a:rPr lang="es-ES" baseline="0" dirty="0"/>
              <a:t> cromosoma, </a:t>
            </a:r>
            <a:r>
              <a:rPr lang="es-ES" baseline="0" dirty="0" err="1"/>
              <a:t>fragments</a:t>
            </a:r>
            <a:r>
              <a:rPr lang="es-ES" baseline="0" dirty="0"/>
              <a:t> de </a:t>
            </a:r>
            <a:r>
              <a:rPr lang="es-ES" baseline="0" dirty="0" err="1"/>
              <a:t>cr</a:t>
            </a:r>
            <a:r>
              <a:rPr lang="es-ES" baseline="0" dirty="0"/>
              <a:t>: </a:t>
            </a:r>
            <a:r>
              <a:rPr lang="es-ES" baseline="0" dirty="0" err="1"/>
              <a:t>deleció</a:t>
            </a:r>
            <a:r>
              <a:rPr lang="es-ES" baseline="0" dirty="0"/>
              <a:t>, </a:t>
            </a:r>
            <a:r>
              <a:rPr lang="es-ES" baseline="0" dirty="0" err="1"/>
              <a:t>duplicació</a:t>
            </a:r>
            <a:r>
              <a:rPr lang="es-ES" baseline="0" dirty="0"/>
              <a:t>, </a:t>
            </a:r>
            <a:r>
              <a:rPr lang="es-ES" baseline="0" dirty="0" err="1"/>
              <a:t>inversió</a:t>
            </a:r>
            <a:r>
              <a:rPr lang="es-ES" baseline="0" dirty="0"/>
              <a:t>, </a:t>
            </a:r>
            <a:r>
              <a:rPr lang="es-ES" baseline="0" dirty="0" err="1"/>
              <a:t>translocació</a:t>
            </a:r>
            <a:endParaRPr lang="es-ES" baseline="0" dirty="0"/>
          </a:p>
          <a:p>
            <a:r>
              <a:rPr lang="es-ES" baseline="0" dirty="0" err="1"/>
              <a:t>Genòmiques</a:t>
            </a:r>
            <a:r>
              <a:rPr lang="es-ES" baseline="0" dirty="0"/>
              <a:t>: </a:t>
            </a:r>
            <a:r>
              <a:rPr lang="es-ES" baseline="0" dirty="0" err="1"/>
              <a:t>alteracions</a:t>
            </a:r>
            <a:r>
              <a:rPr lang="es-ES" baseline="0" dirty="0"/>
              <a:t> nombre de </a:t>
            </a:r>
            <a:r>
              <a:rPr lang="es-ES" baseline="0" dirty="0" err="1"/>
              <a:t>chr</a:t>
            </a:r>
            <a:r>
              <a:rPr lang="es-ES" baseline="0" dirty="0"/>
              <a:t>: </a:t>
            </a:r>
            <a:r>
              <a:rPr lang="es-ES" baseline="0" dirty="0" err="1"/>
              <a:t>aneuploidies</a:t>
            </a:r>
            <a:r>
              <a:rPr lang="es-ES" baseline="0" dirty="0"/>
              <a:t> 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52917A-A194-49E1-B5E8-99E15015F349}" type="slidenum">
              <a:rPr lang="es-ES" smtClean="0"/>
              <a:pPr/>
              <a:t>33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102026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52917A-A194-49E1-B5E8-99E15015F349}" type="slidenum">
              <a:rPr lang="es-ES" smtClean="0"/>
              <a:pPr/>
              <a:t>44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294890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52917A-A194-49E1-B5E8-99E15015F349}" type="slidenum">
              <a:rPr lang="es-ES" smtClean="0"/>
              <a:pPr/>
              <a:t>48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617870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52917A-A194-49E1-B5E8-99E15015F349}" type="slidenum">
              <a:rPr lang="es-ES" smtClean="0"/>
              <a:pPr/>
              <a:t>49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617870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52917A-A194-49E1-B5E8-99E15015F349}" type="slidenum">
              <a:rPr lang="es-ES" smtClean="0"/>
              <a:pPr/>
              <a:t>50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6178704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52917A-A194-49E1-B5E8-99E15015F349}" type="slidenum">
              <a:rPr lang="es-ES" smtClean="0"/>
              <a:pPr/>
              <a:t>60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2948901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52917A-A194-49E1-B5E8-99E15015F349}" type="slidenum">
              <a:rPr lang="es-ES" smtClean="0"/>
              <a:pPr/>
              <a:t>62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977927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err="1"/>
              <a:t>Among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different</a:t>
            </a:r>
            <a:r>
              <a:rPr lang="es-ES" dirty="0"/>
              <a:t> </a:t>
            </a:r>
            <a:r>
              <a:rPr lang="es-ES" dirty="0" err="1"/>
              <a:t>features</a:t>
            </a:r>
            <a:r>
              <a:rPr lang="es-ES" dirty="0"/>
              <a:t> </a:t>
            </a:r>
            <a:r>
              <a:rPr lang="es-ES" dirty="0" err="1"/>
              <a:t>that</a:t>
            </a:r>
            <a:r>
              <a:rPr lang="es-ES" dirty="0"/>
              <a:t> </a:t>
            </a:r>
            <a:r>
              <a:rPr lang="es-ES" dirty="0" err="1"/>
              <a:t>we</a:t>
            </a:r>
            <a:r>
              <a:rPr lang="es-ES" baseline="0" dirty="0"/>
              <a:t> </a:t>
            </a:r>
            <a:r>
              <a:rPr lang="es-ES" baseline="0" dirty="0" err="1"/>
              <a:t>just</a:t>
            </a:r>
            <a:r>
              <a:rPr lang="es-ES" baseline="0" dirty="0"/>
              <a:t> </a:t>
            </a:r>
            <a:r>
              <a:rPr lang="es-ES" baseline="0" dirty="0" err="1"/>
              <a:t>learn</a:t>
            </a:r>
            <a:r>
              <a:rPr lang="es-ES" baseline="0" dirty="0"/>
              <a:t> </a:t>
            </a:r>
            <a:r>
              <a:rPr lang="es-ES" baseline="0" dirty="0" err="1"/>
              <a:t>that</a:t>
            </a:r>
            <a:r>
              <a:rPr lang="es-ES" baseline="0" dirty="0"/>
              <a:t> </a:t>
            </a:r>
            <a:r>
              <a:rPr lang="es-ES" baseline="0" dirty="0" err="1"/>
              <a:t>made</a:t>
            </a:r>
            <a:r>
              <a:rPr lang="es-ES" baseline="0" dirty="0"/>
              <a:t> Drosophila a </a:t>
            </a:r>
            <a:r>
              <a:rPr lang="es-ES" baseline="0" dirty="0" err="1"/>
              <a:t>very</a:t>
            </a:r>
            <a:r>
              <a:rPr lang="es-ES" baseline="0" dirty="0"/>
              <a:t> </a:t>
            </a:r>
            <a:r>
              <a:rPr lang="es-ES" baseline="0" dirty="0" err="1"/>
              <a:t>powerful</a:t>
            </a:r>
            <a:r>
              <a:rPr lang="es-ES" baseline="0" dirty="0"/>
              <a:t> </a:t>
            </a:r>
            <a:r>
              <a:rPr lang="es-ES" baseline="0" dirty="0" err="1"/>
              <a:t>model</a:t>
            </a:r>
            <a:r>
              <a:rPr lang="es-ES" baseline="0" dirty="0"/>
              <a:t> </a:t>
            </a:r>
            <a:r>
              <a:rPr lang="es-ES" baseline="0" dirty="0" err="1"/>
              <a:t>system</a:t>
            </a:r>
            <a:r>
              <a:rPr lang="es-ES" baseline="0" dirty="0"/>
              <a:t>, </a:t>
            </a:r>
            <a:r>
              <a:rPr lang="es-ES" baseline="0" dirty="0" err="1"/>
              <a:t>probably</a:t>
            </a:r>
            <a:r>
              <a:rPr lang="es-ES" baseline="0" dirty="0"/>
              <a:t> </a:t>
            </a:r>
            <a:r>
              <a:rPr lang="es-ES" baseline="0" dirty="0" err="1"/>
              <a:t>the</a:t>
            </a:r>
            <a:r>
              <a:rPr lang="es-ES" baseline="0" dirty="0"/>
              <a:t> </a:t>
            </a:r>
            <a:r>
              <a:rPr lang="es-ES" baseline="0" dirty="0" err="1"/>
              <a:t>most</a:t>
            </a:r>
            <a:r>
              <a:rPr lang="es-ES" baseline="0" dirty="0"/>
              <a:t> </a:t>
            </a:r>
            <a:r>
              <a:rPr lang="es-ES" baseline="0" dirty="0" err="1"/>
              <a:t>important</a:t>
            </a:r>
            <a:r>
              <a:rPr lang="es-ES" baseline="0" dirty="0"/>
              <a:t> </a:t>
            </a:r>
            <a:r>
              <a:rPr lang="es-ES" baseline="0" dirty="0" err="1"/>
              <a:t>one</a:t>
            </a:r>
            <a:r>
              <a:rPr lang="es-ES" baseline="0" dirty="0"/>
              <a:t> </a:t>
            </a:r>
            <a:r>
              <a:rPr lang="es-ES" baseline="0" dirty="0" err="1"/>
              <a:t>for</a:t>
            </a:r>
            <a:r>
              <a:rPr lang="es-ES" baseline="0" dirty="0"/>
              <a:t> human </a:t>
            </a:r>
            <a:r>
              <a:rPr lang="es-ES" baseline="0" dirty="0" err="1"/>
              <a:t>pathologies</a:t>
            </a:r>
            <a:r>
              <a:rPr lang="es-ES" baseline="0" dirty="0"/>
              <a:t> </a:t>
            </a:r>
            <a:r>
              <a:rPr lang="es-ES" baseline="0" dirty="0" err="1"/>
              <a:t>is</a:t>
            </a:r>
            <a:r>
              <a:rPr lang="es-ES" baseline="0" dirty="0"/>
              <a:t> </a:t>
            </a:r>
            <a:r>
              <a:rPr lang="es-ES" baseline="0" dirty="0" err="1"/>
              <a:t>the</a:t>
            </a:r>
            <a:r>
              <a:rPr lang="es-ES" baseline="0" dirty="0"/>
              <a:t> </a:t>
            </a:r>
            <a:r>
              <a:rPr lang="es-ES" baseline="0" dirty="0" err="1"/>
              <a:t>fact</a:t>
            </a:r>
            <a:r>
              <a:rPr lang="es-ES" baseline="0" dirty="0"/>
              <a:t> </a:t>
            </a:r>
            <a:r>
              <a:rPr lang="es-ES" baseline="0" dirty="0" err="1"/>
              <a:t>that</a:t>
            </a:r>
            <a:r>
              <a:rPr lang="es-ES" baseline="0" dirty="0"/>
              <a:t> more </a:t>
            </a:r>
            <a:r>
              <a:rPr lang="es-ES" baseline="0" dirty="0" err="1"/>
              <a:t>than</a:t>
            </a:r>
            <a:r>
              <a:rPr lang="es-ES" baseline="0" dirty="0"/>
              <a:t> 70% of </a:t>
            </a:r>
            <a:r>
              <a:rPr lang="es-ES" baseline="0" dirty="0" err="1"/>
              <a:t>the</a:t>
            </a:r>
            <a:r>
              <a:rPr lang="es-ES" baseline="0" dirty="0"/>
              <a:t> </a:t>
            </a:r>
            <a:r>
              <a:rPr lang="es-ES" baseline="0" dirty="0" err="1"/>
              <a:t>proteins</a:t>
            </a:r>
            <a:r>
              <a:rPr lang="es-ES" baseline="0" dirty="0"/>
              <a:t> </a:t>
            </a:r>
            <a:r>
              <a:rPr lang="es-ES" baseline="0" dirty="0" err="1"/>
              <a:t>that</a:t>
            </a:r>
            <a:r>
              <a:rPr lang="es-ES" baseline="0" dirty="0"/>
              <a:t> cause human </a:t>
            </a:r>
            <a:r>
              <a:rPr lang="es-ES" baseline="0" dirty="0" err="1"/>
              <a:t>diseases</a:t>
            </a:r>
            <a:r>
              <a:rPr lang="es-ES" baseline="0" dirty="0"/>
              <a:t> </a:t>
            </a:r>
            <a:r>
              <a:rPr lang="es-ES" baseline="0" dirty="0" err="1"/>
              <a:t>have</a:t>
            </a:r>
            <a:r>
              <a:rPr lang="es-ES" baseline="0" dirty="0"/>
              <a:t> </a:t>
            </a:r>
            <a:r>
              <a:rPr lang="es-ES" baseline="0" dirty="0" err="1"/>
              <a:t>orthologues</a:t>
            </a:r>
            <a:r>
              <a:rPr lang="es-ES" baseline="0" dirty="0"/>
              <a:t> in Drosophila. In </a:t>
            </a:r>
            <a:r>
              <a:rPr lang="es-ES" baseline="0" dirty="0" err="1"/>
              <a:t>many</a:t>
            </a:r>
            <a:r>
              <a:rPr lang="es-ES" baseline="0" dirty="0"/>
              <a:t> cases, </a:t>
            </a:r>
            <a:r>
              <a:rPr lang="es-ES" baseline="0" dirty="0" err="1"/>
              <a:t>conservation</a:t>
            </a:r>
            <a:r>
              <a:rPr lang="es-ES" baseline="0" dirty="0"/>
              <a:t> </a:t>
            </a:r>
            <a:r>
              <a:rPr lang="es-ES" baseline="0" dirty="0" err="1"/>
              <a:t>is</a:t>
            </a:r>
            <a:r>
              <a:rPr lang="es-ES" baseline="0" dirty="0"/>
              <a:t> </a:t>
            </a:r>
            <a:r>
              <a:rPr lang="es-ES" baseline="0" dirty="0" err="1"/>
              <a:t>such</a:t>
            </a:r>
            <a:r>
              <a:rPr lang="es-ES" baseline="0" dirty="0"/>
              <a:t> </a:t>
            </a:r>
            <a:r>
              <a:rPr lang="es-ES" baseline="0" dirty="0" err="1"/>
              <a:t>that</a:t>
            </a:r>
            <a:r>
              <a:rPr lang="es-ES" baseline="0" dirty="0"/>
              <a:t> </a:t>
            </a:r>
            <a:r>
              <a:rPr lang="es-ES" baseline="0" dirty="0" err="1"/>
              <a:t>the</a:t>
            </a:r>
            <a:r>
              <a:rPr lang="es-ES" baseline="0" dirty="0"/>
              <a:t> </a:t>
            </a:r>
            <a:r>
              <a:rPr lang="es-ES" baseline="0" dirty="0" err="1"/>
              <a:t>corresponding</a:t>
            </a:r>
            <a:r>
              <a:rPr lang="es-ES" baseline="0" dirty="0"/>
              <a:t> human genes can </a:t>
            </a:r>
            <a:r>
              <a:rPr lang="es-ES" baseline="0" dirty="0" err="1"/>
              <a:t>rescue</a:t>
            </a:r>
            <a:r>
              <a:rPr lang="es-ES" baseline="0" dirty="0"/>
              <a:t> </a:t>
            </a:r>
            <a:r>
              <a:rPr lang="es-ES" baseline="0" dirty="0" err="1"/>
              <a:t>the</a:t>
            </a:r>
            <a:r>
              <a:rPr lang="es-ES" baseline="0" dirty="0"/>
              <a:t> </a:t>
            </a:r>
            <a:r>
              <a:rPr lang="es-ES" baseline="0" dirty="0" err="1"/>
              <a:t>loss</a:t>
            </a:r>
            <a:r>
              <a:rPr lang="es-ES" baseline="0" dirty="0"/>
              <a:t> of </a:t>
            </a:r>
            <a:r>
              <a:rPr lang="es-ES" baseline="0" dirty="0" err="1"/>
              <a:t>function</a:t>
            </a:r>
            <a:r>
              <a:rPr lang="es-ES" baseline="0" dirty="0"/>
              <a:t> of </a:t>
            </a:r>
            <a:r>
              <a:rPr lang="es-ES" baseline="0" dirty="0" err="1"/>
              <a:t>their</a:t>
            </a:r>
            <a:r>
              <a:rPr lang="es-ES" baseline="0" dirty="0"/>
              <a:t> Drosophila </a:t>
            </a:r>
            <a:r>
              <a:rPr lang="es-ES" baseline="0" dirty="0" err="1"/>
              <a:t>ortologue</a:t>
            </a:r>
            <a:r>
              <a:rPr lang="es-ES" baseline="0" dirty="0"/>
              <a:t>. </a:t>
            </a:r>
            <a:r>
              <a:rPr lang="es-ES" baseline="0" dirty="0" err="1"/>
              <a:t>Therefore</a:t>
            </a:r>
            <a:r>
              <a:rPr lang="es-ES" baseline="0" dirty="0"/>
              <a:t>, </a:t>
            </a:r>
            <a:r>
              <a:rPr lang="es-ES" baseline="0" dirty="0" err="1"/>
              <a:t>it</a:t>
            </a:r>
            <a:r>
              <a:rPr lang="es-ES" baseline="0" dirty="0"/>
              <a:t> </a:t>
            </a:r>
            <a:r>
              <a:rPr lang="es-ES" baseline="0" dirty="0" err="1"/>
              <a:t>is</a:t>
            </a:r>
            <a:r>
              <a:rPr lang="es-ES" baseline="0" dirty="0"/>
              <a:t> </a:t>
            </a:r>
            <a:r>
              <a:rPr lang="es-ES" baseline="0" dirty="0" err="1"/>
              <a:t>not</a:t>
            </a:r>
            <a:r>
              <a:rPr lang="es-ES" baseline="0" dirty="0"/>
              <a:t> </a:t>
            </a:r>
            <a:r>
              <a:rPr lang="es-ES" baseline="0" dirty="0" err="1"/>
              <a:t>surprising</a:t>
            </a:r>
            <a:r>
              <a:rPr lang="es-ES" baseline="0" dirty="0"/>
              <a:t> </a:t>
            </a:r>
            <a:r>
              <a:rPr lang="es-ES" baseline="0" dirty="0" err="1"/>
              <a:t>that</a:t>
            </a:r>
            <a:r>
              <a:rPr lang="es-ES" baseline="0" dirty="0"/>
              <a:t> </a:t>
            </a:r>
            <a:r>
              <a:rPr lang="es-ES" baseline="0" dirty="0" err="1"/>
              <a:t>conclusions</a:t>
            </a:r>
            <a:r>
              <a:rPr lang="es-ES" baseline="0" dirty="0"/>
              <a:t> </a:t>
            </a:r>
            <a:r>
              <a:rPr lang="es-ES" baseline="0" dirty="0" err="1"/>
              <a:t>derivered</a:t>
            </a:r>
            <a:r>
              <a:rPr lang="es-ES" baseline="0" dirty="0"/>
              <a:t> </a:t>
            </a:r>
            <a:r>
              <a:rPr lang="es-ES" baseline="0" dirty="0" err="1"/>
              <a:t>from</a:t>
            </a:r>
            <a:r>
              <a:rPr lang="es-ES" baseline="0" dirty="0"/>
              <a:t> </a:t>
            </a:r>
            <a:r>
              <a:rPr lang="es-ES" baseline="0" dirty="0" err="1"/>
              <a:t>research</a:t>
            </a:r>
            <a:r>
              <a:rPr lang="es-ES" baseline="0" dirty="0"/>
              <a:t> in </a:t>
            </a:r>
            <a:r>
              <a:rPr lang="es-ES" baseline="0" dirty="0" err="1"/>
              <a:t>flies</a:t>
            </a:r>
            <a:r>
              <a:rPr lang="es-ES" baseline="0" dirty="0"/>
              <a:t> are </a:t>
            </a:r>
            <a:r>
              <a:rPr lang="es-ES" baseline="0" dirty="0" err="1"/>
              <a:t>often</a:t>
            </a:r>
            <a:r>
              <a:rPr lang="es-ES" baseline="0" dirty="0"/>
              <a:t> </a:t>
            </a:r>
            <a:r>
              <a:rPr lang="es-ES" baseline="0" dirty="0" err="1"/>
              <a:t>very</a:t>
            </a:r>
            <a:r>
              <a:rPr lang="es-ES" baseline="0" dirty="0"/>
              <a:t> </a:t>
            </a:r>
            <a:r>
              <a:rPr lang="es-ES" baseline="0" dirty="0" err="1"/>
              <a:t>relevant</a:t>
            </a:r>
            <a:r>
              <a:rPr lang="es-ES" baseline="0" dirty="0"/>
              <a:t> to </a:t>
            </a:r>
            <a:r>
              <a:rPr lang="es-ES" baseline="0" dirty="0" err="1"/>
              <a:t>biomedicine</a:t>
            </a:r>
            <a:r>
              <a:rPr lang="es-ES" baseline="0" dirty="0"/>
              <a:t>.</a:t>
            </a:r>
          </a:p>
          <a:p>
            <a:pPr defTabSz="990752">
              <a:defRPr/>
            </a:pPr>
            <a:r>
              <a:rPr lang="es-ES" baseline="0" dirty="0"/>
              <a:t>In </a:t>
            </a:r>
            <a:r>
              <a:rPr lang="es-ES" baseline="0" dirty="0" err="1"/>
              <a:t>the</a:t>
            </a:r>
            <a:r>
              <a:rPr lang="es-ES" baseline="0" dirty="0"/>
              <a:t> </a:t>
            </a:r>
            <a:r>
              <a:rPr lang="es-ES" baseline="0" dirty="0" err="1"/>
              <a:t>recent</a:t>
            </a:r>
            <a:r>
              <a:rPr lang="es-ES" baseline="0" dirty="0"/>
              <a:t> </a:t>
            </a:r>
            <a:r>
              <a:rPr lang="es-ES" baseline="0" dirty="0" err="1"/>
              <a:t>years</a:t>
            </a:r>
            <a:r>
              <a:rPr lang="es-ES" baseline="0" dirty="0"/>
              <a:t>, Drosophila has </a:t>
            </a:r>
            <a:r>
              <a:rPr lang="es-ES" baseline="0" dirty="0" err="1"/>
              <a:t>been</a:t>
            </a:r>
            <a:r>
              <a:rPr lang="es-ES" baseline="0" dirty="0"/>
              <a:t> </a:t>
            </a:r>
            <a:r>
              <a:rPr lang="es-ES" baseline="0" dirty="0" err="1"/>
              <a:t>used</a:t>
            </a:r>
            <a:r>
              <a:rPr lang="es-ES" baseline="0" dirty="0"/>
              <a:t> as a </a:t>
            </a:r>
            <a:r>
              <a:rPr lang="es-ES" baseline="0" dirty="0" err="1"/>
              <a:t>model</a:t>
            </a:r>
            <a:r>
              <a:rPr lang="es-ES" baseline="0" dirty="0"/>
              <a:t> </a:t>
            </a:r>
            <a:r>
              <a:rPr lang="es-ES" baseline="0" dirty="0" err="1"/>
              <a:t>for</a:t>
            </a:r>
            <a:r>
              <a:rPr lang="es-ES" baseline="0" dirty="0"/>
              <a:t> </a:t>
            </a:r>
            <a:r>
              <a:rPr lang="es-ES" baseline="0" dirty="0" err="1"/>
              <a:t>many</a:t>
            </a:r>
            <a:r>
              <a:rPr lang="es-ES" baseline="0" dirty="0"/>
              <a:t> </a:t>
            </a:r>
            <a:r>
              <a:rPr lang="es-ES" baseline="0" dirty="0" err="1"/>
              <a:t>neurodegenerative</a:t>
            </a:r>
            <a:r>
              <a:rPr lang="es-ES" baseline="0" dirty="0"/>
              <a:t> </a:t>
            </a:r>
            <a:r>
              <a:rPr lang="es-ES" baseline="0" dirty="0" err="1"/>
              <a:t>disesases</a:t>
            </a:r>
            <a:r>
              <a:rPr lang="es-ES" baseline="0" dirty="0"/>
              <a:t> </a:t>
            </a:r>
            <a:r>
              <a:rPr lang="es-ES" baseline="0" dirty="0" err="1"/>
              <a:t>such</a:t>
            </a:r>
            <a:r>
              <a:rPr lang="es-ES" baseline="0" dirty="0"/>
              <a:t> as </a:t>
            </a:r>
            <a:r>
              <a:rPr lang="ca-ES" sz="1300" dirty="0" err="1"/>
              <a:t>Alzheimer's</a:t>
            </a:r>
            <a:r>
              <a:rPr lang="ca-ES" sz="1300" dirty="0"/>
              <a:t>, </a:t>
            </a:r>
            <a:r>
              <a:rPr lang="ca-ES" sz="1300" dirty="0" err="1"/>
              <a:t>Huntington's</a:t>
            </a:r>
            <a:r>
              <a:rPr lang="ca-ES" sz="1300" dirty="0"/>
              <a:t> or </a:t>
            </a:r>
            <a:r>
              <a:rPr lang="ca-ES" sz="1300" dirty="0" err="1"/>
              <a:t>Parkinson's</a:t>
            </a:r>
            <a:r>
              <a:rPr lang="ca-ES" sz="1300" dirty="0"/>
              <a:t> </a:t>
            </a:r>
            <a:r>
              <a:rPr lang="ca-ES" sz="1300" dirty="0" err="1"/>
              <a:t>diseases</a:t>
            </a:r>
            <a:r>
              <a:rPr lang="ca-ES" sz="1300" dirty="0"/>
              <a:t>, or </a:t>
            </a:r>
            <a:r>
              <a:rPr lang="es-ES" baseline="0" dirty="0" err="1"/>
              <a:t>metabolic</a:t>
            </a:r>
            <a:r>
              <a:rPr lang="es-ES" baseline="0" dirty="0"/>
              <a:t> </a:t>
            </a:r>
            <a:r>
              <a:rPr lang="es-ES" baseline="0" dirty="0" err="1"/>
              <a:t>disorders</a:t>
            </a:r>
            <a:r>
              <a:rPr lang="es-ES" baseline="0" dirty="0"/>
              <a:t> </a:t>
            </a:r>
            <a:r>
              <a:rPr lang="es-ES" baseline="0" dirty="0" err="1"/>
              <a:t>such</a:t>
            </a:r>
            <a:r>
              <a:rPr lang="es-ES" baseline="0" dirty="0"/>
              <a:t> as diabetes and </a:t>
            </a:r>
            <a:r>
              <a:rPr lang="es-ES" baseline="0" dirty="0" err="1"/>
              <a:t>obesity</a:t>
            </a:r>
            <a:r>
              <a:rPr lang="es-ES" baseline="0" dirty="0"/>
              <a:t>, and </a:t>
            </a:r>
            <a:r>
              <a:rPr lang="es-ES" baseline="0" dirty="0" err="1"/>
              <a:t>cancer</a:t>
            </a:r>
            <a:r>
              <a:rPr lang="es-ES" baseline="0" dirty="0"/>
              <a:t> </a:t>
            </a:r>
            <a:r>
              <a:rPr lang="es-ES" baseline="0" dirty="0" err="1"/>
              <a:t>among</a:t>
            </a:r>
            <a:r>
              <a:rPr lang="es-ES" baseline="0" dirty="0"/>
              <a:t> </a:t>
            </a:r>
            <a:r>
              <a:rPr lang="es-ES" baseline="0" dirty="0" err="1"/>
              <a:t>many</a:t>
            </a:r>
            <a:r>
              <a:rPr lang="es-ES" baseline="0" dirty="0"/>
              <a:t> </a:t>
            </a:r>
            <a:r>
              <a:rPr lang="es-ES" baseline="0" dirty="0" err="1"/>
              <a:t>others</a:t>
            </a:r>
            <a:r>
              <a:rPr lang="es-ES" baseline="0" dirty="0"/>
              <a:t>.</a:t>
            </a:r>
            <a:endParaRPr lang="ca-ES" dirty="0"/>
          </a:p>
          <a:p>
            <a:endParaRPr lang="ca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52917A-A194-49E1-B5E8-99E15015F349}" type="slidenum">
              <a:rPr lang="es-ES" smtClean="0"/>
              <a:pPr/>
              <a:t>63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584484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300" dirty="0"/>
              <a:t>Drosophila </a:t>
            </a:r>
            <a:r>
              <a:rPr lang="fr-FR" sz="1300" dirty="0" err="1"/>
              <a:t>melanogaster</a:t>
            </a:r>
            <a:r>
              <a:rPr lang="fr-FR" sz="1300" dirty="0"/>
              <a:t> </a:t>
            </a:r>
            <a:r>
              <a:rPr lang="fr-FR" sz="1300" dirty="0" err="1"/>
              <a:t>is</a:t>
            </a:r>
            <a:r>
              <a:rPr lang="fr-FR" sz="1300" dirty="0"/>
              <a:t> </a:t>
            </a:r>
            <a:r>
              <a:rPr lang="fr-FR" sz="1300" dirty="0" err="1"/>
              <a:t>found</a:t>
            </a:r>
            <a:r>
              <a:rPr lang="fr-FR" sz="1300" dirty="0"/>
              <a:t> in </a:t>
            </a:r>
            <a:r>
              <a:rPr lang="fr-FR" sz="1300" dirty="0" err="1"/>
              <a:t>abundance</a:t>
            </a:r>
            <a:r>
              <a:rPr lang="fr-FR" sz="1300" dirty="0"/>
              <a:t> on soft fruits </a:t>
            </a:r>
            <a:r>
              <a:rPr lang="fr-FR" sz="1300" dirty="0" err="1"/>
              <a:t>like</a:t>
            </a:r>
            <a:r>
              <a:rPr lang="fr-FR" sz="1300" dirty="0"/>
              <a:t> </a:t>
            </a:r>
            <a:r>
              <a:rPr lang="fr-FR" sz="1300" dirty="0" err="1"/>
              <a:t>grapes</a:t>
            </a:r>
            <a:r>
              <a:rPr lang="fr-FR" sz="1300" dirty="0"/>
              <a:t>, bananas, and </a:t>
            </a:r>
            <a:r>
              <a:rPr lang="fr-FR" sz="1300" dirty="0" err="1"/>
              <a:t>plums</a:t>
            </a:r>
            <a:r>
              <a:rPr lang="fr-FR" sz="1300" dirty="0"/>
              <a:t>, </a:t>
            </a:r>
            <a:r>
              <a:rPr lang="fr-FR" sz="1300" dirty="0" err="1"/>
              <a:t>especially</a:t>
            </a:r>
            <a:r>
              <a:rPr lang="fr-FR" sz="1300" dirty="0"/>
              <a:t> if </a:t>
            </a:r>
            <a:r>
              <a:rPr lang="fr-FR" sz="1300" dirty="0" err="1"/>
              <a:t>they</a:t>
            </a:r>
            <a:r>
              <a:rPr lang="fr-FR" sz="1300" dirty="0"/>
              <a:t> are </a:t>
            </a:r>
            <a:r>
              <a:rPr lang="fr-FR" sz="1300" dirty="0" err="1"/>
              <a:t>overripe</a:t>
            </a:r>
            <a:r>
              <a:rPr lang="fr-FR" sz="1300" dirty="0"/>
              <a:t> and have </a:t>
            </a:r>
            <a:r>
              <a:rPr lang="fr-FR" sz="1300" dirty="0" err="1"/>
              <a:t>begun</a:t>
            </a:r>
            <a:r>
              <a:rPr lang="fr-FR" sz="1300" dirty="0"/>
              <a:t> to ferment. </a:t>
            </a:r>
            <a:r>
              <a:rPr lang="fr-FR" sz="1300" dirty="0" err="1"/>
              <a:t>Adult</a:t>
            </a:r>
            <a:r>
              <a:rPr lang="fr-FR" sz="1300" dirty="0"/>
              <a:t> </a:t>
            </a:r>
            <a:r>
              <a:rPr lang="fr-FR" sz="1300" dirty="0" err="1"/>
              <a:t>flies</a:t>
            </a:r>
            <a:r>
              <a:rPr lang="fr-FR" sz="1300" dirty="0"/>
              <a:t> as </a:t>
            </a:r>
            <a:r>
              <a:rPr lang="fr-FR" sz="1300" dirty="0" err="1"/>
              <a:t>well</a:t>
            </a:r>
            <a:r>
              <a:rPr lang="fr-FR" sz="1300" dirty="0"/>
              <a:t> as </a:t>
            </a:r>
            <a:r>
              <a:rPr lang="fr-FR" sz="1300" dirty="0" err="1"/>
              <a:t>larvae</a:t>
            </a:r>
            <a:r>
              <a:rPr lang="fr-FR" sz="1300" dirty="0"/>
              <a:t> </a:t>
            </a:r>
            <a:r>
              <a:rPr lang="fr-FR" sz="1300" dirty="0" err="1"/>
              <a:t>feed</a:t>
            </a:r>
            <a:r>
              <a:rPr lang="fr-FR" sz="1300" dirty="0"/>
              <a:t> on fruit </a:t>
            </a:r>
            <a:r>
              <a:rPr lang="fr-FR" sz="1300" dirty="0" err="1"/>
              <a:t>juices</a:t>
            </a:r>
            <a:r>
              <a:rPr lang="fr-FR" sz="1300" dirty="0"/>
              <a:t>: and </a:t>
            </a:r>
            <a:r>
              <a:rPr lang="fr-FR" sz="1300" dirty="0" err="1"/>
              <a:t>since</a:t>
            </a:r>
            <a:r>
              <a:rPr lang="fr-FR" sz="1300" dirty="0"/>
              <a:t> </a:t>
            </a:r>
            <a:r>
              <a:rPr lang="fr-FR" sz="1300" dirty="0" err="1"/>
              <a:t>yeast</a:t>
            </a:r>
            <a:r>
              <a:rPr lang="fr-FR" sz="1300" dirty="0"/>
              <a:t> </a:t>
            </a:r>
            <a:r>
              <a:rPr lang="fr-FR" sz="1300" dirty="0" err="1"/>
              <a:t>is</a:t>
            </a:r>
            <a:r>
              <a:rPr lang="fr-FR" sz="1300" dirty="0"/>
              <a:t> </a:t>
            </a:r>
            <a:r>
              <a:rPr lang="fr-FR" sz="1300" dirty="0" err="1"/>
              <a:t>present</a:t>
            </a:r>
            <a:r>
              <a:rPr lang="fr-FR" sz="1300" dirty="0"/>
              <a:t> </a:t>
            </a:r>
            <a:r>
              <a:rPr lang="fr-FR" sz="1300" dirty="0" err="1"/>
              <a:t>wherever</a:t>
            </a:r>
            <a:r>
              <a:rPr lang="fr-FR" sz="1300" dirty="0"/>
              <a:t> fermentation </a:t>
            </a:r>
            <a:r>
              <a:rPr lang="fr-FR" sz="1300" dirty="0" err="1"/>
              <a:t>is</a:t>
            </a:r>
            <a:r>
              <a:rPr lang="fr-FR" sz="1300" dirty="0"/>
              <a:t> in </a:t>
            </a:r>
            <a:r>
              <a:rPr lang="fr-FR" sz="1300" dirty="0" err="1"/>
              <a:t>progress</a:t>
            </a:r>
            <a:r>
              <a:rPr lang="fr-FR" sz="1300" dirty="0"/>
              <a:t>, </a:t>
            </a:r>
            <a:r>
              <a:rPr lang="fr-FR" sz="1300" dirty="0" err="1"/>
              <a:t>it</a:t>
            </a:r>
            <a:r>
              <a:rPr lang="fr-FR" sz="1300" dirty="0"/>
              <a:t> </a:t>
            </a:r>
            <a:r>
              <a:rPr lang="fr-FR" sz="1300" dirty="0" err="1"/>
              <a:t>is</a:t>
            </a:r>
            <a:r>
              <a:rPr lang="fr-FR" sz="1300" dirty="0"/>
              <a:t> </a:t>
            </a:r>
            <a:r>
              <a:rPr lang="fr-FR" sz="1300" dirty="0" err="1"/>
              <a:t>believed</a:t>
            </a:r>
            <a:r>
              <a:rPr lang="fr-FR" sz="1300" dirty="0"/>
              <a:t> </a:t>
            </a:r>
            <a:r>
              <a:rPr lang="fr-FR" sz="1300" dirty="0" err="1"/>
              <a:t>that</a:t>
            </a:r>
            <a:r>
              <a:rPr lang="fr-FR" sz="1300" dirty="0"/>
              <a:t> </a:t>
            </a:r>
            <a:r>
              <a:rPr lang="fr-FR" sz="1300" dirty="0" err="1"/>
              <a:t>yeast</a:t>
            </a:r>
            <a:r>
              <a:rPr lang="fr-FR" sz="1300" dirty="0"/>
              <a:t> </a:t>
            </a:r>
            <a:r>
              <a:rPr lang="fr-FR" sz="1300" dirty="0" err="1"/>
              <a:t>constitutes</a:t>
            </a:r>
            <a:r>
              <a:rPr lang="fr-FR" sz="1300" dirty="0"/>
              <a:t> an important part of </a:t>
            </a:r>
            <a:r>
              <a:rPr lang="fr-FR" sz="1300" dirty="0" err="1"/>
              <a:t>their</a:t>
            </a:r>
            <a:r>
              <a:rPr lang="fr-FR" sz="1300" dirty="0"/>
              <a:t> </a:t>
            </a:r>
            <a:r>
              <a:rPr lang="fr-FR" sz="1300" dirty="0" err="1"/>
              <a:t>diet</a:t>
            </a:r>
            <a:r>
              <a:rPr lang="fr-FR" sz="1300" dirty="0"/>
              <a:t> .</a:t>
            </a:r>
            <a:r>
              <a:rPr lang="fr-FR" sz="1300" dirty="0" err="1"/>
              <a:t>Therefore</a:t>
            </a:r>
            <a:r>
              <a:rPr lang="fr-FR" sz="1300" dirty="0"/>
              <a:t> Drosophila </a:t>
            </a:r>
            <a:r>
              <a:rPr lang="fr-FR" sz="1300" dirty="0" err="1"/>
              <a:t>may</a:t>
            </a:r>
            <a:r>
              <a:rPr lang="fr-FR" sz="1300" dirty="0"/>
              <a:t> </a:t>
            </a:r>
            <a:r>
              <a:rPr lang="fr-FR" sz="1300" dirty="0" err="1"/>
              <a:t>be</a:t>
            </a:r>
            <a:r>
              <a:rPr lang="fr-FR" sz="1300" dirty="0"/>
              <a:t> </a:t>
            </a:r>
            <a:r>
              <a:rPr lang="fr-FR" sz="1300" dirty="0" err="1"/>
              <a:t>raised</a:t>
            </a:r>
            <a:r>
              <a:rPr lang="fr-FR" sz="1300" dirty="0"/>
              <a:t> on </a:t>
            </a:r>
            <a:r>
              <a:rPr lang="fr-FR" sz="1300" dirty="0" err="1"/>
              <a:t>any</a:t>
            </a:r>
            <a:r>
              <a:rPr lang="fr-FR" sz="1300" dirty="0"/>
              <a:t> </a:t>
            </a:r>
            <a:r>
              <a:rPr lang="fr-FR" sz="1300" dirty="0" err="1"/>
              <a:t>fermenting</a:t>
            </a:r>
            <a:r>
              <a:rPr lang="fr-FR" sz="1300" dirty="0"/>
              <a:t> medium. </a:t>
            </a:r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52917A-A194-49E1-B5E8-99E15015F349}" type="slidenum">
              <a:rPr lang="es-ES" smtClean="0"/>
              <a:pPr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12695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3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E70493-2D5E-40B2-B91B-126C2FA35A98}" type="slidenum">
              <a:rPr lang="en-US" smtClean="0"/>
              <a:pPr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39902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3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E70493-2D5E-40B2-B91B-126C2FA35A98}" type="slidenum">
              <a:rPr lang="en-US" smtClean="0"/>
              <a:pPr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39902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Genotype</a:t>
            </a:r>
            <a:r>
              <a:rPr lang="fr-FR" dirty="0"/>
              <a:t> </a:t>
            </a:r>
            <a:r>
              <a:rPr lang="fr-FR" dirty="0">
                <a:sym typeface="Wingdings" panose="05000000000000000000" pitchFamily="2" charset="2"/>
              </a:rPr>
              <a:t> set of </a:t>
            </a:r>
            <a:r>
              <a:rPr lang="fr-FR" dirty="0" err="1">
                <a:sym typeface="Wingdings" panose="05000000000000000000" pitchFamily="2" charset="2"/>
              </a:rPr>
              <a:t>genes</a:t>
            </a:r>
            <a:r>
              <a:rPr lang="fr-FR" dirty="0">
                <a:sym typeface="Wingdings" panose="05000000000000000000" pitchFamily="2" charset="2"/>
              </a:rPr>
              <a:t> </a:t>
            </a:r>
            <a:r>
              <a:rPr lang="fr-FR" dirty="0" err="1">
                <a:sym typeface="Wingdings" panose="05000000000000000000" pitchFamily="2" charset="2"/>
              </a:rPr>
              <a:t>present</a:t>
            </a:r>
            <a:r>
              <a:rPr lang="fr-FR" dirty="0">
                <a:sym typeface="Wingdings" panose="05000000000000000000" pitchFamily="2" charset="2"/>
              </a:rPr>
              <a:t> in an </a:t>
            </a:r>
            <a:r>
              <a:rPr lang="fr-FR" dirty="0" err="1">
                <a:sym typeface="Wingdings" panose="05000000000000000000" pitchFamily="2" charset="2"/>
              </a:rPr>
              <a:t>organism</a:t>
            </a:r>
            <a:endParaRPr lang="fr-FR" dirty="0">
              <a:sym typeface="Wingdings" panose="05000000000000000000" pitchFamily="2" charset="2"/>
            </a:endParaRPr>
          </a:p>
          <a:p>
            <a:r>
              <a:rPr lang="fr-FR" dirty="0" err="1">
                <a:sym typeface="Wingdings" panose="05000000000000000000" pitchFamily="2" charset="2"/>
              </a:rPr>
              <a:t>Phenotype</a:t>
            </a:r>
            <a:r>
              <a:rPr lang="fr-FR" dirty="0">
                <a:sym typeface="Wingdings" panose="05000000000000000000" pitchFamily="2" charset="2"/>
              </a:rPr>
              <a:t>  </a:t>
            </a:r>
            <a:r>
              <a:rPr lang="fr-FR" dirty="0" err="1">
                <a:sym typeface="Wingdings" panose="05000000000000000000" pitchFamily="2" charset="2"/>
              </a:rPr>
              <a:t>is</a:t>
            </a:r>
            <a:r>
              <a:rPr lang="fr-FR" dirty="0">
                <a:sym typeface="Wingdings" panose="05000000000000000000" pitchFamily="2" charset="2"/>
              </a:rPr>
              <a:t> the </a:t>
            </a:r>
            <a:r>
              <a:rPr lang="fr-FR" dirty="0" err="1">
                <a:sym typeface="Wingdings" panose="05000000000000000000" pitchFamily="2" charset="2"/>
              </a:rPr>
              <a:t>sum</a:t>
            </a:r>
            <a:r>
              <a:rPr lang="fr-FR" dirty="0">
                <a:sym typeface="Wingdings" panose="05000000000000000000" pitchFamily="2" charset="2"/>
              </a:rPr>
              <a:t> of the </a:t>
            </a:r>
            <a:r>
              <a:rPr lang="fr-FR" dirty="0" err="1">
                <a:sym typeface="Wingdings" panose="05000000000000000000" pitchFamily="2" charset="2"/>
              </a:rPr>
              <a:t>genes</a:t>
            </a:r>
            <a:r>
              <a:rPr lang="fr-FR" dirty="0">
                <a:sym typeface="Wingdings" panose="05000000000000000000" pitchFamily="2" charset="2"/>
              </a:rPr>
              <a:t> plus the </a:t>
            </a:r>
            <a:r>
              <a:rPr lang="fr-FR" dirty="0" err="1">
                <a:sym typeface="Wingdings" panose="05000000000000000000" pitchFamily="2" charset="2"/>
              </a:rPr>
              <a:t>environmental</a:t>
            </a:r>
            <a:r>
              <a:rPr lang="fr-FR" dirty="0">
                <a:sym typeface="Wingdings" panose="05000000000000000000" pitchFamily="2" charset="2"/>
              </a:rPr>
              <a:t> </a:t>
            </a:r>
            <a:r>
              <a:rPr lang="fr-FR" dirty="0" err="1">
                <a:sym typeface="Wingdings" panose="05000000000000000000" pitchFamily="2" charset="2"/>
              </a:rPr>
              <a:t>efects</a:t>
            </a:r>
            <a:r>
              <a:rPr lang="fr-FR" dirty="0">
                <a:sym typeface="Wingdings" panose="05000000000000000000" pitchFamily="2" charset="2"/>
              </a:rPr>
              <a:t>. It </a:t>
            </a:r>
            <a:r>
              <a:rPr lang="fr-FR" dirty="0" err="1">
                <a:sym typeface="Wingdings" panose="05000000000000000000" pitchFamily="2" charset="2"/>
              </a:rPr>
              <a:t>is</a:t>
            </a:r>
            <a:r>
              <a:rPr lang="fr-FR" dirty="0">
                <a:sym typeface="Wingdings" panose="05000000000000000000" pitchFamily="2" charset="2"/>
              </a:rPr>
              <a:t> how the trais </a:t>
            </a:r>
            <a:r>
              <a:rPr lang="fr-FR" dirty="0" err="1">
                <a:sym typeface="Wingdings" panose="05000000000000000000" pitchFamily="2" charset="2"/>
              </a:rPr>
              <a:t>physically</a:t>
            </a:r>
            <a:r>
              <a:rPr lang="fr-FR" baseline="0" dirty="0">
                <a:sym typeface="Wingdings" panose="05000000000000000000" pitchFamily="2" charset="2"/>
              </a:rPr>
              <a:t> shows in the </a:t>
            </a:r>
            <a:r>
              <a:rPr lang="fr-FR" baseline="0" dirty="0" err="1">
                <a:sym typeface="Wingdings" panose="05000000000000000000" pitchFamily="2" charset="2"/>
              </a:rPr>
              <a:t>organism</a:t>
            </a:r>
            <a:r>
              <a:rPr lang="fr-FR" baseline="0" dirty="0">
                <a:sym typeface="Wingdings" panose="05000000000000000000" pitchFamily="2" charset="2"/>
              </a:rPr>
              <a:t>.</a:t>
            </a:r>
          </a:p>
          <a:p>
            <a:r>
              <a:rPr lang="fr-FR" baseline="0" dirty="0" err="1">
                <a:sym typeface="Wingdings" panose="05000000000000000000" pitchFamily="2" charset="2"/>
              </a:rPr>
              <a:t>Alleles</a:t>
            </a:r>
            <a:r>
              <a:rPr lang="fr-FR" baseline="0" dirty="0">
                <a:sym typeface="Wingdings" panose="05000000000000000000" pitchFamily="2" charset="2"/>
              </a:rPr>
              <a:t>  alternatives </a:t>
            </a:r>
            <a:r>
              <a:rPr lang="fr-FR" baseline="0" dirty="0" err="1">
                <a:sym typeface="Wingdings" panose="05000000000000000000" pitchFamily="2" charset="2"/>
              </a:rPr>
              <a:t>forms</a:t>
            </a:r>
            <a:r>
              <a:rPr lang="fr-FR" baseline="0" dirty="0">
                <a:sym typeface="Wingdings" panose="05000000000000000000" pitchFamily="2" charset="2"/>
              </a:rPr>
              <a:t> of the </a:t>
            </a:r>
            <a:r>
              <a:rPr lang="fr-FR" baseline="0" dirty="0" err="1">
                <a:sym typeface="Wingdings" panose="05000000000000000000" pitchFamily="2" charset="2"/>
              </a:rPr>
              <a:t>same</a:t>
            </a:r>
            <a:r>
              <a:rPr lang="fr-FR" baseline="0" dirty="0">
                <a:sym typeface="Wingdings" panose="05000000000000000000" pitchFamily="2" charset="2"/>
              </a:rPr>
              <a:t> </a:t>
            </a:r>
            <a:r>
              <a:rPr lang="fr-FR" baseline="0" dirty="0" err="1">
                <a:sym typeface="Wingdings" panose="05000000000000000000" pitchFamily="2" charset="2"/>
              </a:rPr>
              <a:t>gene</a:t>
            </a:r>
            <a:endParaRPr lang="fr-FR" baseline="0" dirty="0">
              <a:sym typeface="Wingdings" panose="05000000000000000000" pitchFamily="2" charset="2"/>
            </a:endParaRPr>
          </a:p>
          <a:p>
            <a:r>
              <a:rPr lang="fr-FR" baseline="0" dirty="0" err="1">
                <a:sym typeface="Wingdings" panose="05000000000000000000" pitchFamily="2" charset="2"/>
              </a:rPr>
              <a:t>Homozygous</a:t>
            </a:r>
            <a:r>
              <a:rPr lang="fr-FR" baseline="0" dirty="0">
                <a:sym typeface="Wingdings" panose="05000000000000000000" pitchFamily="2" charset="2"/>
              </a:rPr>
              <a:t>  for </a:t>
            </a:r>
            <a:r>
              <a:rPr lang="fr-FR" baseline="0" dirty="0" err="1">
                <a:sym typeface="Wingdings" panose="05000000000000000000" pitchFamily="2" charset="2"/>
              </a:rPr>
              <a:t>dipoid</a:t>
            </a:r>
            <a:r>
              <a:rPr lang="fr-FR" baseline="0" dirty="0">
                <a:sym typeface="Wingdings" panose="05000000000000000000" pitchFamily="2" charset="2"/>
              </a:rPr>
              <a:t> </a:t>
            </a:r>
            <a:r>
              <a:rPr lang="fr-FR" baseline="0" dirty="0" err="1">
                <a:sym typeface="Wingdings" panose="05000000000000000000" pitchFamily="2" charset="2"/>
              </a:rPr>
              <a:t>organisms</a:t>
            </a:r>
            <a:r>
              <a:rPr lang="fr-FR" baseline="0" dirty="0">
                <a:sym typeface="Wingdings" panose="05000000000000000000" pitchFamily="2" charset="2"/>
              </a:rPr>
              <a:t>, 2 </a:t>
            </a:r>
            <a:r>
              <a:rPr lang="fr-FR" baseline="0" dirty="0" err="1">
                <a:sym typeface="Wingdings" panose="05000000000000000000" pitchFamily="2" charset="2"/>
              </a:rPr>
              <a:t>identical</a:t>
            </a:r>
            <a:r>
              <a:rPr lang="fr-FR" baseline="0" dirty="0">
                <a:sym typeface="Wingdings" panose="05000000000000000000" pitchFamily="2" charset="2"/>
              </a:rPr>
              <a:t> </a:t>
            </a:r>
            <a:r>
              <a:rPr lang="fr-FR" baseline="0" dirty="0" err="1">
                <a:sym typeface="Wingdings" panose="05000000000000000000" pitchFamily="2" charset="2"/>
              </a:rPr>
              <a:t>alleles</a:t>
            </a:r>
            <a:endParaRPr lang="fr-FR" baseline="0" dirty="0">
              <a:sym typeface="Wingdings" panose="05000000000000000000" pitchFamily="2" charset="2"/>
            </a:endParaRPr>
          </a:p>
          <a:p>
            <a:r>
              <a:rPr lang="fr-FR" baseline="0" dirty="0" err="1">
                <a:sym typeface="Wingdings" panose="05000000000000000000" pitchFamily="2" charset="2"/>
              </a:rPr>
              <a:t>Heterozygous</a:t>
            </a:r>
            <a:r>
              <a:rPr lang="fr-FR" baseline="0" dirty="0">
                <a:sym typeface="Wingdings" panose="05000000000000000000" pitchFamily="2" charset="2"/>
              </a:rPr>
              <a:t>  for </a:t>
            </a:r>
            <a:r>
              <a:rPr lang="fr-FR" baseline="0" dirty="0" err="1">
                <a:sym typeface="Wingdings" panose="05000000000000000000" pitchFamily="2" charset="2"/>
              </a:rPr>
              <a:t>diploid</a:t>
            </a:r>
            <a:r>
              <a:rPr lang="fr-FR" baseline="0" dirty="0">
                <a:sym typeface="Wingdings" panose="05000000000000000000" pitchFamily="2" charset="2"/>
              </a:rPr>
              <a:t> </a:t>
            </a:r>
            <a:r>
              <a:rPr lang="fr-FR" baseline="0" dirty="0" err="1">
                <a:sym typeface="Wingdings" panose="05000000000000000000" pitchFamily="2" charset="2"/>
              </a:rPr>
              <a:t>organisms</a:t>
            </a:r>
            <a:r>
              <a:rPr lang="fr-FR" baseline="0" dirty="0">
                <a:sym typeface="Wingdings" panose="05000000000000000000" pitchFamily="2" charset="2"/>
              </a:rPr>
              <a:t>, 2 </a:t>
            </a:r>
            <a:r>
              <a:rPr lang="fr-FR" baseline="0" dirty="0" err="1">
                <a:sym typeface="Wingdings" panose="05000000000000000000" pitchFamily="2" charset="2"/>
              </a:rPr>
              <a:t>diferent</a:t>
            </a:r>
            <a:r>
              <a:rPr lang="fr-FR" baseline="0" dirty="0">
                <a:sym typeface="Wingdings" panose="05000000000000000000" pitchFamily="2" charset="2"/>
              </a:rPr>
              <a:t> </a:t>
            </a:r>
            <a:r>
              <a:rPr lang="fr-FR" baseline="0" dirty="0" err="1">
                <a:sym typeface="Wingdings" panose="05000000000000000000" pitchFamily="2" charset="2"/>
              </a:rPr>
              <a:t>alleles</a:t>
            </a:r>
            <a:r>
              <a:rPr lang="fr-FR" baseline="0" dirty="0">
                <a:sym typeface="Wingdings" panose="05000000000000000000" pitchFamily="2" charset="2"/>
              </a:rPr>
              <a:t> of  a </a:t>
            </a:r>
            <a:r>
              <a:rPr lang="fr-FR" baseline="0" dirty="0" err="1">
                <a:sym typeface="Wingdings" panose="05000000000000000000" pitchFamily="2" charset="2"/>
              </a:rPr>
              <a:t>gene</a:t>
            </a:r>
            <a:endParaRPr lang="fr-FR" baseline="0" dirty="0">
              <a:sym typeface="Wingdings" panose="05000000000000000000" pitchFamily="2" charset="2"/>
            </a:endParaRPr>
          </a:p>
          <a:p>
            <a:endParaRPr lang="fr-FR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52917A-A194-49E1-B5E8-99E15015F349}" type="slidenum">
              <a:rPr lang="es-ES" smtClean="0"/>
              <a:pPr/>
              <a:t>66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2742775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500" dirty="0" err="1">
                <a:solidFill>
                  <a:schemeClr val="accent1">
                    <a:lumMod val="75000"/>
                  </a:schemeClr>
                </a:solidFill>
              </a:rPr>
              <a:t>Segona</a:t>
            </a:r>
            <a:r>
              <a:rPr lang="en-US" sz="15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500" dirty="0" err="1">
                <a:solidFill>
                  <a:schemeClr val="accent1">
                    <a:lumMod val="75000"/>
                  </a:schemeClr>
                </a:solidFill>
              </a:rPr>
              <a:t>llei</a:t>
            </a:r>
            <a:r>
              <a:rPr lang="en-US" sz="1500" dirty="0">
                <a:solidFill>
                  <a:schemeClr val="accent1">
                    <a:lumMod val="75000"/>
                  </a:schemeClr>
                </a:solidFill>
              </a:rPr>
              <a:t> de Mendel: </a:t>
            </a:r>
            <a:r>
              <a:rPr lang="es-ES" b="0" dirty="0"/>
              <a:t>"</a:t>
            </a:r>
            <a:r>
              <a:rPr lang="es-ES" b="0" dirty="0" err="1"/>
              <a:t>Llei</a:t>
            </a:r>
            <a:r>
              <a:rPr lang="es-ES" b="0" dirty="0"/>
              <a:t> de </a:t>
            </a:r>
            <a:r>
              <a:rPr lang="es-ES" b="0" dirty="0" err="1"/>
              <a:t>segregació</a:t>
            </a:r>
            <a:r>
              <a:rPr lang="es-ES" b="0" dirty="0"/>
              <a:t> de la </a:t>
            </a:r>
            <a:r>
              <a:rPr lang="es-ES" b="0" dirty="0" err="1"/>
              <a:t>segona</a:t>
            </a:r>
            <a:r>
              <a:rPr lang="es-ES" b="0" dirty="0"/>
              <a:t> </a:t>
            </a:r>
            <a:r>
              <a:rPr lang="es-ES" b="0" dirty="0" err="1"/>
              <a:t>generació</a:t>
            </a:r>
            <a:r>
              <a:rPr lang="es-ES" b="0" dirty="0"/>
              <a:t> filial“</a:t>
            </a:r>
          </a:p>
          <a:p>
            <a:pPr algn="l"/>
            <a:r>
              <a:rPr lang="es-ES" dirty="0"/>
              <a:t>En </a:t>
            </a:r>
            <a:r>
              <a:rPr lang="es-ES" dirty="0" err="1"/>
              <a:t>encreuar</a:t>
            </a:r>
            <a:r>
              <a:rPr lang="es-ES" dirty="0"/>
              <a:t> dos </a:t>
            </a:r>
            <a:r>
              <a:rPr lang="es-ES" dirty="0" err="1"/>
              <a:t>individus</a:t>
            </a:r>
            <a:r>
              <a:rPr lang="es-ES" dirty="0"/>
              <a:t> </a:t>
            </a:r>
            <a:r>
              <a:rPr lang="es-ES" dirty="0" err="1"/>
              <a:t>híbrids</a:t>
            </a:r>
            <a:r>
              <a:rPr lang="es-ES" dirty="0"/>
              <a:t> </a:t>
            </a:r>
            <a:r>
              <a:rPr lang="es-ES" dirty="0" err="1"/>
              <a:t>dels</a:t>
            </a:r>
            <a:r>
              <a:rPr lang="es-ES" dirty="0"/>
              <a:t> </a:t>
            </a:r>
            <a:r>
              <a:rPr lang="es-ES" dirty="0" err="1"/>
              <a:t>obtinguts</a:t>
            </a:r>
            <a:r>
              <a:rPr lang="es-ES" dirty="0"/>
              <a:t> en el primer </a:t>
            </a:r>
            <a:r>
              <a:rPr lang="es-ES" dirty="0" err="1"/>
              <a:t>creuament</a:t>
            </a:r>
            <a:r>
              <a:rPr lang="es-ES" dirty="0"/>
              <a:t>, </a:t>
            </a:r>
            <a:r>
              <a:rPr lang="es-ES" dirty="0" err="1"/>
              <a:t>Mendel</a:t>
            </a:r>
            <a:r>
              <a:rPr lang="es-ES" dirty="0"/>
              <a:t> </a:t>
            </a:r>
            <a:r>
              <a:rPr lang="es-ES" dirty="0" err="1"/>
              <a:t>descrigué</a:t>
            </a:r>
            <a:r>
              <a:rPr lang="es-ES" dirty="0"/>
              <a:t> que el </a:t>
            </a:r>
            <a:r>
              <a:rPr lang="es-ES" dirty="0" err="1"/>
              <a:t>caràcter</a:t>
            </a:r>
            <a:r>
              <a:rPr lang="es-ES" dirty="0"/>
              <a:t> </a:t>
            </a:r>
            <a:r>
              <a:rPr lang="es-ES" dirty="0" err="1"/>
              <a:t>recessiu</a:t>
            </a:r>
            <a:r>
              <a:rPr lang="es-ES" dirty="0"/>
              <a:t> </a:t>
            </a:r>
            <a:r>
              <a:rPr lang="es-ES" dirty="0" err="1"/>
              <a:t>tornava</a:t>
            </a:r>
            <a:r>
              <a:rPr lang="es-ES" dirty="0"/>
              <a:t> a </a:t>
            </a:r>
            <a:r>
              <a:rPr lang="es-ES" dirty="0" err="1"/>
              <a:t>aparèixer</a:t>
            </a:r>
            <a:r>
              <a:rPr lang="es-ES" dirty="0"/>
              <a:t> en un de cada </a:t>
            </a:r>
            <a:r>
              <a:rPr lang="es-ES" dirty="0" err="1"/>
              <a:t>quatre</a:t>
            </a:r>
            <a:r>
              <a:rPr lang="es-ES" dirty="0"/>
              <a:t> </a:t>
            </a:r>
            <a:r>
              <a:rPr lang="es-ES" dirty="0" err="1"/>
              <a:t>individus</a:t>
            </a:r>
            <a:r>
              <a:rPr lang="es-ES" dirty="0"/>
              <a:t>, </a:t>
            </a:r>
            <a:r>
              <a:rPr lang="es-ES" dirty="0" err="1"/>
              <a:t>és</a:t>
            </a:r>
            <a:r>
              <a:rPr lang="es-ES" dirty="0"/>
              <a:t> a </a:t>
            </a:r>
            <a:r>
              <a:rPr lang="es-ES" dirty="0" err="1"/>
              <a:t>dir</a:t>
            </a:r>
            <a:r>
              <a:rPr lang="es-ES" dirty="0"/>
              <a:t> en una </a:t>
            </a:r>
            <a:r>
              <a:rPr lang="es-ES" dirty="0" err="1"/>
              <a:t>proporió</a:t>
            </a:r>
            <a:r>
              <a:rPr lang="es-ES" dirty="0"/>
              <a:t> de 1 a 3</a:t>
            </a:r>
          </a:p>
          <a:p>
            <a:pPr defTabSz="990752">
              <a:defRPr/>
            </a:pPr>
            <a:r>
              <a:rPr lang="en-US" b="1" dirty="0"/>
              <a:t>The Law of Segregation</a:t>
            </a:r>
            <a:r>
              <a:rPr lang="en-US" dirty="0"/>
              <a:t>: when any individual produces gametes, the copies of a gene separate so that each gamete receives only one copy (allele) - a gamete will receive one allele or the other </a:t>
            </a:r>
          </a:p>
          <a:p>
            <a:pPr algn="l"/>
            <a:endParaRPr lang="en-US" dirty="0"/>
          </a:p>
          <a:p>
            <a:endParaRPr lang="fr-FR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52917A-A194-49E1-B5E8-99E15015F349}" type="slidenum">
              <a:rPr lang="es-ES" smtClean="0"/>
              <a:pPr/>
              <a:t>68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7121819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500" dirty="0" err="1">
                <a:solidFill>
                  <a:schemeClr val="accent1">
                    <a:lumMod val="75000"/>
                  </a:schemeClr>
                </a:solidFill>
              </a:rPr>
              <a:t>Segona</a:t>
            </a:r>
            <a:r>
              <a:rPr lang="en-US" sz="15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500" dirty="0" err="1">
                <a:solidFill>
                  <a:schemeClr val="accent1">
                    <a:lumMod val="75000"/>
                  </a:schemeClr>
                </a:solidFill>
              </a:rPr>
              <a:t>llei</a:t>
            </a:r>
            <a:r>
              <a:rPr lang="en-US" sz="1500" dirty="0">
                <a:solidFill>
                  <a:schemeClr val="accent1">
                    <a:lumMod val="75000"/>
                  </a:schemeClr>
                </a:solidFill>
              </a:rPr>
              <a:t> de Mendel: </a:t>
            </a:r>
            <a:r>
              <a:rPr lang="es-ES" b="0" dirty="0"/>
              <a:t>"</a:t>
            </a:r>
            <a:r>
              <a:rPr lang="es-ES" b="0" dirty="0" err="1"/>
              <a:t>Llei</a:t>
            </a:r>
            <a:r>
              <a:rPr lang="es-ES" b="0" dirty="0"/>
              <a:t> de </a:t>
            </a:r>
            <a:r>
              <a:rPr lang="es-ES" b="0" dirty="0" err="1"/>
              <a:t>segregació</a:t>
            </a:r>
            <a:r>
              <a:rPr lang="es-ES" b="0" dirty="0"/>
              <a:t> de la </a:t>
            </a:r>
            <a:r>
              <a:rPr lang="es-ES" b="0" dirty="0" err="1"/>
              <a:t>segona</a:t>
            </a:r>
            <a:r>
              <a:rPr lang="es-ES" b="0" dirty="0"/>
              <a:t> </a:t>
            </a:r>
            <a:r>
              <a:rPr lang="es-ES" b="0" dirty="0" err="1"/>
              <a:t>generació</a:t>
            </a:r>
            <a:r>
              <a:rPr lang="es-ES" b="0" dirty="0"/>
              <a:t> filial“</a:t>
            </a:r>
          </a:p>
          <a:p>
            <a:pPr algn="l"/>
            <a:r>
              <a:rPr lang="es-ES" dirty="0"/>
              <a:t>En </a:t>
            </a:r>
            <a:r>
              <a:rPr lang="es-ES" dirty="0" err="1"/>
              <a:t>encreuar</a:t>
            </a:r>
            <a:r>
              <a:rPr lang="es-ES" dirty="0"/>
              <a:t> dos </a:t>
            </a:r>
            <a:r>
              <a:rPr lang="es-ES" dirty="0" err="1"/>
              <a:t>individus</a:t>
            </a:r>
            <a:r>
              <a:rPr lang="es-ES" dirty="0"/>
              <a:t> </a:t>
            </a:r>
            <a:r>
              <a:rPr lang="es-ES" dirty="0" err="1"/>
              <a:t>híbrids</a:t>
            </a:r>
            <a:r>
              <a:rPr lang="es-ES" dirty="0"/>
              <a:t> </a:t>
            </a:r>
            <a:r>
              <a:rPr lang="es-ES" dirty="0" err="1"/>
              <a:t>dels</a:t>
            </a:r>
            <a:r>
              <a:rPr lang="es-ES" dirty="0"/>
              <a:t> </a:t>
            </a:r>
            <a:r>
              <a:rPr lang="es-ES" dirty="0" err="1"/>
              <a:t>obtinguts</a:t>
            </a:r>
            <a:r>
              <a:rPr lang="es-ES" dirty="0"/>
              <a:t> en el primer </a:t>
            </a:r>
            <a:r>
              <a:rPr lang="es-ES" dirty="0" err="1"/>
              <a:t>creuament</a:t>
            </a:r>
            <a:r>
              <a:rPr lang="es-ES" dirty="0"/>
              <a:t>, </a:t>
            </a:r>
            <a:r>
              <a:rPr lang="es-ES" dirty="0" err="1"/>
              <a:t>Mendel</a:t>
            </a:r>
            <a:r>
              <a:rPr lang="es-ES" dirty="0"/>
              <a:t> </a:t>
            </a:r>
            <a:r>
              <a:rPr lang="es-ES" dirty="0" err="1"/>
              <a:t>descrigué</a:t>
            </a:r>
            <a:r>
              <a:rPr lang="es-ES" dirty="0"/>
              <a:t> que el </a:t>
            </a:r>
            <a:r>
              <a:rPr lang="es-ES" dirty="0" err="1"/>
              <a:t>caràcter</a:t>
            </a:r>
            <a:r>
              <a:rPr lang="es-ES" dirty="0"/>
              <a:t> </a:t>
            </a:r>
            <a:r>
              <a:rPr lang="es-ES" dirty="0" err="1"/>
              <a:t>recessiu</a:t>
            </a:r>
            <a:r>
              <a:rPr lang="es-ES" dirty="0"/>
              <a:t> </a:t>
            </a:r>
            <a:r>
              <a:rPr lang="es-ES" dirty="0" err="1"/>
              <a:t>tornava</a:t>
            </a:r>
            <a:r>
              <a:rPr lang="es-ES" dirty="0"/>
              <a:t> a </a:t>
            </a:r>
            <a:r>
              <a:rPr lang="es-ES" dirty="0" err="1"/>
              <a:t>aparèixer</a:t>
            </a:r>
            <a:r>
              <a:rPr lang="es-ES" dirty="0"/>
              <a:t> en un de cada </a:t>
            </a:r>
            <a:r>
              <a:rPr lang="es-ES" dirty="0" err="1"/>
              <a:t>quatre</a:t>
            </a:r>
            <a:r>
              <a:rPr lang="es-ES" dirty="0"/>
              <a:t> </a:t>
            </a:r>
            <a:r>
              <a:rPr lang="es-ES" dirty="0" err="1"/>
              <a:t>individus</a:t>
            </a:r>
            <a:r>
              <a:rPr lang="es-ES" dirty="0"/>
              <a:t>, </a:t>
            </a:r>
            <a:r>
              <a:rPr lang="es-ES" dirty="0" err="1"/>
              <a:t>és</a:t>
            </a:r>
            <a:r>
              <a:rPr lang="es-ES" dirty="0"/>
              <a:t> a </a:t>
            </a:r>
            <a:r>
              <a:rPr lang="es-ES" dirty="0" err="1"/>
              <a:t>dir</a:t>
            </a:r>
            <a:r>
              <a:rPr lang="es-ES" dirty="0"/>
              <a:t> en una </a:t>
            </a:r>
            <a:r>
              <a:rPr lang="es-ES" dirty="0" err="1"/>
              <a:t>proporió</a:t>
            </a:r>
            <a:r>
              <a:rPr lang="es-ES" dirty="0"/>
              <a:t> de 1 a 3</a:t>
            </a:r>
          </a:p>
          <a:p>
            <a:pPr defTabSz="990752">
              <a:defRPr/>
            </a:pPr>
            <a:r>
              <a:rPr lang="en-US" b="1" dirty="0"/>
              <a:t>The Law of Segregation</a:t>
            </a:r>
            <a:r>
              <a:rPr lang="en-US" dirty="0"/>
              <a:t>: when any individual produces gametes, the copies of a gene separate so that each gamete receives only one copy (allele) - a gamete will receive one allele or the other </a:t>
            </a:r>
          </a:p>
          <a:p>
            <a:pPr algn="l"/>
            <a:endParaRPr lang="en-US" dirty="0"/>
          </a:p>
          <a:p>
            <a:endParaRPr lang="fr-FR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52917A-A194-49E1-B5E8-99E15015F349}" type="slidenum">
              <a:rPr lang="es-ES" smtClean="0"/>
              <a:pPr/>
              <a:t>69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7121819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500" dirty="0" err="1">
                <a:solidFill>
                  <a:schemeClr val="accent1">
                    <a:lumMod val="75000"/>
                  </a:schemeClr>
                </a:solidFill>
              </a:rPr>
              <a:t>Tercera</a:t>
            </a:r>
            <a:r>
              <a:rPr lang="en-US" sz="15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500" dirty="0" err="1">
                <a:solidFill>
                  <a:schemeClr val="accent1">
                    <a:lumMod val="75000"/>
                  </a:schemeClr>
                </a:solidFill>
              </a:rPr>
              <a:t>llei</a:t>
            </a:r>
            <a:r>
              <a:rPr lang="en-US" sz="1500" dirty="0">
                <a:solidFill>
                  <a:schemeClr val="accent1">
                    <a:lumMod val="75000"/>
                  </a:schemeClr>
                </a:solidFill>
              </a:rPr>
              <a:t> de Mendel </a:t>
            </a:r>
            <a:r>
              <a:rPr lang="es-ES" b="0" dirty="0"/>
              <a:t>"</a:t>
            </a:r>
            <a:r>
              <a:rPr lang="es-ES" b="0" dirty="0" err="1"/>
              <a:t>Llei</a:t>
            </a:r>
            <a:r>
              <a:rPr lang="es-ES" b="0" dirty="0"/>
              <a:t> de </a:t>
            </a:r>
            <a:r>
              <a:rPr lang="es-ES" b="0" dirty="0" err="1"/>
              <a:t>l'herència</a:t>
            </a:r>
            <a:r>
              <a:rPr lang="es-ES" b="0" dirty="0"/>
              <a:t> </a:t>
            </a:r>
            <a:r>
              <a:rPr lang="es-ES" b="0" dirty="0" err="1"/>
              <a:t>independent</a:t>
            </a:r>
            <a:r>
              <a:rPr lang="es-ES" b="0" dirty="0"/>
              <a:t> de </a:t>
            </a:r>
            <a:r>
              <a:rPr lang="es-ES" b="0" dirty="0" err="1"/>
              <a:t>caràcters</a:t>
            </a:r>
            <a:r>
              <a:rPr lang="es-ES" b="0" dirty="0"/>
              <a:t>“</a:t>
            </a:r>
          </a:p>
          <a:p>
            <a:pPr algn="l"/>
            <a:r>
              <a:rPr lang="es-ES" dirty="0" err="1"/>
              <a:t>Quan</a:t>
            </a:r>
            <a:r>
              <a:rPr lang="es-ES" dirty="0"/>
              <a:t> es controlen dos </a:t>
            </a:r>
            <a:r>
              <a:rPr lang="es-ES" dirty="0" err="1"/>
              <a:t>caràcters</a:t>
            </a:r>
            <a:r>
              <a:rPr lang="es-ES" dirty="0"/>
              <a:t> </a:t>
            </a:r>
            <a:r>
              <a:rPr lang="es-ES" dirty="0" err="1"/>
              <a:t>diferents</a:t>
            </a:r>
            <a:r>
              <a:rPr lang="es-ES" dirty="0"/>
              <a:t> i </a:t>
            </a:r>
            <a:r>
              <a:rPr lang="es-ES" dirty="0" err="1"/>
              <a:t>s'hibriden</a:t>
            </a:r>
            <a:r>
              <a:rPr lang="es-ES" dirty="0"/>
              <a:t> </a:t>
            </a:r>
            <a:r>
              <a:rPr lang="es-ES" dirty="0" err="1"/>
              <a:t>individus</a:t>
            </a:r>
            <a:r>
              <a:rPr lang="es-ES" dirty="0"/>
              <a:t>, </a:t>
            </a:r>
            <a:r>
              <a:rPr lang="es-ES" dirty="0" err="1"/>
              <a:t>els</a:t>
            </a:r>
            <a:r>
              <a:rPr lang="es-ES" dirty="0"/>
              <a:t> dos </a:t>
            </a:r>
            <a:r>
              <a:rPr lang="es-ES" dirty="0" err="1"/>
              <a:t>caràcters</a:t>
            </a:r>
            <a:r>
              <a:rPr lang="es-ES" dirty="0"/>
              <a:t> es </a:t>
            </a:r>
            <a:r>
              <a:rPr lang="es-ES" dirty="0" err="1"/>
              <a:t>transmeten</a:t>
            </a:r>
            <a:r>
              <a:rPr lang="es-ES" dirty="0"/>
              <a:t> de forma </a:t>
            </a:r>
            <a:r>
              <a:rPr lang="es-ES" dirty="0" err="1"/>
              <a:t>independent</a:t>
            </a:r>
            <a:r>
              <a:rPr lang="es-ES" dirty="0"/>
              <a:t>. </a:t>
            </a:r>
          </a:p>
          <a:p>
            <a:pPr defTabSz="990752">
              <a:defRPr/>
            </a:pPr>
            <a:r>
              <a:rPr lang="en-US" b="1" dirty="0"/>
              <a:t>The Law of Independent Assortment</a:t>
            </a:r>
            <a:r>
              <a:rPr lang="en-US" dirty="0"/>
              <a:t>: alleles responsible for different traits are distributed to gametes (and thus the offspring) independently of each other</a:t>
            </a:r>
          </a:p>
          <a:p>
            <a:pPr algn="l"/>
            <a:endParaRPr lang="en-US" dirty="0"/>
          </a:p>
          <a:p>
            <a:endParaRPr lang="fr-FR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52917A-A194-49E1-B5E8-99E15015F349}" type="slidenum">
              <a:rPr lang="es-ES" smtClean="0"/>
              <a:pPr/>
              <a:t>70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8232926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90752">
              <a:defRPr/>
            </a:pPr>
            <a:r>
              <a:rPr lang="es-ES" sz="1300" dirty="0"/>
              <a:t>No </a:t>
            </a:r>
            <a:r>
              <a:rPr lang="es-ES" sz="1300" dirty="0" err="1"/>
              <a:t>obstant</a:t>
            </a:r>
            <a:r>
              <a:rPr lang="es-ES" sz="1300" dirty="0"/>
              <a:t>, </a:t>
            </a:r>
            <a:r>
              <a:rPr lang="es-ES" sz="1300" dirty="0" err="1"/>
              <a:t>Mendel</a:t>
            </a:r>
            <a:r>
              <a:rPr lang="es-ES" sz="1300" dirty="0"/>
              <a:t> no va </a:t>
            </a:r>
            <a:r>
              <a:rPr lang="es-ES" sz="1300" dirty="0" err="1"/>
              <a:t>tenir</a:t>
            </a:r>
            <a:r>
              <a:rPr lang="es-ES" sz="1300" dirty="0"/>
              <a:t> en </a:t>
            </a:r>
            <a:r>
              <a:rPr lang="es-ES" sz="1300" dirty="0" err="1"/>
              <a:t>compte</a:t>
            </a:r>
            <a:r>
              <a:rPr lang="es-ES" sz="1300" dirty="0"/>
              <a:t> la </a:t>
            </a:r>
            <a:r>
              <a:rPr lang="es-ES" sz="1300" dirty="0" err="1"/>
              <a:t>possibilitat</a:t>
            </a:r>
            <a:r>
              <a:rPr lang="es-ES" sz="1300" dirty="0"/>
              <a:t> de </a:t>
            </a:r>
            <a:r>
              <a:rPr lang="es-ES" sz="1300" dirty="0" err="1"/>
              <a:t>què</a:t>
            </a:r>
            <a:r>
              <a:rPr lang="es-ES" sz="1300" dirty="0"/>
              <a:t> </a:t>
            </a:r>
            <a:r>
              <a:rPr lang="es-ES" sz="1300" dirty="0" err="1"/>
              <a:t>aquests</a:t>
            </a:r>
            <a:r>
              <a:rPr lang="es-ES" sz="1300" dirty="0"/>
              <a:t> </a:t>
            </a:r>
            <a:r>
              <a:rPr lang="es-ES" sz="1300" dirty="0" err="1"/>
              <a:t>caràcters</a:t>
            </a:r>
            <a:r>
              <a:rPr lang="es-ES" sz="1300" dirty="0"/>
              <a:t> es </a:t>
            </a:r>
            <a:r>
              <a:rPr lang="es-ES" sz="1300" dirty="0" err="1"/>
              <a:t>trobessin</a:t>
            </a:r>
            <a:r>
              <a:rPr lang="es-ES" sz="1300" dirty="0"/>
              <a:t> </a:t>
            </a:r>
            <a:r>
              <a:rPr lang="es-ES" sz="1300" dirty="0" err="1"/>
              <a:t>lligats</a:t>
            </a:r>
            <a:r>
              <a:rPr lang="es-ES" sz="1300" dirty="0"/>
              <a:t> sobre un </a:t>
            </a:r>
            <a:r>
              <a:rPr lang="es-ES" sz="1300" dirty="0" err="1"/>
              <a:t>mateix</a:t>
            </a:r>
            <a:r>
              <a:rPr lang="es-ES" sz="1300" dirty="0"/>
              <a:t> cromosoma, </a:t>
            </a:r>
            <a:r>
              <a:rPr lang="es-ES" sz="1300" dirty="0" err="1"/>
              <a:t>ja</a:t>
            </a:r>
            <a:r>
              <a:rPr lang="es-ES" sz="1300" dirty="0"/>
              <a:t> que no </a:t>
            </a:r>
            <a:r>
              <a:rPr lang="es-ES" sz="1300" dirty="0" err="1"/>
              <a:t>coneixia</a:t>
            </a:r>
            <a:r>
              <a:rPr lang="es-ES" sz="1300" dirty="0"/>
              <a:t> la </a:t>
            </a:r>
            <a:r>
              <a:rPr lang="es-ES" sz="1300" dirty="0" err="1"/>
              <a:t>teoria</a:t>
            </a:r>
            <a:r>
              <a:rPr lang="es-ES" sz="1300" dirty="0"/>
              <a:t> </a:t>
            </a:r>
            <a:r>
              <a:rPr lang="es-ES" sz="1300" dirty="0" err="1"/>
              <a:t>cromosòmica</a:t>
            </a:r>
            <a:r>
              <a:rPr lang="es-ES" sz="1300" dirty="0"/>
              <a:t> de </a:t>
            </a:r>
            <a:r>
              <a:rPr lang="es-ES" sz="1300" dirty="0" err="1"/>
              <a:t>l’herència</a:t>
            </a:r>
            <a:r>
              <a:rPr lang="es-ES" sz="1300" dirty="0"/>
              <a:t>, i per </a:t>
            </a:r>
            <a:r>
              <a:rPr lang="es-ES" sz="1300" dirty="0" err="1"/>
              <a:t>tant</a:t>
            </a:r>
            <a:r>
              <a:rPr lang="es-ES" sz="1300" dirty="0"/>
              <a:t> que </a:t>
            </a:r>
            <a:r>
              <a:rPr lang="es-ES" sz="1300" dirty="0" err="1"/>
              <a:t>aquests</a:t>
            </a:r>
            <a:r>
              <a:rPr lang="es-ES" sz="1300" dirty="0"/>
              <a:t> </a:t>
            </a:r>
            <a:r>
              <a:rPr lang="es-ES" sz="1300" dirty="0" err="1"/>
              <a:t>caràcters</a:t>
            </a:r>
            <a:r>
              <a:rPr lang="es-ES" sz="1300" dirty="0"/>
              <a:t> eren </a:t>
            </a:r>
            <a:r>
              <a:rPr lang="es-ES" sz="1300" dirty="0" err="1"/>
              <a:t>transmesos</a:t>
            </a:r>
            <a:r>
              <a:rPr lang="es-ES" sz="1300" dirty="0"/>
              <a:t> a la </a:t>
            </a:r>
            <a:r>
              <a:rPr lang="es-ES" sz="1300" dirty="0" err="1"/>
              <a:t>progènie</a:t>
            </a:r>
            <a:r>
              <a:rPr lang="es-ES" sz="1300" dirty="0"/>
              <a:t> </a:t>
            </a:r>
            <a:r>
              <a:rPr lang="es-ES" sz="1300" dirty="0" err="1"/>
              <a:t>conjuntament</a:t>
            </a:r>
            <a:r>
              <a:rPr lang="es-ES" sz="1300" dirty="0"/>
              <a:t>, </a:t>
            </a:r>
            <a:r>
              <a:rPr lang="es-ES" sz="1300" dirty="0" err="1"/>
              <a:t>alterant</a:t>
            </a:r>
            <a:r>
              <a:rPr lang="es-ES" sz="1300" dirty="0"/>
              <a:t> les </a:t>
            </a:r>
            <a:r>
              <a:rPr lang="es-ES" sz="1300" dirty="0" err="1"/>
              <a:t>proporcions</a:t>
            </a:r>
            <a:r>
              <a:rPr lang="es-ES" sz="1300" dirty="0"/>
              <a:t> de la tercera </a:t>
            </a:r>
            <a:r>
              <a:rPr lang="es-ES" sz="1300" dirty="0" err="1"/>
              <a:t>llei</a:t>
            </a:r>
            <a:r>
              <a:rPr lang="es-ES" sz="1300" dirty="0"/>
              <a:t> de </a:t>
            </a:r>
            <a:r>
              <a:rPr lang="es-ES" sz="1300" dirty="0" err="1"/>
              <a:t>Mendel</a:t>
            </a:r>
            <a:r>
              <a:rPr lang="es-ES" sz="1300" dirty="0"/>
              <a:t> i </a:t>
            </a:r>
            <a:r>
              <a:rPr lang="es-ES" sz="1300" dirty="0" err="1"/>
              <a:t>desmentint</a:t>
            </a:r>
            <a:r>
              <a:rPr lang="es-ES" sz="1300" dirty="0"/>
              <a:t> </a:t>
            </a:r>
            <a:r>
              <a:rPr lang="es-ES" sz="1300" dirty="0" err="1"/>
              <a:t>d’aquesta</a:t>
            </a:r>
            <a:r>
              <a:rPr lang="es-ES" sz="1300" dirty="0"/>
              <a:t> manera la </a:t>
            </a:r>
            <a:r>
              <a:rPr lang="es-ES" sz="1300" dirty="0" err="1"/>
              <a:t>universalitat</a:t>
            </a:r>
            <a:r>
              <a:rPr lang="es-ES" sz="1300" dirty="0"/>
              <a:t> de la </a:t>
            </a:r>
            <a:r>
              <a:rPr lang="es-ES" sz="1300" dirty="0" err="1"/>
              <a:t>llei</a:t>
            </a:r>
            <a:r>
              <a:rPr lang="es-ES" sz="1300" dirty="0"/>
              <a:t> de la </a:t>
            </a:r>
            <a:r>
              <a:rPr lang="es-ES" sz="1300" dirty="0" err="1"/>
              <a:t>transmissió</a:t>
            </a:r>
            <a:r>
              <a:rPr lang="es-ES" sz="1300" dirty="0"/>
              <a:t> </a:t>
            </a:r>
            <a:r>
              <a:rPr lang="es-ES" sz="1300" dirty="0" err="1"/>
              <a:t>independent</a:t>
            </a:r>
            <a:endParaRPr lang="fr-FR" dirty="0"/>
          </a:p>
          <a:p>
            <a:endParaRPr lang="fr-FR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52917A-A194-49E1-B5E8-99E15015F349}" type="slidenum">
              <a:rPr lang="es-ES" smtClean="0"/>
              <a:pPr/>
              <a:t>71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091419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300" dirty="0"/>
              <a:t>Drosophila </a:t>
            </a:r>
            <a:r>
              <a:rPr lang="fr-FR" sz="1300" dirty="0" err="1"/>
              <a:t>melanogaster</a:t>
            </a:r>
            <a:r>
              <a:rPr lang="fr-FR" sz="1300" dirty="0"/>
              <a:t> </a:t>
            </a:r>
            <a:r>
              <a:rPr lang="fr-FR" sz="1300" dirty="0" err="1"/>
              <a:t>is</a:t>
            </a:r>
            <a:r>
              <a:rPr lang="fr-FR" sz="1300" dirty="0"/>
              <a:t> </a:t>
            </a:r>
            <a:r>
              <a:rPr lang="fr-FR" sz="1300" dirty="0" err="1"/>
              <a:t>found</a:t>
            </a:r>
            <a:r>
              <a:rPr lang="fr-FR" sz="1300" dirty="0"/>
              <a:t> in </a:t>
            </a:r>
            <a:r>
              <a:rPr lang="fr-FR" sz="1300" dirty="0" err="1"/>
              <a:t>abundance</a:t>
            </a:r>
            <a:r>
              <a:rPr lang="fr-FR" sz="1300" dirty="0"/>
              <a:t> on soft fruits </a:t>
            </a:r>
            <a:r>
              <a:rPr lang="fr-FR" sz="1300" dirty="0" err="1"/>
              <a:t>like</a:t>
            </a:r>
            <a:r>
              <a:rPr lang="fr-FR" sz="1300" dirty="0"/>
              <a:t> </a:t>
            </a:r>
            <a:r>
              <a:rPr lang="fr-FR" sz="1300" dirty="0" err="1"/>
              <a:t>grapes</a:t>
            </a:r>
            <a:r>
              <a:rPr lang="fr-FR" sz="1300" dirty="0"/>
              <a:t>, bananas, and </a:t>
            </a:r>
            <a:r>
              <a:rPr lang="fr-FR" sz="1300" dirty="0" err="1"/>
              <a:t>plums</a:t>
            </a:r>
            <a:r>
              <a:rPr lang="fr-FR" sz="1300" dirty="0"/>
              <a:t>, </a:t>
            </a:r>
            <a:r>
              <a:rPr lang="fr-FR" sz="1300" dirty="0" err="1"/>
              <a:t>especially</a:t>
            </a:r>
            <a:r>
              <a:rPr lang="fr-FR" sz="1300" dirty="0"/>
              <a:t> if </a:t>
            </a:r>
            <a:r>
              <a:rPr lang="fr-FR" sz="1300" dirty="0" err="1"/>
              <a:t>they</a:t>
            </a:r>
            <a:r>
              <a:rPr lang="fr-FR" sz="1300" dirty="0"/>
              <a:t> are </a:t>
            </a:r>
            <a:r>
              <a:rPr lang="fr-FR" sz="1300" dirty="0" err="1"/>
              <a:t>overripe</a:t>
            </a:r>
            <a:r>
              <a:rPr lang="fr-FR" sz="1300" dirty="0"/>
              <a:t> and have </a:t>
            </a:r>
            <a:r>
              <a:rPr lang="fr-FR" sz="1300" dirty="0" err="1"/>
              <a:t>begun</a:t>
            </a:r>
            <a:r>
              <a:rPr lang="fr-FR" sz="1300" dirty="0"/>
              <a:t> to ferment. </a:t>
            </a:r>
            <a:r>
              <a:rPr lang="fr-FR" sz="1300" dirty="0" err="1"/>
              <a:t>Adult</a:t>
            </a:r>
            <a:r>
              <a:rPr lang="fr-FR" sz="1300" dirty="0"/>
              <a:t> </a:t>
            </a:r>
            <a:r>
              <a:rPr lang="fr-FR" sz="1300" dirty="0" err="1"/>
              <a:t>flies</a:t>
            </a:r>
            <a:r>
              <a:rPr lang="fr-FR" sz="1300" dirty="0"/>
              <a:t> as </a:t>
            </a:r>
            <a:r>
              <a:rPr lang="fr-FR" sz="1300" dirty="0" err="1"/>
              <a:t>well</a:t>
            </a:r>
            <a:r>
              <a:rPr lang="fr-FR" sz="1300" dirty="0"/>
              <a:t> as </a:t>
            </a:r>
            <a:r>
              <a:rPr lang="fr-FR" sz="1300" dirty="0" err="1"/>
              <a:t>larvae</a:t>
            </a:r>
            <a:r>
              <a:rPr lang="fr-FR" sz="1300" dirty="0"/>
              <a:t> </a:t>
            </a:r>
            <a:r>
              <a:rPr lang="fr-FR" sz="1300" dirty="0" err="1"/>
              <a:t>feed</a:t>
            </a:r>
            <a:r>
              <a:rPr lang="fr-FR" sz="1300" dirty="0"/>
              <a:t> on fruit </a:t>
            </a:r>
            <a:r>
              <a:rPr lang="fr-FR" sz="1300" dirty="0" err="1"/>
              <a:t>juices</a:t>
            </a:r>
            <a:r>
              <a:rPr lang="fr-FR" sz="1300" dirty="0"/>
              <a:t>: and </a:t>
            </a:r>
            <a:r>
              <a:rPr lang="fr-FR" sz="1300" dirty="0" err="1"/>
              <a:t>since</a:t>
            </a:r>
            <a:r>
              <a:rPr lang="fr-FR" sz="1300" dirty="0"/>
              <a:t> </a:t>
            </a:r>
            <a:r>
              <a:rPr lang="fr-FR" sz="1300" dirty="0" err="1"/>
              <a:t>yeast</a:t>
            </a:r>
            <a:r>
              <a:rPr lang="fr-FR" sz="1300" dirty="0"/>
              <a:t> </a:t>
            </a:r>
            <a:r>
              <a:rPr lang="fr-FR" sz="1300" dirty="0" err="1"/>
              <a:t>is</a:t>
            </a:r>
            <a:r>
              <a:rPr lang="fr-FR" sz="1300" dirty="0"/>
              <a:t> </a:t>
            </a:r>
            <a:r>
              <a:rPr lang="fr-FR" sz="1300" dirty="0" err="1"/>
              <a:t>present</a:t>
            </a:r>
            <a:r>
              <a:rPr lang="fr-FR" sz="1300" dirty="0"/>
              <a:t> </a:t>
            </a:r>
            <a:r>
              <a:rPr lang="fr-FR" sz="1300" dirty="0" err="1"/>
              <a:t>wherever</a:t>
            </a:r>
            <a:r>
              <a:rPr lang="fr-FR" sz="1300" dirty="0"/>
              <a:t> fermentation </a:t>
            </a:r>
            <a:r>
              <a:rPr lang="fr-FR" sz="1300" dirty="0" err="1"/>
              <a:t>is</a:t>
            </a:r>
            <a:r>
              <a:rPr lang="fr-FR" sz="1300" dirty="0"/>
              <a:t> in </a:t>
            </a:r>
            <a:r>
              <a:rPr lang="fr-FR" sz="1300" dirty="0" err="1"/>
              <a:t>progress</a:t>
            </a:r>
            <a:r>
              <a:rPr lang="fr-FR" sz="1300" dirty="0"/>
              <a:t>, </a:t>
            </a:r>
            <a:r>
              <a:rPr lang="fr-FR" sz="1300" dirty="0" err="1"/>
              <a:t>it</a:t>
            </a:r>
            <a:r>
              <a:rPr lang="fr-FR" sz="1300" dirty="0"/>
              <a:t> </a:t>
            </a:r>
            <a:r>
              <a:rPr lang="fr-FR" sz="1300" dirty="0" err="1"/>
              <a:t>is</a:t>
            </a:r>
            <a:r>
              <a:rPr lang="fr-FR" sz="1300" dirty="0"/>
              <a:t> </a:t>
            </a:r>
            <a:r>
              <a:rPr lang="fr-FR" sz="1300" dirty="0" err="1"/>
              <a:t>believed</a:t>
            </a:r>
            <a:r>
              <a:rPr lang="fr-FR" sz="1300" dirty="0"/>
              <a:t> </a:t>
            </a:r>
            <a:r>
              <a:rPr lang="fr-FR" sz="1300" dirty="0" err="1"/>
              <a:t>that</a:t>
            </a:r>
            <a:r>
              <a:rPr lang="fr-FR" sz="1300" dirty="0"/>
              <a:t> </a:t>
            </a:r>
            <a:r>
              <a:rPr lang="fr-FR" sz="1300" dirty="0" err="1"/>
              <a:t>yeast</a:t>
            </a:r>
            <a:r>
              <a:rPr lang="fr-FR" sz="1300" dirty="0"/>
              <a:t> </a:t>
            </a:r>
            <a:r>
              <a:rPr lang="fr-FR" sz="1300" dirty="0" err="1"/>
              <a:t>constitutes</a:t>
            </a:r>
            <a:r>
              <a:rPr lang="fr-FR" sz="1300" dirty="0"/>
              <a:t> an important part of </a:t>
            </a:r>
            <a:r>
              <a:rPr lang="fr-FR" sz="1300" dirty="0" err="1"/>
              <a:t>their</a:t>
            </a:r>
            <a:r>
              <a:rPr lang="fr-FR" sz="1300" dirty="0"/>
              <a:t> </a:t>
            </a:r>
            <a:r>
              <a:rPr lang="fr-FR" sz="1300" dirty="0" err="1"/>
              <a:t>diet</a:t>
            </a:r>
            <a:r>
              <a:rPr lang="fr-FR" sz="1300" dirty="0"/>
              <a:t> .</a:t>
            </a:r>
            <a:r>
              <a:rPr lang="fr-FR" sz="1300" dirty="0" err="1"/>
              <a:t>Therefore</a:t>
            </a:r>
            <a:r>
              <a:rPr lang="fr-FR" sz="1300" dirty="0"/>
              <a:t> Drosophila </a:t>
            </a:r>
            <a:r>
              <a:rPr lang="fr-FR" sz="1300" dirty="0" err="1"/>
              <a:t>may</a:t>
            </a:r>
            <a:r>
              <a:rPr lang="fr-FR" sz="1300" dirty="0"/>
              <a:t> </a:t>
            </a:r>
            <a:r>
              <a:rPr lang="fr-FR" sz="1300" dirty="0" err="1"/>
              <a:t>be</a:t>
            </a:r>
            <a:r>
              <a:rPr lang="fr-FR" sz="1300" dirty="0"/>
              <a:t> </a:t>
            </a:r>
            <a:r>
              <a:rPr lang="fr-FR" sz="1300" dirty="0" err="1"/>
              <a:t>raised</a:t>
            </a:r>
            <a:r>
              <a:rPr lang="fr-FR" sz="1300" dirty="0"/>
              <a:t> on </a:t>
            </a:r>
            <a:r>
              <a:rPr lang="fr-FR" sz="1300" dirty="0" err="1"/>
              <a:t>any</a:t>
            </a:r>
            <a:r>
              <a:rPr lang="fr-FR" sz="1300" dirty="0"/>
              <a:t> </a:t>
            </a:r>
            <a:r>
              <a:rPr lang="fr-FR" sz="1300" dirty="0" err="1"/>
              <a:t>fermenting</a:t>
            </a:r>
            <a:r>
              <a:rPr lang="fr-FR" sz="1300" dirty="0"/>
              <a:t> medium. </a:t>
            </a:r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52917A-A194-49E1-B5E8-99E15015F349}" type="slidenum">
              <a:rPr lang="es-ES" smtClean="0"/>
              <a:pPr/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1269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Genotype</a:t>
            </a:r>
            <a:r>
              <a:rPr lang="fr-FR" dirty="0"/>
              <a:t> </a:t>
            </a:r>
            <a:r>
              <a:rPr lang="fr-FR" dirty="0">
                <a:sym typeface="Wingdings" panose="05000000000000000000" pitchFamily="2" charset="2"/>
              </a:rPr>
              <a:t> set of </a:t>
            </a:r>
            <a:r>
              <a:rPr lang="fr-FR" dirty="0" err="1">
                <a:sym typeface="Wingdings" panose="05000000000000000000" pitchFamily="2" charset="2"/>
              </a:rPr>
              <a:t>genes</a:t>
            </a:r>
            <a:r>
              <a:rPr lang="fr-FR" dirty="0">
                <a:sym typeface="Wingdings" panose="05000000000000000000" pitchFamily="2" charset="2"/>
              </a:rPr>
              <a:t> </a:t>
            </a:r>
            <a:r>
              <a:rPr lang="fr-FR" dirty="0" err="1">
                <a:sym typeface="Wingdings" panose="05000000000000000000" pitchFamily="2" charset="2"/>
              </a:rPr>
              <a:t>present</a:t>
            </a:r>
            <a:r>
              <a:rPr lang="fr-FR" dirty="0">
                <a:sym typeface="Wingdings" panose="05000000000000000000" pitchFamily="2" charset="2"/>
              </a:rPr>
              <a:t> in an </a:t>
            </a:r>
            <a:r>
              <a:rPr lang="fr-FR" dirty="0" err="1">
                <a:sym typeface="Wingdings" panose="05000000000000000000" pitchFamily="2" charset="2"/>
              </a:rPr>
              <a:t>organism</a:t>
            </a:r>
            <a:endParaRPr lang="fr-FR" dirty="0">
              <a:sym typeface="Wingdings" panose="05000000000000000000" pitchFamily="2" charset="2"/>
            </a:endParaRPr>
          </a:p>
          <a:p>
            <a:r>
              <a:rPr lang="fr-FR" dirty="0" err="1">
                <a:sym typeface="Wingdings" panose="05000000000000000000" pitchFamily="2" charset="2"/>
              </a:rPr>
              <a:t>Phenotype</a:t>
            </a:r>
            <a:r>
              <a:rPr lang="fr-FR" dirty="0">
                <a:sym typeface="Wingdings" panose="05000000000000000000" pitchFamily="2" charset="2"/>
              </a:rPr>
              <a:t>  </a:t>
            </a:r>
            <a:r>
              <a:rPr lang="fr-FR" dirty="0" err="1">
                <a:sym typeface="Wingdings" panose="05000000000000000000" pitchFamily="2" charset="2"/>
              </a:rPr>
              <a:t>is</a:t>
            </a:r>
            <a:r>
              <a:rPr lang="fr-FR" dirty="0">
                <a:sym typeface="Wingdings" panose="05000000000000000000" pitchFamily="2" charset="2"/>
              </a:rPr>
              <a:t> the </a:t>
            </a:r>
            <a:r>
              <a:rPr lang="fr-FR" dirty="0" err="1">
                <a:sym typeface="Wingdings" panose="05000000000000000000" pitchFamily="2" charset="2"/>
              </a:rPr>
              <a:t>sum</a:t>
            </a:r>
            <a:r>
              <a:rPr lang="fr-FR" dirty="0">
                <a:sym typeface="Wingdings" panose="05000000000000000000" pitchFamily="2" charset="2"/>
              </a:rPr>
              <a:t> of the </a:t>
            </a:r>
            <a:r>
              <a:rPr lang="fr-FR" dirty="0" err="1">
                <a:sym typeface="Wingdings" panose="05000000000000000000" pitchFamily="2" charset="2"/>
              </a:rPr>
              <a:t>genes</a:t>
            </a:r>
            <a:r>
              <a:rPr lang="fr-FR" dirty="0">
                <a:sym typeface="Wingdings" panose="05000000000000000000" pitchFamily="2" charset="2"/>
              </a:rPr>
              <a:t> plus the </a:t>
            </a:r>
            <a:r>
              <a:rPr lang="fr-FR" dirty="0" err="1">
                <a:sym typeface="Wingdings" panose="05000000000000000000" pitchFamily="2" charset="2"/>
              </a:rPr>
              <a:t>environmental</a:t>
            </a:r>
            <a:r>
              <a:rPr lang="fr-FR" dirty="0">
                <a:sym typeface="Wingdings" panose="05000000000000000000" pitchFamily="2" charset="2"/>
              </a:rPr>
              <a:t> </a:t>
            </a:r>
            <a:r>
              <a:rPr lang="fr-FR" dirty="0" err="1">
                <a:sym typeface="Wingdings" panose="05000000000000000000" pitchFamily="2" charset="2"/>
              </a:rPr>
              <a:t>efects</a:t>
            </a:r>
            <a:r>
              <a:rPr lang="fr-FR" dirty="0">
                <a:sym typeface="Wingdings" panose="05000000000000000000" pitchFamily="2" charset="2"/>
              </a:rPr>
              <a:t>. It </a:t>
            </a:r>
            <a:r>
              <a:rPr lang="fr-FR" dirty="0" err="1">
                <a:sym typeface="Wingdings" panose="05000000000000000000" pitchFamily="2" charset="2"/>
              </a:rPr>
              <a:t>is</a:t>
            </a:r>
            <a:r>
              <a:rPr lang="fr-FR" dirty="0">
                <a:sym typeface="Wingdings" panose="05000000000000000000" pitchFamily="2" charset="2"/>
              </a:rPr>
              <a:t> how the trais </a:t>
            </a:r>
            <a:r>
              <a:rPr lang="fr-FR" dirty="0" err="1">
                <a:sym typeface="Wingdings" panose="05000000000000000000" pitchFamily="2" charset="2"/>
              </a:rPr>
              <a:t>physically</a:t>
            </a:r>
            <a:r>
              <a:rPr lang="fr-FR" baseline="0" dirty="0">
                <a:sym typeface="Wingdings" panose="05000000000000000000" pitchFamily="2" charset="2"/>
              </a:rPr>
              <a:t> shows in the </a:t>
            </a:r>
            <a:r>
              <a:rPr lang="fr-FR" baseline="0" dirty="0" err="1">
                <a:sym typeface="Wingdings" panose="05000000000000000000" pitchFamily="2" charset="2"/>
              </a:rPr>
              <a:t>organism</a:t>
            </a:r>
            <a:r>
              <a:rPr lang="fr-FR" baseline="0" dirty="0">
                <a:sym typeface="Wingdings" panose="05000000000000000000" pitchFamily="2" charset="2"/>
              </a:rPr>
              <a:t>.</a:t>
            </a:r>
          </a:p>
          <a:p>
            <a:r>
              <a:rPr lang="fr-FR" baseline="0" dirty="0" err="1">
                <a:sym typeface="Wingdings" panose="05000000000000000000" pitchFamily="2" charset="2"/>
              </a:rPr>
              <a:t>Alleles</a:t>
            </a:r>
            <a:r>
              <a:rPr lang="fr-FR" baseline="0" dirty="0">
                <a:sym typeface="Wingdings" panose="05000000000000000000" pitchFamily="2" charset="2"/>
              </a:rPr>
              <a:t>  alternatives </a:t>
            </a:r>
            <a:r>
              <a:rPr lang="fr-FR" baseline="0" dirty="0" err="1">
                <a:sym typeface="Wingdings" panose="05000000000000000000" pitchFamily="2" charset="2"/>
              </a:rPr>
              <a:t>forms</a:t>
            </a:r>
            <a:r>
              <a:rPr lang="fr-FR" baseline="0" dirty="0">
                <a:sym typeface="Wingdings" panose="05000000000000000000" pitchFamily="2" charset="2"/>
              </a:rPr>
              <a:t> of the </a:t>
            </a:r>
            <a:r>
              <a:rPr lang="fr-FR" baseline="0" dirty="0" err="1">
                <a:sym typeface="Wingdings" panose="05000000000000000000" pitchFamily="2" charset="2"/>
              </a:rPr>
              <a:t>same</a:t>
            </a:r>
            <a:r>
              <a:rPr lang="fr-FR" baseline="0" dirty="0">
                <a:sym typeface="Wingdings" panose="05000000000000000000" pitchFamily="2" charset="2"/>
              </a:rPr>
              <a:t> </a:t>
            </a:r>
            <a:r>
              <a:rPr lang="fr-FR" baseline="0" dirty="0" err="1">
                <a:sym typeface="Wingdings" panose="05000000000000000000" pitchFamily="2" charset="2"/>
              </a:rPr>
              <a:t>gene</a:t>
            </a:r>
            <a:endParaRPr lang="fr-FR" baseline="0" dirty="0">
              <a:sym typeface="Wingdings" panose="05000000000000000000" pitchFamily="2" charset="2"/>
            </a:endParaRPr>
          </a:p>
          <a:p>
            <a:r>
              <a:rPr lang="fr-FR" baseline="0" dirty="0" err="1">
                <a:sym typeface="Wingdings" panose="05000000000000000000" pitchFamily="2" charset="2"/>
              </a:rPr>
              <a:t>Homozygous</a:t>
            </a:r>
            <a:r>
              <a:rPr lang="fr-FR" baseline="0" dirty="0">
                <a:sym typeface="Wingdings" panose="05000000000000000000" pitchFamily="2" charset="2"/>
              </a:rPr>
              <a:t>  for </a:t>
            </a:r>
            <a:r>
              <a:rPr lang="fr-FR" baseline="0" dirty="0" err="1">
                <a:sym typeface="Wingdings" panose="05000000000000000000" pitchFamily="2" charset="2"/>
              </a:rPr>
              <a:t>dipoid</a:t>
            </a:r>
            <a:r>
              <a:rPr lang="fr-FR" baseline="0" dirty="0">
                <a:sym typeface="Wingdings" panose="05000000000000000000" pitchFamily="2" charset="2"/>
              </a:rPr>
              <a:t> </a:t>
            </a:r>
            <a:r>
              <a:rPr lang="fr-FR" baseline="0" dirty="0" err="1">
                <a:sym typeface="Wingdings" panose="05000000000000000000" pitchFamily="2" charset="2"/>
              </a:rPr>
              <a:t>organisms</a:t>
            </a:r>
            <a:r>
              <a:rPr lang="fr-FR" baseline="0" dirty="0">
                <a:sym typeface="Wingdings" panose="05000000000000000000" pitchFamily="2" charset="2"/>
              </a:rPr>
              <a:t>, 2 </a:t>
            </a:r>
            <a:r>
              <a:rPr lang="fr-FR" baseline="0" dirty="0" err="1">
                <a:sym typeface="Wingdings" panose="05000000000000000000" pitchFamily="2" charset="2"/>
              </a:rPr>
              <a:t>identical</a:t>
            </a:r>
            <a:r>
              <a:rPr lang="fr-FR" baseline="0" dirty="0">
                <a:sym typeface="Wingdings" panose="05000000000000000000" pitchFamily="2" charset="2"/>
              </a:rPr>
              <a:t> </a:t>
            </a:r>
            <a:r>
              <a:rPr lang="fr-FR" baseline="0" dirty="0" err="1">
                <a:sym typeface="Wingdings" panose="05000000000000000000" pitchFamily="2" charset="2"/>
              </a:rPr>
              <a:t>alleles</a:t>
            </a:r>
            <a:endParaRPr lang="fr-FR" baseline="0" dirty="0">
              <a:sym typeface="Wingdings" panose="05000000000000000000" pitchFamily="2" charset="2"/>
            </a:endParaRPr>
          </a:p>
          <a:p>
            <a:r>
              <a:rPr lang="fr-FR" baseline="0" dirty="0" err="1">
                <a:sym typeface="Wingdings" panose="05000000000000000000" pitchFamily="2" charset="2"/>
              </a:rPr>
              <a:t>Heterozygous</a:t>
            </a:r>
            <a:r>
              <a:rPr lang="fr-FR" baseline="0" dirty="0">
                <a:sym typeface="Wingdings" panose="05000000000000000000" pitchFamily="2" charset="2"/>
              </a:rPr>
              <a:t>  for </a:t>
            </a:r>
            <a:r>
              <a:rPr lang="fr-FR" baseline="0" dirty="0" err="1">
                <a:sym typeface="Wingdings" panose="05000000000000000000" pitchFamily="2" charset="2"/>
              </a:rPr>
              <a:t>diploid</a:t>
            </a:r>
            <a:r>
              <a:rPr lang="fr-FR" baseline="0" dirty="0">
                <a:sym typeface="Wingdings" panose="05000000000000000000" pitchFamily="2" charset="2"/>
              </a:rPr>
              <a:t> </a:t>
            </a:r>
            <a:r>
              <a:rPr lang="fr-FR" baseline="0" dirty="0" err="1">
                <a:sym typeface="Wingdings" panose="05000000000000000000" pitchFamily="2" charset="2"/>
              </a:rPr>
              <a:t>organisms</a:t>
            </a:r>
            <a:r>
              <a:rPr lang="fr-FR" baseline="0" dirty="0">
                <a:sym typeface="Wingdings" panose="05000000000000000000" pitchFamily="2" charset="2"/>
              </a:rPr>
              <a:t>, 2 </a:t>
            </a:r>
            <a:r>
              <a:rPr lang="fr-FR" baseline="0" dirty="0" err="1">
                <a:sym typeface="Wingdings" panose="05000000000000000000" pitchFamily="2" charset="2"/>
              </a:rPr>
              <a:t>diferent</a:t>
            </a:r>
            <a:r>
              <a:rPr lang="fr-FR" baseline="0" dirty="0">
                <a:sym typeface="Wingdings" panose="05000000000000000000" pitchFamily="2" charset="2"/>
              </a:rPr>
              <a:t> </a:t>
            </a:r>
            <a:r>
              <a:rPr lang="fr-FR" baseline="0" dirty="0" err="1">
                <a:sym typeface="Wingdings" panose="05000000000000000000" pitchFamily="2" charset="2"/>
              </a:rPr>
              <a:t>alleles</a:t>
            </a:r>
            <a:r>
              <a:rPr lang="fr-FR" baseline="0" dirty="0">
                <a:sym typeface="Wingdings" panose="05000000000000000000" pitchFamily="2" charset="2"/>
              </a:rPr>
              <a:t> of  a </a:t>
            </a:r>
            <a:r>
              <a:rPr lang="fr-FR" baseline="0" dirty="0" err="1">
                <a:sym typeface="Wingdings" panose="05000000000000000000" pitchFamily="2" charset="2"/>
              </a:rPr>
              <a:t>gene</a:t>
            </a:r>
            <a:endParaRPr lang="fr-FR" baseline="0" dirty="0">
              <a:sym typeface="Wingdings" panose="05000000000000000000" pitchFamily="2" charset="2"/>
            </a:endParaRPr>
          </a:p>
          <a:p>
            <a:endParaRPr lang="fr-FR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52917A-A194-49E1-B5E8-99E15015F349}" type="slidenum">
              <a:rPr lang="es-ES" smtClean="0"/>
              <a:pPr/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94747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300" dirty="0"/>
              <a:t>Drosophila </a:t>
            </a:r>
            <a:r>
              <a:rPr lang="fr-FR" sz="1300" dirty="0" err="1"/>
              <a:t>melanogaster</a:t>
            </a:r>
            <a:r>
              <a:rPr lang="fr-FR" sz="1300" dirty="0"/>
              <a:t> </a:t>
            </a:r>
            <a:r>
              <a:rPr lang="fr-FR" sz="1300" dirty="0" err="1"/>
              <a:t>is</a:t>
            </a:r>
            <a:r>
              <a:rPr lang="fr-FR" sz="1300" dirty="0"/>
              <a:t> </a:t>
            </a:r>
            <a:r>
              <a:rPr lang="fr-FR" sz="1300" dirty="0" err="1"/>
              <a:t>found</a:t>
            </a:r>
            <a:r>
              <a:rPr lang="fr-FR" sz="1300" dirty="0"/>
              <a:t> in </a:t>
            </a:r>
            <a:r>
              <a:rPr lang="fr-FR" sz="1300" dirty="0" err="1"/>
              <a:t>abundance</a:t>
            </a:r>
            <a:r>
              <a:rPr lang="fr-FR" sz="1300" dirty="0"/>
              <a:t> on soft fruits </a:t>
            </a:r>
            <a:r>
              <a:rPr lang="fr-FR" sz="1300" dirty="0" err="1"/>
              <a:t>like</a:t>
            </a:r>
            <a:r>
              <a:rPr lang="fr-FR" sz="1300" dirty="0"/>
              <a:t> </a:t>
            </a:r>
            <a:r>
              <a:rPr lang="fr-FR" sz="1300" dirty="0" err="1"/>
              <a:t>grapes</a:t>
            </a:r>
            <a:r>
              <a:rPr lang="fr-FR" sz="1300" dirty="0"/>
              <a:t>, bananas, and </a:t>
            </a:r>
            <a:r>
              <a:rPr lang="fr-FR" sz="1300" dirty="0" err="1"/>
              <a:t>plums</a:t>
            </a:r>
            <a:r>
              <a:rPr lang="fr-FR" sz="1300" dirty="0"/>
              <a:t>, </a:t>
            </a:r>
            <a:r>
              <a:rPr lang="fr-FR" sz="1300" dirty="0" err="1"/>
              <a:t>especially</a:t>
            </a:r>
            <a:r>
              <a:rPr lang="fr-FR" sz="1300" dirty="0"/>
              <a:t> if </a:t>
            </a:r>
            <a:r>
              <a:rPr lang="fr-FR" sz="1300" dirty="0" err="1"/>
              <a:t>they</a:t>
            </a:r>
            <a:r>
              <a:rPr lang="fr-FR" sz="1300" dirty="0"/>
              <a:t> are </a:t>
            </a:r>
            <a:r>
              <a:rPr lang="fr-FR" sz="1300" dirty="0" err="1"/>
              <a:t>overripe</a:t>
            </a:r>
            <a:r>
              <a:rPr lang="fr-FR" sz="1300" dirty="0"/>
              <a:t> and have </a:t>
            </a:r>
            <a:r>
              <a:rPr lang="fr-FR" sz="1300" dirty="0" err="1"/>
              <a:t>begun</a:t>
            </a:r>
            <a:r>
              <a:rPr lang="fr-FR" sz="1300" dirty="0"/>
              <a:t> to ferment. </a:t>
            </a:r>
            <a:r>
              <a:rPr lang="fr-FR" sz="1300" dirty="0" err="1"/>
              <a:t>Adult</a:t>
            </a:r>
            <a:r>
              <a:rPr lang="fr-FR" sz="1300" dirty="0"/>
              <a:t> </a:t>
            </a:r>
            <a:r>
              <a:rPr lang="fr-FR" sz="1300" dirty="0" err="1"/>
              <a:t>flies</a:t>
            </a:r>
            <a:r>
              <a:rPr lang="fr-FR" sz="1300" dirty="0"/>
              <a:t> as </a:t>
            </a:r>
            <a:r>
              <a:rPr lang="fr-FR" sz="1300" dirty="0" err="1"/>
              <a:t>well</a:t>
            </a:r>
            <a:r>
              <a:rPr lang="fr-FR" sz="1300" dirty="0"/>
              <a:t> as </a:t>
            </a:r>
            <a:r>
              <a:rPr lang="fr-FR" sz="1300" dirty="0" err="1"/>
              <a:t>larvae</a:t>
            </a:r>
            <a:r>
              <a:rPr lang="fr-FR" sz="1300" dirty="0"/>
              <a:t> </a:t>
            </a:r>
            <a:r>
              <a:rPr lang="fr-FR" sz="1300" dirty="0" err="1"/>
              <a:t>feed</a:t>
            </a:r>
            <a:r>
              <a:rPr lang="fr-FR" sz="1300" dirty="0"/>
              <a:t> on fruit </a:t>
            </a:r>
            <a:r>
              <a:rPr lang="fr-FR" sz="1300" dirty="0" err="1"/>
              <a:t>juices</a:t>
            </a:r>
            <a:r>
              <a:rPr lang="fr-FR" sz="1300" dirty="0"/>
              <a:t>: and </a:t>
            </a:r>
            <a:r>
              <a:rPr lang="fr-FR" sz="1300" dirty="0" err="1"/>
              <a:t>since</a:t>
            </a:r>
            <a:r>
              <a:rPr lang="fr-FR" sz="1300" dirty="0"/>
              <a:t> </a:t>
            </a:r>
            <a:r>
              <a:rPr lang="fr-FR" sz="1300" dirty="0" err="1"/>
              <a:t>yeast</a:t>
            </a:r>
            <a:r>
              <a:rPr lang="fr-FR" sz="1300" dirty="0"/>
              <a:t> </a:t>
            </a:r>
            <a:r>
              <a:rPr lang="fr-FR" sz="1300" dirty="0" err="1"/>
              <a:t>is</a:t>
            </a:r>
            <a:r>
              <a:rPr lang="fr-FR" sz="1300" dirty="0"/>
              <a:t> </a:t>
            </a:r>
            <a:r>
              <a:rPr lang="fr-FR" sz="1300" dirty="0" err="1"/>
              <a:t>present</a:t>
            </a:r>
            <a:r>
              <a:rPr lang="fr-FR" sz="1300" dirty="0"/>
              <a:t> </a:t>
            </a:r>
            <a:r>
              <a:rPr lang="fr-FR" sz="1300" dirty="0" err="1"/>
              <a:t>wherever</a:t>
            </a:r>
            <a:r>
              <a:rPr lang="fr-FR" sz="1300" dirty="0"/>
              <a:t> fermentation </a:t>
            </a:r>
            <a:r>
              <a:rPr lang="fr-FR" sz="1300" dirty="0" err="1"/>
              <a:t>is</a:t>
            </a:r>
            <a:r>
              <a:rPr lang="fr-FR" sz="1300" dirty="0"/>
              <a:t> in </a:t>
            </a:r>
            <a:r>
              <a:rPr lang="fr-FR" sz="1300" dirty="0" err="1"/>
              <a:t>progress</a:t>
            </a:r>
            <a:r>
              <a:rPr lang="fr-FR" sz="1300" dirty="0"/>
              <a:t>, </a:t>
            </a:r>
            <a:r>
              <a:rPr lang="fr-FR" sz="1300" dirty="0" err="1"/>
              <a:t>it</a:t>
            </a:r>
            <a:r>
              <a:rPr lang="fr-FR" sz="1300" dirty="0"/>
              <a:t> </a:t>
            </a:r>
            <a:r>
              <a:rPr lang="fr-FR" sz="1300" dirty="0" err="1"/>
              <a:t>is</a:t>
            </a:r>
            <a:r>
              <a:rPr lang="fr-FR" sz="1300" dirty="0"/>
              <a:t> </a:t>
            </a:r>
            <a:r>
              <a:rPr lang="fr-FR" sz="1300" dirty="0" err="1"/>
              <a:t>believed</a:t>
            </a:r>
            <a:r>
              <a:rPr lang="fr-FR" sz="1300" dirty="0"/>
              <a:t> </a:t>
            </a:r>
            <a:r>
              <a:rPr lang="fr-FR" sz="1300" dirty="0" err="1"/>
              <a:t>that</a:t>
            </a:r>
            <a:r>
              <a:rPr lang="fr-FR" sz="1300" dirty="0"/>
              <a:t> </a:t>
            </a:r>
            <a:r>
              <a:rPr lang="fr-FR" sz="1300" dirty="0" err="1"/>
              <a:t>yeast</a:t>
            </a:r>
            <a:r>
              <a:rPr lang="fr-FR" sz="1300" dirty="0"/>
              <a:t> </a:t>
            </a:r>
            <a:r>
              <a:rPr lang="fr-FR" sz="1300" dirty="0" err="1"/>
              <a:t>constitutes</a:t>
            </a:r>
            <a:r>
              <a:rPr lang="fr-FR" sz="1300" dirty="0"/>
              <a:t> an important part of </a:t>
            </a:r>
            <a:r>
              <a:rPr lang="fr-FR" sz="1300" dirty="0" err="1"/>
              <a:t>their</a:t>
            </a:r>
            <a:r>
              <a:rPr lang="fr-FR" sz="1300" dirty="0"/>
              <a:t> </a:t>
            </a:r>
            <a:r>
              <a:rPr lang="fr-FR" sz="1300" dirty="0" err="1"/>
              <a:t>diet</a:t>
            </a:r>
            <a:r>
              <a:rPr lang="fr-FR" sz="1300" dirty="0"/>
              <a:t> .</a:t>
            </a:r>
            <a:r>
              <a:rPr lang="fr-FR" sz="1300" dirty="0" err="1"/>
              <a:t>Therefore</a:t>
            </a:r>
            <a:r>
              <a:rPr lang="fr-FR" sz="1300" dirty="0"/>
              <a:t> Drosophila </a:t>
            </a:r>
            <a:r>
              <a:rPr lang="fr-FR" sz="1300" dirty="0" err="1"/>
              <a:t>may</a:t>
            </a:r>
            <a:r>
              <a:rPr lang="fr-FR" sz="1300" dirty="0"/>
              <a:t> </a:t>
            </a:r>
            <a:r>
              <a:rPr lang="fr-FR" sz="1300" dirty="0" err="1"/>
              <a:t>be</a:t>
            </a:r>
            <a:r>
              <a:rPr lang="fr-FR" sz="1300" dirty="0"/>
              <a:t> </a:t>
            </a:r>
            <a:r>
              <a:rPr lang="fr-FR" sz="1300" dirty="0" err="1"/>
              <a:t>raised</a:t>
            </a:r>
            <a:r>
              <a:rPr lang="fr-FR" sz="1300" dirty="0"/>
              <a:t> on </a:t>
            </a:r>
            <a:r>
              <a:rPr lang="fr-FR" sz="1300" dirty="0" err="1"/>
              <a:t>any</a:t>
            </a:r>
            <a:r>
              <a:rPr lang="fr-FR" sz="1300" dirty="0"/>
              <a:t> </a:t>
            </a:r>
            <a:r>
              <a:rPr lang="fr-FR" sz="1300" dirty="0" err="1"/>
              <a:t>fermenting</a:t>
            </a:r>
            <a:r>
              <a:rPr lang="fr-FR" sz="1300" dirty="0"/>
              <a:t> medium. </a:t>
            </a:r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52917A-A194-49E1-B5E8-99E15015F349}" type="slidenum">
              <a:rPr lang="es-ES" smtClean="0"/>
              <a:pPr/>
              <a:t>21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305300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Why</a:t>
            </a:r>
            <a:r>
              <a:rPr lang="fr-FR" dirty="0"/>
              <a:t> </a:t>
            </a:r>
            <a:r>
              <a:rPr lang="fr-FR" dirty="0" err="1"/>
              <a:t>can</a:t>
            </a:r>
            <a:r>
              <a:rPr lang="fr-FR" dirty="0"/>
              <a:t> </a:t>
            </a:r>
            <a:r>
              <a:rPr lang="fr-FR" dirty="0" err="1"/>
              <a:t>we</a:t>
            </a:r>
            <a:r>
              <a:rPr lang="fr-FR" dirty="0"/>
              <a:t> use mutants to </a:t>
            </a:r>
            <a:r>
              <a:rPr lang="fr-FR" dirty="0" err="1"/>
              <a:t>study</a:t>
            </a:r>
            <a:r>
              <a:rPr lang="fr-FR" dirty="0"/>
              <a:t> </a:t>
            </a:r>
            <a:r>
              <a:rPr lang="fr-FR" dirty="0" err="1"/>
              <a:t>gene</a:t>
            </a:r>
            <a:r>
              <a:rPr lang="fr-FR" dirty="0"/>
              <a:t> </a:t>
            </a:r>
            <a:r>
              <a:rPr lang="fr-FR" dirty="0" err="1"/>
              <a:t>function</a:t>
            </a:r>
            <a:r>
              <a:rPr lang="fr-FR" dirty="0"/>
              <a:t>???</a:t>
            </a: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52917A-A194-49E1-B5E8-99E15015F349}" type="slidenum">
              <a:rPr lang="es-ES" smtClean="0"/>
              <a:pPr/>
              <a:t>27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892697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Why</a:t>
            </a:r>
            <a:r>
              <a:rPr lang="fr-FR" dirty="0"/>
              <a:t> </a:t>
            </a:r>
            <a:r>
              <a:rPr lang="fr-FR" dirty="0" err="1"/>
              <a:t>can</a:t>
            </a:r>
            <a:r>
              <a:rPr lang="fr-FR" dirty="0"/>
              <a:t> </a:t>
            </a:r>
            <a:r>
              <a:rPr lang="fr-FR" dirty="0" err="1"/>
              <a:t>we</a:t>
            </a:r>
            <a:r>
              <a:rPr lang="fr-FR" dirty="0"/>
              <a:t> use mutants to </a:t>
            </a:r>
            <a:r>
              <a:rPr lang="fr-FR" dirty="0" err="1"/>
              <a:t>study</a:t>
            </a:r>
            <a:r>
              <a:rPr lang="fr-FR" dirty="0"/>
              <a:t> </a:t>
            </a:r>
            <a:r>
              <a:rPr lang="fr-FR" dirty="0" err="1"/>
              <a:t>gene</a:t>
            </a:r>
            <a:r>
              <a:rPr lang="fr-FR" dirty="0"/>
              <a:t> </a:t>
            </a:r>
            <a:r>
              <a:rPr lang="fr-FR" dirty="0" err="1"/>
              <a:t>function</a:t>
            </a:r>
            <a:r>
              <a:rPr lang="fr-FR" dirty="0"/>
              <a:t>???</a:t>
            </a: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52917A-A194-49E1-B5E8-99E15015F349}" type="slidenum">
              <a:rPr lang="es-ES" smtClean="0"/>
              <a:pPr/>
              <a:t>28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892697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Why</a:t>
            </a:r>
            <a:r>
              <a:rPr lang="fr-FR" dirty="0"/>
              <a:t> </a:t>
            </a:r>
            <a:r>
              <a:rPr lang="fr-FR" dirty="0" err="1"/>
              <a:t>can</a:t>
            </a:r>
            <a:r>
              <a:rPr lang="fr-FR" dirty="0"/>
              <a:t> </a:t>
            </a:r>
            <a:r>
              <a:rPr lang="fr-FR" dirty="0" err="1"/>
              <a:t>we</a:t>
            </a:r>
            <a:r>
              <a:rPr lang="fr-FR" dirty="0"/>
              <a:t> use mutants to </a:t>
            </a:r>
            <a:r>
              <a:rPr lang="fr-FR" dirty="0" err="1"/>
              <a:t>study</a:t>
            </a:r>
            <a:r>
              <a:rPr lang="fr-FR" dirty="0"/>
              <a:t> </a:t>
            </a:r>
            <a:r>
              <a:rPr lang="fr-FR" dirty="0" err="1"/>
              <a:t>gene</a:t>
            </a:r>
            <a:r>
              <a:rPr lang="fr-FR" dirty="0"/>
              <a:t> </a:t>
            </a:r>
            <a:r>
              <a:rPr lang="fr-FR" dirty="0" err="1"/>
              <a:t>function</a:t>
            </a:r>
            <a:r>
              <a:rPr lang="fr-FR" dirty="0"/>
              <a:t>???</a:t>
            </a: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52917A-A194-49E1-B5E8-99E15015F349}" type="slidenum">
              <a:rPr lang="es-ES" smtClean="0"/>
              <a:pPr/>
              <a:t>29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892697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Why</a:t>
            </a:r>
            <a:r>
              <a:rPr lang="fr-FR" dirty="0"/>
              <a:t> </a:t>
            </a:r>
            <a:r>
              <a:rPr lang="fr-FR" dirty="0" err="1"/>
              <a:t>can</a:t>
            </a:r>
            <a:r>
              <a:rPr lang="fr-FR" dirty="0"/>
              <a:t> </a:t>
            </a:r>
            <a:r>
              <a:rPr lang="fr-FR" dirty="0" err="1"/>
              <a:t>we</a:t>
            </a:r>
            <a:r>
              <a:rPr lang="fr-FR" dirty="0"/>
              <a:t> use mutants to </a:t>
            </a:r>
            <a:r>
              <a:rPr lang="fr-FR" dirty="0" err="1"/>
              <a:t>study</a:t>
            </a:r>
            <a:r>
              <a:rPr lang="fr-FR" dirty="0"/>
              <a:t> </a:t>
            </a:r>
            <a:r>
              <a:rPr lang="fr-FR" dirty="0" err="1"/>
              <a:t>gene</a:t>
            </a:r>
            <a:r>
              <a:rPr lang="fr-FR" dirty="0"/>
              <a:t> </a:t>
            </a:r>
            <a:r>
              <a:rPr lang="fr-FR" dirty="0" err="1"/>
              <a:t>function</a:t>
            </a:r>
            <a:r>
              <a:rPr lang="fr-FR" dirty="0"/>
              <a:t>???</a:t>
            </a: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52917A-A194-49E1-B5E8-99E15015F349}" type="slidenum">
              <a:rPr lang="es-ES" smtClean="0"/>
              <a:pPr/>
              <a:t>30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892697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F5718-7A62-4495-9234-5D8CE8FE730D}" type="datetimeFigureOut">
              <a:rPr lang="es-ES" smtClean="0"/>
              <a:pPr/>
              <a:t>18/11/20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8A0A3-EF8C-47D9-88E1-B3A94AEC8F67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236438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F5718-7A62-4495-9234-5D8CE8FE730D}" type="datetimeFigureOut">
              <a:rPr lang="es-ES" smtClean="0"/>
              <a:pPr/>
              <a:t>18/11/20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8A0A3-EF8C-47D9-88E1-B3A94AEC8F67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790294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F5718-7A62-4495-9234-5D8CE8FE730D}" type="datetimeFigureOut">
              <a:rPr lang="es-ES" smtClean="0"/>
              <a:pPr/>
              <a:t>18/11/20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8A0A3-EF8C-47D9-88E1-B3A94AEC8F67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295264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F5718-7A62-4495-9234-5D8CE8FE730D}" type="datetimeFigureOut">
              <a:rPr lang="es-ES" smtClean="0"/>
              <a:pPr/>
              <a:t>18/11/20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8A0A3-EF8C-47D9-88E1-B3A94AEC8F67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486888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F5718-7A62-4495-9234-5D8CE8FE730D}" type="datetimeFigureOut">
              <a:rPr lang="es-ES" smtClean="0"/>
              <a:pPr/>
              <a:t>18/11/20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8A0A3-EF8C-47D9-88E1-B3A94AEC8F67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475106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F5718-7A62-4495-9234-5D8CE8FE730D}" type="datetimeFigureOut">
              <a:rPr lang="es-ES" smtClean="0"/>
              <a:pPr/>
              <a:t>18/11/20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8A0A3-EF8C-47D9-88E1-B3A94AEC8F67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100363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F5718-7A62-4495-9234-5D8CE8FE730D}" type="datetimeFigureOut">
              <a:rPr lang="es-ES" smtClean="0"/>
              <a:pPr/>
              <a:t>18/11/20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8A0A3-EF8C-47D9-88E1-B3A94AEC8F67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231894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F5718-7A62-4495-9234-5D8CE8FE730D}" type="datetimeFigureOut">
              <a:rPr lang="es-ES" smtClean="0"/>
              <a:pPr/>
              <a:t>18/11/20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8A0A3-EF8C-47D9-88E1-B3A94AEC8F67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570934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F5718-7A62-4495-9234-5D8CE8FE730D}" type="datetimeFigureOut">
              <a:rPr lang="es-ES" smtClean="0"/>
              <a:pPr/>
              <a:t>18/11/20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8A0A3-EF8C-47D9-88E1-B3A94AEC8F67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583655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F5718-7A62-4495-9234-5D8CE8FE730D}" type="datetimeFigureOut">
              <a:rPr lang="es-ES" smtClean="0"/>
              <a:pPr/>
              <a:t>18/11/20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8A0A3-EF8C-47D9-88E1-B3A94AEC8F67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781041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F5718-7A62-4495-9234-5D8CE8FE730D}" type="datetimeFigureOut">
              <a:rPr lang="es-ES" smtClean="0"/>
              <a:pPr/>
              <a:t>18/11/20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8A0A3-EF8C-47D9-88E1-B3A94AEC8F67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702926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2F5718-7A62-4495-9234-5D8CE8FE730D}" type="datetimeFigureOut">
              <a:rPr lang="es-ES" smtClean="0"/>
              <a:pPr/>
              <a:t>18/11/20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98A0A3-EF8C-47D9-88E1-B3A94AEC8F67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34859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9.png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25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drosophiladrawings.blogspot.com/2009/11/balancers-tm3-sb-ser.html" TargetMode="Externa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9.png"/><Relationship Id="rId7" Type="http://schemas.openxmlformats.org/officeDocument/2006/relationships/image" Target="../media/image37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1.jpeg"/><Relationship Id="rId9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tiff"/><Relationship Id="rId3" Type="http://schemas.openxmlformats.org/officeDocument/2006/relationships/image" Target="../media/image5.tiff"/><Relationship Id="rId7" Type="http://schemas.openxmlformats.org/officeDocument/2006/relationships/image" Target="../media/image9.pn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tiff"/><Relationship Id="rId4" Type="http://schemas.openxmlformats.org/officeDocument/2006/relationships/image" Target="../media/image6.tiff"/><Relationship Id="rId9" Type="http://schemas.openxmlformats.org/officeDocument/2006/relationships/image" Target="../media/image11.tif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1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g"/><Relationship Id="rId3" Type="http://schemas.openxmlformats.org/officeDocument/2006/relationships/image" Target="../media/image42.png"/><Relationship Id="rId7" Type="http://schemas.openxmlformats.org/officeDocument/2006/relationships/image" Target="../media/image4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31.jpeg"/><Relationship Id="rId9" Type="http://schemas.openxmlformats.org/officeDocument/2006/relationships/image" Target="../media/image45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8.jpeg"/><Relationship Id="rId7" Type="http://schemas.openxmlformats.org/officeDocument/2006/relationships/image" Target="../media/image52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10" Type="http://schemas.openxmlformats.org/officeDocument/2006/relationships/image" Target="../media/image55.jpeg"/><Relationship Id="rId4" Type="http://schemas.openxmlformats.org/officeDocument/2006/relationships/image" Target="../media/image9.png"/><Relationship Id="rId9" Type="http://schemas.openxmlformats.org/officeDocument/2006/relationships/image" Target="../media/image5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tiff"/><Relationship Id="rId3" Type="http://schemas.openxmlformats.org/officeDocument/2006/relationships/image" Target="../media/image5.tiff"/><Relationship Id="rId7" Type="http://schemas.openxmlformats.org/officeDocument/2006/relationships/image" Target="../media/image9.pn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tiff"/><Relationship Id="rId4" Type="http://schemas.openxmlformats.org/officeDocument/2006/relationships/image" Target="../media/image6.tiff"/><Relationship Id="rId9" Type="http://schemas.openxmlformats.org/officeDocument/2006/relationships/image" Target="../media/image11.tif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6.png"/><Relationship Id="rId4" Type="http://schemas.openxmlformats.org/officeDocument/2006/relationships/image" Target="../media/image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tiff"/><Relationship Id="rId3" Type="http://schemas.openxmlformats.org/officeDocument/2006/relationships/image" Target="../media/image5.tiff"/><Relationship Id="rId7" Type="http://schemas.openxmlformats.org/officeDocument/2006/relationships/image" Target="../media/image9.pn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tiff"/><Relationship Id="rId4" Type="http://schemas.openxmlformats.org/officeDocument/2006/relationships/image" Target="../media/image6.tiff"/><Relationship Id="rId9" Type="http://schemas.openxmlformats.org/officeDocument/2006/relationships/image" Target="../media/image11.tif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3.png"/><Relationship Id="rId4" Type="http://schemas.openxmlformats.org/officeDocument/2006/relationships/image" Target="../media/image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jpeg"/><Relationship Id="rId4" Type="http://schemas.openxmlformats.org/officeDocument/2006/relationships/image" Target="../media/image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75.jpeg"/><Relationship Id="rId2" Type="http://schemas.openxmlformats.org/officeDocument/2006/relationships/image" Target="../media/image72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gif"/><Relationship Id="rId5" Type="http://schemas.openxmlformats.org/officeDocument/2006/relationships/image" Target="../media/image73.jpeg"/><Relationship Id="rId4" Type="http://schemas.openxmlformats.org/officeDocument/2006/relationships/image" Target="../media/image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6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9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81.jpeg"/><Relationship Id="rId4" Type="http://schemas.openxmlformats.org/officeDocument/2006/relationships/image" Target="../media/image80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3" Type="http://schemas.openxmlformats.org/officeDocument/2006/relationships/image" Target="../media/image79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81.jpeg"/><Relationship Id="rId4" Type="http://schemas.openxmlformats.org/officeDocument/2006/relationships/image" Target="../media/image8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81.jpeg"/><Relationship Id="rId4" Type="http://schemas.openxmlformats.org/officeDocument/2006/relationships/image" Target="../media/image8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5.png"/><Relationship Id="rId4" Type="http://schemas.openxmlformats.org/officeDocument/2006/relationships/image" Target="../media/image8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5.png"/><Relationship Id="rId4" Type="http://schemas.openxmlformats.org/officeDocument/2006/relationships/image" Target="../media/image8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jpeg"/><Relationship Id="rId5" Type="http://schemas.openxmlformats.org/officeDocument/2006/relationships/image" Target="../media/image9.png"/><Relationship Id="rId4" Type="http://schemas.openxmlformats.org/officeDocument/2006/relationships/image" Target="../media/image85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jpeg"/><Relationship Id="rId5" Type="http://schemas.openxmlformats.org/officeDocument/2006/relationships/image" Target="../media/image9.png"/><Relationship Id="rId4" Type="http://schemas.openxmlformats.org/officeDocument/2006/relationships/image" Target="../media/image8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jpeg"/><Relationship Id="rId4" Type="http://schemas.openxmlformats.org/officeDocument/2006/relationships/image" Target="../media/image9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tiff"/><Relationship Id="rId3" Type="http://schemas.openxmlformats.org/officeDocument/2006/relationships/image" Target="../media/image5.tiff"/><Relationship Id="rId7" Type="http://schemas.openxmlformats.org/officeDocument/2006/relationships/image" Target="../media/image9.pn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tiff"/><Relationship Id="rId4" Type="http://schemas.openxmlformats.org/officeDocument/2006/relationships/image" Target="../media/image6.tiff"/><Relationship Id="rId9" Type="http://schemas.openxmlformats.org/officeDocument/2006/relationships/image" Target="../media/image11.tiff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9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91.jpeg"/><Relationship Id="rId7" Type="http://schemas.openxmlformats.org/officeDocument/2006/relationships/image" Target="../media/image93.pn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11" Type="http://schemas.openxmlformats.org/officeDocument/2006/relationships/image" Target="../media/image8.jpeg"/><Relationship Id="rId5" Type="http://schemas.openxmlformats.org/officeDocument/2006/relationships/image" Target="../media/image92.png"/><Relationship Id="rId10" Type="http://schemas.openxmlformats.org/officeDocument/2006/relationships/image" Target="../media/image95.jpeg"/><Relationship Id="rId4" Type="http://schemas.openxmlformats.org/officeDocument/2006/relationships/image" Target="../media/image15.jpeg"/><Relationship Id="rId9" Type="http://schemas.microsoft.com/office/2007/relationships/hdphoto" Target="../media/hdphoto1.wdp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0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png"/><Relationship Id="rId5" Type="http://schemas.openxmlformats.org/officeDocument/2006/relationships/image" Target="../media/image99.tiff"/><Relationship Id="rId4" Type="http://schemas.openxmlformats.org/officeDocument/2006/relationships/image" Target="../media/image9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3.jpe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107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10" Type="http://schemas.openxmlformats.org/officeDocument/2006/relationships/image" Target="../media/image9.png"/><Relationship Id="rId4" Type="http://schemas.openxmlformats.org/officeDocument/2006/relationships/image" Target="../media/image8.jpeg"/><Relationship Id="rId9" Type="http://schemas.openxmlformats.org/officeDocument/2006/relationships/image" Target="../media/image104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107.png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06.png"/><Relationship Id="rId11" Type="http://schemas.microsoft.com/office/2007/relationships/hdphoto" Target="../media/hdphoto2.wdp"/><Relationship Id="rId5" Type="http://schemas.openxmlformats.org/officeDocument/2006/relationships/image" Target="../media/image105.png"/><Relationship Id="rId10" Type="http://schemas.openxmlformats.org/officeDocument/2006/relationships/image" Target="../media/image108.png"/><Relationship Id="rId4" Type="http://schemas.openxmlformats.org/officeDocument/2006/relationships/image" Target="../media/image8.jpeg"/><Relationship Id="rId9" Type="http://schemas.openxmlformats.org/officeDocument/2006/relationships/image" Target="../media/image10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13" Type="http://schemas.openxmlformats.org/officeDocument/2006/relationships/oleObject" Target="../embeddings/oleObject7.bin"/><Relationship Id="rId18" Type="http://schemas.openxmlformats.org/officeDocument/2006/relationships/image" Target="../media/image8.jpeg"/><Relationship Id="rId3" Type="http://schemas.openxmlformats.org/officeDocument/2006/relationships/notesSlide" Target="../notesSlides/notesSlide25.xml"/><Relationship Id="rId7" Type="http://schemas.openxmlformats.org/officeDocument/2006/relationships/image" Target="../media/image109.png"/><Relationship Id="rId12" Type="http://schemas.openxmlformats.org/officeDocument/2006/relationships/oleObject" Target="../embeddings/oleObject6.bin"/><Relationship Id="rId17" Type="http://schemas.openxmlformats.org/officeDocument/2006/relationships/oleObject" Target="../embeddings/oleObject10.bin"/><Relationship Id="rId2" Type="http://schemas.openxmlformats.org/officeDocument/2006/relationships/slideLayout" Target="../slideLayouts/slideLayout7.xml"/><Relationship Id="rId16" Type="http://schemas.openxmlformats.org/officeDocument/2006/relationships/oleObject" Target="../embeddings/oleObject9.bin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3.bin"/><Relationship Id="rId11" Type="http://schemas.openxmlformats.org/officeDocument/2006/relationships/image" Target="../media/image110.png"/><Relationship Id="rId5" Type="http://schemas.openxmlformats.org/officeDocument/2006/relationships/image" Target="../media/image107.png"/><Relationship Id="rId15" Type="http://schemas.openxmlformats.org/officeDocument/2006/relationships/image" Target="../media/image111.png"/><Relationship Id="rId10" Type="http://schemas.openxmlformats.org/officeDocument/2006/relationships/oleObject" Target="../embeddings/oleObject5.bin"/><Relationship Id="rId19" Type="http://schemas.openxmlformats.org/officeDocument/2006/relationships/image" Target="../media/image9.png"/><Relationship Id="rId4" Type="http://schemas.openxmlformats.org/officeDocument/2006/relationships/image" Target="../media/image105.png"/><Relationship Id="rId9" Type="http://schemas.openxmlformats.org/officeDocument/2006/relationships/oleObject" Target="../embeddings/oleObject4.bin"/><Relationship Id="rId14" Type="http://schemas.openxmlformats.org/officeDocument/2006/relationships/oleObject" Target="../embeddings/oleObject8.bin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13" Type="http://schemas.openxmlformats.org/officeDocument/2006/relationships/diagramColors" Target="../diagrams/colors2.xml"/><Relationship Id="rId18" Type="http://schemas.openxmlformats.org/officeDocument/2006/relationships/diagramColors" Target="../diagrams/colors3.xml"/><Relationship Id="rId3" Type="http://schemas.openxmlformats.org/officeDocument/2006/relationships/image" Target="../media/image8.jpeg"/><Relationship Id="rId21" Type="http://schemas.openxmlformats.org/officeDocument/2006/relationships/diagramLayout" Target="../diagrams/layout4.xml"/><Relationship Id="rId7" Type="http://schemas.openxmlformats.org/officeDocument/2006/relationships/diagramQuickStyle" Target="../diagrams/quickStyle1.xml"/><Relationship Id="rId12" Type="http://schemas.openxmlformats.org/officeDocument/2006/relationships/diagramQuickStyle" Target="../diagrams/quickStyle2.xml"/><Relationship Id="rId17" Type="http://schemas.openxmlformats.org/officeDocument/2006/relationships/diagramQuickStyle" Target="../diagrams/quickStyle3.xml"/><Relationship Id="rId25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6" Type="http://schemas.openxmlformats.org/officeDocument/2006/relationships/diagramLayout" Target="../diagrams/layout3.xml"/><Relationship Id="rId20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1.xml"/><Relationship Id="rId11" Type="http://schemas.openxmlformats.org/officeDocument/2006/relationships/diagramLayout" Target="../diagrams/layout2.xml"/><Relationship Id="rId24" Type="http://schemas.microsoft.com/office/2007/relationships/diagramDrawing" Target="../diagrams/drawing4.xml"/><Relationship Id="rId5" Type="http://schemas.openxmlformats.org/officeDocument/2006/relationships/diagramData" Target="../diagrams/data1.xml"/><Relationship Id="rId15" Type="http://schemas.openxmlformats.org/officeDocument/2006/relationships/diagramData" Target="../diagrams/data3.xml"/><Relationship Id="rId23" Type="http://schemas.openxmlformats.org/officeDocument/2006/relationships/diagramColors" Target="../diagrams/colors4.xml"/><Relationship Id="rId10" Type="http://schemas.openxmlformats.org/officeDocument/2006/relationships/diagramData" Target="../diagrams/data2.xml"/><Relationship Id="rId19" Type="http://schemas.microsoft.com/office/2007/relationships/diagramDrawing" Target="../diagrams/drawing3.xml"/><Relationship Id="rId4" Type="http://schemas.openxmlformats.org/officeDocument/2006/relationships/image" Target="../media/image9.png"/><Relationship Id="rId9" Type="http://schemas.microsoft.com/office/2007/relationships/diagramDrawing" Target="../diagrams/drawing1.xml"/><Relationship Id="rId14" Type="http://schemas.microsoft.com/office/2007/relationships/diagramDrawing" Target="../diagrams/drawing2.xml"/><Relationship Id="rId22" Type="http://schemas.openxmlformats.org/officeDocument/2006/relationships/diagramQuickStyle" Target="../diagrams/quickStyl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5FDEFC5-9E76-C646-938C-5FFE579B6B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4704"/>
            <a:ext cx="9111341" cy="6070431"/>
          </a:xfrm>
          <a:prstGeom prst="rect">
            <a:avLst/>
          </a:prstGeom>
        </p:spPr>
      </p:pic>
      <p:sp>
        <p:nvSpPr>
          <p:cNvPr id="14338" name="Text Box 40"/>
          <p:cNvSpPr txBox="1">
            <a:spLocks noChangeArrowheads="1"/>
          </p:cNvSpPr>
          <p:nvPr/>
        </p:nvSpPr>
        <p:spPr bwMode="auto">
          <a:xfrm>
            <a:off x="-507909" y="188640"/>
            <a:ext cx="9651909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2700000" algn="tl" rotWithShape="0">
              <a:srgbClr val="808080">
                <a:alpha val="42999"/>
              </a:srgbClr>
            </a:outerShdw>
          </a:effectLst>
        </p:spPr>
        <p:txBody>
          <a:bodyPr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a-ES" sz="3200" b="1" i="1" dirty="0" err="1">
                <a:solidFill>
                  <a:schemeClr val="accent2"/>
                </a:solidFill>
              </a:rPr>
              <a:t>Drosophila</a:t>
            </a:r>
            <a:r>
              <a:rPr lang="ca-ES" sz="3200" b="1" dirty="0">
                <a:solidFill>
                  <a:schemeClr val="accent2"/>
                </a:solidFill>
              </a:rPr>
              <a:t> com a organisme model: 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a-ES" sz="3200" b="1" dirty="0" err="1">
                <a:solidFill>
                  <a:schemeClr val="accent2"/>
                </a:solidFill>
                <a:latin typeface="+mn-lt"/>
              </a:rPr>
              <a:t>genetics</a:t>
            </a:r>
            <a:r>
              <a:rPr lang="ca-ES" sz="3200" b="1" dirty="0">
                <a:solidFill>
                  <a:schemeClr val="accent2"/>
                </a:solidFill>
                <a:latin typeface="+mn-lt"/>
              </a:rPr>
              <a:t> </a:t>
            </a:r>
            <a:r>
              <a:rPr lang="ca-ES" sz="3200" b="1" dirty="0" err="1">
                <a:solidFill>
                  <a:schemeClr val="accent2"/>
                </a:solidFill>
                <a:latin typeface="+mn-lt"/>
              </a:rPr>
              <a:t>under</a:t>
            </a:r>
            <a:r>
              <a:rPr lang="ca-ES" sz="3200" b="1" dirty="0">
                <a:solidFill>
                  <a:schemeClr val="accent2"/>
                </a:solidFill>
                <a:latin typeface="+mn-lt"/>
              </a:rPr>
              <a:t> control</a:t>
            </a:r>
            <a:endParaRPr lang="ca-ES" sz="3200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14340" name="Rectangle 3"/>
          <p:cNvSpPr>
            <a:spLocks noChangeArrowheads="1"/>
          </p:cNvSpPr>
          <p:nvPr/>
        </p:nvSpPr>
        <p:spPr bwMode="auto">
          <a:xfrm>
            <a:off x="179512" y="6084585"/>
            <a:ext cx="329692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600" b="1" dirty="0">
                <a:solidFill>
                  <a:schemeClr val="bg1"/>
                </a:solidFill>
                <a:latin typeface="Calibri" pitchFamily="34" charset="0"/>
              </a:rPr>
              <a:t>AMGEN </a:t>
            </a:r>
            <a:r>
              <a:rPr lang="en-GB" sz="1600" b="1" dirty="0" err="1">
                <a:solidFill>
                  <a:schemeClr val="bg1"/>
                </a:solidFill>
                <a:latin typeface="Calibri" pitchFamily="34" charset="0"/>
              </a:rPr>
              <a:t>TransferCiencia</a:t>
            </a:r>
            <a:r>
              <a:rPr lang="en-GB" sz="1600" b="1" dirty="0">
                <a:solidFill>
                  <a:schemeClr val="bg1"/>
                </a:solidFill>
                <a:latin typeface="Calibri" pitchFamily="34" charset="0"/>
              </a:rPr>
              <a:t> – </a:t>
            </a:r>
            <a:r>
              <a:rPr lang="en-GB" sz="1600" b="1" dirty="0" err="1">
                <a:solidFill>
                  <a:schemeClr val="bg1"/>
                </a:solidFill>
                <a:latin typeface="Calibri" pitchFamily="34" charset="0"/>
              </a:rPr>
              <a:t>Març</a:t>
            </a:r>
            <a:r>
              <a:rPr lang="en-GB" sz="1600" b="1" dirty="0">
                <a:solidFill>
                  <a:schemeClr val="bg1"/>
                </a:solidFill>
                <a:latin typeface="Calibri" pitchFamily="34" charset="0"/>
              </a:rPr>
              <a:t> 2020</a:t>
            </a:r>
          </a:p>
          <a:p>
            <a:r>
              <a:rPr lang="en-GB" sz="1600" b="1" dirty="0">
                <a:solidFill>
                  <a:schemeClr val="bg1"/>
                </a:solidFill>
                <a:latin typeface="Calibri" pitchFamily="34" charset="0"/>
              </a:rPr>
              <a:t>Lara Barrio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318F8C04-F207-F946-A41E-303E8FEE7BDA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71" t="16766" r="33730" b="78258"/>
          <a:stretch/>
        </p:blipFill>
        <p:spPr>
          <a:xfrm>
            <a:off x="8172400" y="5996614"/>
            <a:ext cx="833631" cy="442742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8D9DFF38-C30F-2B47-831F-7AEBECEBD6BC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5013176"/>
            <a:ext cx="833631" cy="850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8536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5761" y="2692401"/>
            <a:ext cx="2918440" cy="3315348"/>
          </a:xfrm>
        </p:spPr>
      </p:pic>
      <p:sp>
        <p:nvSpPr>
          <p:cNvPr id="2" name="QuadreDeText 1"/>
          <p:cNvSpPr txBox="1"/>
          <p:nvPr/>
        </p:nvSpPr>
        <p:spPr>
          <a:xfrm>
            <a:off x="1500710" y="1428736"/>
            <a:ext cx="7643290" cy="2000548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ca-ES" sz="2400" b="1" dirty="0">
                <a:solidFill>
                  <a:schemeClr val="accent5">
                    <a:lumMod val="75000"/>
                  </a:schemeClr>
                </a:solidFill>
              </a:rPr>
              <a:t>Quants dies creieu que dura el cicle vital de </a:t>
            </a:r>
            <a:r>
              <a:rPr lang="ca-ES" sz="2400" b="1" i="1" dirty="0" err="1">
                <a:solidFill>
                  <a:schemeClr val="accent5">
                    <a:lumMod val="75000"/>
                  </a:schemeClr>
                </a:solidFill>
              </a:rPr>
              <a:t>Drosophila</a:t>
            </a:r>
            <a:r>
              <a:rPr lang="ca-ES" sz="2400" b="1" dirty="0">
                <a:solidFill>
                  <a:schemeClr val="accent5">
                    <a:lumMod val="75000"/>
                  </a:schemeClr>
                </a:solidFill>
              </a:rPr>
              <a:t>?</a:t>
            </a:r>
          </a:p>
          <a:p>
            <a:pPr marL="0" indent="0">
              <a:buNone/>
            </a:pPr>
            <a:endParaRPr lang="es-ES" sz="2000" b="1" dirty="0">
              <a:solidFill>
                <a:schemeClr val="accent5">
                  <a:lumMod val="75000"/>
                </a:schemeClr>
              </a:solidFill>
            </a:endParaRPr>
          </a:p>
          <a:p>
            <a:pPr marL="457200" indent="-457200">
              <a:buAutoNum type="alphaLcParenR"/>
            </a:pPr>
            <a:r>
              <a:rPr lang="es-ES" sz="2000" dirty="0">
                <a:solidFill>
                  <a:schemeClr val="accent5">
                    <a:lumMod val="75000"/>
                  </a:schemeClr>
                </a:solidFill>
              </a:rPr>
              <a:t>5 </a:t>
            </a:r>
            <a:r>
              <a:rPr lang="es-ES" sz="2000" dirty="0" err="1">
                <a:solidFill>
                  <a:schemeClr val="accent5">
                    <a:lumMod val="75000"/>
                  </a:schemeClr>
                </a:solidFill>
              </a:rPr>
              <a:t>dies</a:t>
            </a:r>
            <a:endParaRPr lang="es-ES" sz="2000" dirty="0">
              <a:solidFill>
                <a:schemeClr val="accent5">
                  <a:lumMod val="75000"/>
                </a:schemeClr>
              </a:solidFill>
            </a:endParaRPr>
          </a:p>
          <a:p>
            <a:pPr marL="457200" indent="-457200">
              <a:buAutoNum type="alphaLcParenR"/>
            </a:pPr>
            <a:r>
              <a:rPr lang="es-ES" sz="2000" dirty="0">
                <a:solidFill>
                  <a:schemeClr val="accent5">
                    <a:lumMod val="75000"/>
                  </a:schemeClr>
                </a:solidFill>
              </a:rPr>
              <a:t>10 </a:t>
            </a:r>
            <a:r>
              <a:rPr lang="es-ES" sz="2000" dirty="0" err="1">
                <a:solidFill>
                  <a:schemeClr val="accent5">
                    <a:lumMod val="75000"/>
                  </a:schemeClr>
                </a:solidFill>
              </a:rPr>
              <a:t>dies</a:t>
            </a:r>
            <a:endParaRPr lang="es-ES" sz="2000" dirty="0">
              <a:solidFill>
                <a:schemeClr val="accent5">
                  <a:lumMod val="75000"/>
                </a:schemeClr>
              </a:solidFill>
            </a:endParaRPr>
          </a:p>
          <a:p>
            <a:pPr marL="457200" indent="-457200">
              <a:buAutoNum type="alphaLcParenR"/>
            </a:pPr>
            <a:r>
              <a:rPr lang="es-ES" sz="2000" dirty="0">
                <a:solidFill>
                  <a:schemeClr val="accent5">
                    <a:lumMod val="75000"/>
                  </a:schemeClr>
                </a:solidFill>
              </a:rPr>
              <a:t>15 </a:t>
            </a:r>
            <a:r>
              <a:rPr lang="es-ES" sz="2000" dirty="0" err="1">
                <a:solidFill>
                  <a:schemeClr val="accent5">
                    <a:lumMod val="75000"/>
                  </a:schemeClr>
                </a:solidFill>
              </a:rPr>
              <a:t>dies</a:t>
            </a:r>
            <a:endParaRPr lang="es-ES" sz="2000" dirty="0">
              <a:solidFill>
                <a:schemeClr val="accent5">
                  <a:lumMod val="75000"/>
                </a:schemeClr>
              </a:solidFill>
            </a:endParaRPr>
          </a:p>
          <a:p>
            <a:pPr marL="457200" indent="-457200">
              <a:buAutoNum type="alphaLcParenR"/>
            </a:pPr>
            <a:r>
              <a:rPr lang="es-ES" sz="2000" dirty="0">
                <a:solidFill>
                  <a:schemeClr val="accent5">
                    <a:lumMod val="75000"/>
                  </a:schemeClr>
                </a:solidFill>
              </a:rPr>
              <a:t>20 </a:t>
            </a:r>
            <a:r>
              <a:rPr lang="es-ES" sz="2000" dirty="0" err="1">
                <a:solidFill>
                  <a:schemeClr val="accent5">
                    <a:lumMod val="75000"/>
                  </a:schemeClr>
                </a:solidFill>
              </a:rPr>
              <a:t>dies</a:t>
            </a:r>
            <a:endParaRPr lang="en-US" sz="2000" dirty="0" err="1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5" name="1 Imagen" descr="fons 02 PP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57" y="0"/>
            <a:ext cx="86448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15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06" y="187324"/>
            <a:ext cx="697452" cy="131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3"/>
          <p:cNvSpPr>
            <a:spLocks noChangeArrowheads="1"/>
          </p:cNvSpPr>
          <p:nvPr/>
        </p:nvSpPr>
        <p:spPr bwMode="auto">
          <a:xfrm rot="-5400000">
            <a:off x="-2362973" y="3963071"/>
            <a:ext cx="546877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2000" b="1" u="sng" dirty="0">
                <a:solidFill>
                  <a:schemeClr val="tx1">
                    <a:lumMod val="50000"/>
                    <a:lumOff val="50000"/>
                  </a:schemeClr>
                </a:solidFill>
                <a:ea typeface="Arial" charset="0"/>
                <a:cs typeface="Arial" charset="0"/>
              </a:rPr>
              <a:t>II. El </a:t>
            </a:r>
            <a:r>
              <a:rPr lang="en-GB" sz="2000" b="1" u="sng" dirty="0" err="1">
                <a:solidFill>
                  <a:schemeClr val="tx1">
                    <a:lumMod val="50000"/>
                    <a:lumOff val="50000"/>
                  </a:schemeClr>
                </a:solidFill>
                <a:ea typeface="Arial" charset="0"/>
                <a:cs typeface="Arial" charset="0"/>
              </a:rPr>
              <a:t>perquè</a:t>
            </a:r>
            <a:r>
              <a:rPr lang="en-GB" sz="2000" b="1" u="sng" dirty="0">
                <a:solidFill>
                  <a:schemeClr val="tx1">
                    <a:lumMod val="50000"/>
                    <a:lumOff val="50000"/>
                  </a:schemeClr>
                </a:solidFill>
                <a:ea typeface="Arial" charset="0"/>
                <a:cs typeface="Arial" charset="0"/>
              </a:rPr>
              <a:t> de les mosques en </a:t>
            </a:r>
            <a:r>
              <a:rPr lang="en-GB" sz="2000" b="1" u="sng" dirty="0" err="1">
                <a:solidFill>
                  <a:schemeClr val="tx1">
                    <a:lumMod val="50000"/>
                    <a:lumOff val="50000"/>
                  </a:schemeClr>
                </a:solidFill>
                <a:ea typeface="Arial" charset="0"/>
                <a:cs typeface="Arial" charset="0"/>
              </a:rPr>
              <a:t>investigació</a:t>
            </a:r>
            <a:endParaRPr lang="en-GB" sz="2000" u="sng" dirty="0">
              <a:solidFill>
                <a:schemeClr val="tx1">
                  <a:lumMod val="50000"/>
                  <a:lumOff val="50000"/>
                </a:schemeClr>
              </a:solidFill>
              <a:ea typeface="Arial" charset="0"/>
              <a:cs typeface="Arial" charset="0"/>
            </a:endParaRPr>
          </a:p>
        </p:txBody>
      </p:sp>
      <p:sp>
        <p:nvSpPr>
          <p:cNvPr id="18" name="Rectangle 3"/>
          <p:cNvSpPr>
            <a:spLocks noChangeArrowheads="1"/>
          </p:cNvSpPr>
          <p:nvPr/>
        </p:nvSpPr>
        <p:spPr bwMode="auto">
          <a:xfrm>
            <a:off x="2571736" y="142852"/>
            <a:ext cx="639747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GB" sz="2000" b="1" dirty="0" err="1">
                <a:ea typeface="Arial" charset="0"/>
                <a:cs typeface="Arial" charset="0"/>
              </a:rPr>
              <a:t>Cicle</a:t>
            </a:r>
            <a:r>
              <a:rPr lang="en-GB" sz="2000" b="1" dirty="0">
                <a:ea typeface="Arial" charset="0"/>
                <a:cs typeface="Arial" charset="0"/>
              </a:rPr>
              <a:t> vital curt </a:t>
            </a:r>
            <a:r>
              <a:rPr lang="en-GB" sz="2000" b="1" dirty="0" err="1">
                <a:ea typeface="Arial" charset="0"/>
                <a:cs typeface="Arial" charset="0"/>
              </a:rPr>
              <a:t>i</a:t>
            </a:r>
            <a:r>
              <a:rPr lang="en-GB" sz="2000" b="1" dirty="0">
                <a:ea typeface="Arial" charset="0"/>
                <a:cs typeface="Arial" charset="0"/>
              </a:rPr>
              <a:t> </a:t>
            </a:r>
            <a:r>
              <a:rPr lang="en-GB" sz="2000" b="1" dirty="0" err="1">
                <a:ea typeface="Arial" charset="0"/>
                <a:cs typeface="Arial" charset="0"/>
              </a:rPr>
              <a:t>elevada</a:t>
            </a:r>
            <a:r>
              <a:rPr lang="en-GB" sz="2000" b="1" dirty="0">
                <a:ea typeface="Arial" charset="0"/>
                <a:cs typeface="Arial" charset="0"/>
              </a:rPr>
              <a:t> </a:t>
            </a:r>
            <a:r>
              <a:rPr lang="en-GB" sz="2000" b="1" dirty="0" err="1">
                <a:ea typeface="Arial" charset="0"/>
                <a:cs typeface="Arial" charset="0"/>
              </a:rPr>
              <a:t>descendència</a:t>
            </a:r>
            <a:endParaRPr lang="en-GB" sz="2000" dirty="0">
              <a:solidFill>
                <a:schemeClr val="accent5"/>
              </a:solidFill>
              <a:ea typeface="Arial" charset="0"/>
              <a:cs typeface="Arial" charset="0"/>
            </a:endParaRPr>
          </a:p>
        </p:txBody>
      </p:sp>
      <p:sp>
        <p:nvSpPr>
          <p:cNvPr id="19" name="28 Elipse" descr="Imagen relacionada"/>
          <p:cNvSpPr/>
          <p:nvPr/>
        </p:nvSpPr>
        <p:spPr>
          <a:xfrm>
            <a:off x="1353387" y="142852"/>
            <a:ext cx="789721" cy="827314"/>
          </a:xfrm>
          <a:prstGeom prst="ellipse">
            <a:avLst/>
          </a:prstGeom>
          <a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7000" r="-17000"/>
            </a:stretch>
          </a:blipFill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1">
              <a:tint val="50000"/>
              <a:hueOff val="-6544757"/>
              <a:satOff val="-351"/>
              <a:lumOff val="5682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20036874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217" y="1052285"/>
            <a:ext cx="4785498" cy="5436327"/>
          </a:xfrm>
        </p:spPr>
      </p:pic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6192040" y="2842434"/>
            <a:ext cx="54662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1" hangingPunct="1">
              <a:spcBef>
                <a:spcPct val="0"/>
              </a:spcBef>
              <a:buFontTx/>
              <a:buNone/>
            </a:pPr>
            <a:r>
              <a:rPr lang="en-US" altLang="es-ES" sz="2000" dirty="0">
                <a:solidFill>
                  <a:srgbClr val="800080"/>
                </a:solidFill>
                <a:latin typeface="Comic Sans MS" panose="030F0702030302020204" pitchFamily="66" charset="0"/>
              </a:rPr>
              <a:t>1 </a:t>
            </a:r>
            <a:r>
              <a:rPr lang="en-US" altLang="es-ES" sz="2000" dirty="0" err="1">
                <a:solidFill>
                  <a:srgbClr val="800080"/>
                </a:solidFill>
                <a:latin typeface="Comic Sans MS" panose="030F0702030302020204" pitchFamily="66" charset="0"/>
              </a:rPr>
              <a:t>dia</a:t>
            </a:r>
            <a:endParaRPr lang="en-US" altLang="es-ES" sz="2000" dirty="0">
              <a:solidFill>
                <a:srgbClr val="800080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6382129" y="4588579"/>
            <a:ext cx="54662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1" hangingPunct="1">
              <a:spcBef>
                <a:spcPct val="0"/>
              </a:spcBef>
              <a:buFontTx/>
              <a:buNone/>
            </a:pPr>
            <a:r>
              <a:rPr lang="en-US" altLang="es-ES" sz="2000" dirty="0">
                <a:solidFill>
                  <a:srgbClr val="800080"/>
                </a:solidFill>
                <a:latin typeface="Comic Sans MS" panose="030F0702030302020204" pitchFamily="66" charset="0"/>
              </a:rPr>
              <a:t>1 </a:t>
            </a:r>
            <a:r>
              <a:rPr lang="en-US" altLang="es-ES" sz="2000" dirty="0" err="1">
                <a:solidFill>
                  <a:srgbClr val="800080"/>
                </a:solidFill>
                <a:latin typeface="Comic Sans MS" panose="030F0702030302020204" pitchFamily="66" charset="0"/>
              </a:rPr>
              <a:t>dia</a:t>
            </a:r>
            <a:endParaRPr lang="en-US" altLang="es-ES" sz="2000" dirty="0">
              <a:solidFill>
                <a:srgbClr val="800080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5780841" y="5791776"/>
            <a:ext cx="54662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1" hangingPunct="1">
              <a:spcBef>
                <a:spcPct val="0"/>
              </a:spcBef>
              <a:buFontTx/>
              <a:buNone/>
            </a:pPr>
            <a:r>
              <a:rPr lang="en-US" altLang="es-ES" sz="2000" dirty="0">
                <a:solidFill>
                  <a:srgbClr val="800080"/>
                </a:solidFill>
                <a:latin typeface="Comic Sans MS" panose="030F0702030302020204" pitchFamily="66" charset="0"/>
              </a:rPr>
              <a:t>1 </a:t>
            </a:r>
            <a:r>
              <a:rPr lang="en-US" altLang="es-ES" sz="2000" dirty="0" err="1">
                <a:solidFill>
                  <a:srgbClr val="800080"/>
                </a:solidFill>
                <a:latin typeface="Comic Sans MS" panose="030F0702030302020204" pitchFamily="66" charset="0"/>
              </a:rPr>
              <a:t>dia</a:t>
            </a:r>
            <a:endParaRPr lang="en-US" altLang="es-ES" sz="2000" dirty="0">
              <a:solidFill>
                <a:srgbClr val="800080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3326849" y="5945665"/>
            <a:ext cx="72295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1" hangingPunct="1">
              <a:spcBef>
                <a:spcPct val="0"/>
              </a:spcBef>
              <a:buFontTx/>
              <a:buNone/>
            </a:pPr>
            <a:r>
              <a:rPr lang="en-US" altLang="es-ES" sz="2000" dirty="0">
                <a:solidFill>
                  <a:srgbClr val="800080"/>
                </a:solidFill>
                <a:latin typeface="Comic Sans MS" panose="030F0702030302020204" pitchFamily="66" charset="0"/>
              </a:rPr>
              <a:t>2 dies</a:t>
            </a:r>
          </a:p>
        </p:txBody>
      </p:sp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2381217" y="4104098"/>
            <a:ext cx="72295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1" hangingPunct="1">
              <a:spcBef>
                <a:spcPct val="0"/>
              </a:spcBef>
              <a:buFontTx/>
              <a:buNone/>
            </a:pPr>
            <a:r>
              <a:rPr lang="en-US" altLang="es-ES" sz="2000" dirty="0">
                <a:solidFill>
                  <a:srgbClr val="800080"/>
                </a:solidFill>
                <a:latin typeface="Comic Sans MS" panose="030F0702030302020204" pitchFamily="66" charset="0"/>
              </a:rPr>
              <a:t>5 dies</a:t>
            </a:r>
          </a:p>
        </p:txBody>
      </p:sp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4246972" y="3919432"/>
            <a:ext cx="109645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1" hangingPunct="1">
              <a:spcBef>
                <a:spcPct val="0"/>
              </a:spcBef>
              <a:buFontTx/>
              <a:buNone/>
            </a:pPr>
            <a:r>
              <a:rPr lang="en-US" altLang="es-ES" sz="2400" b="1" dirty="0">
                <a:solidFill>
                  <a:srgbClr val="800080"/>
                </a:solidFill>
                <a:latin typeface="Comic Sans MS" panose="030F0702030302020204" pitchFamily="66" charset="0"/>
              </a:rPr>
              <a:t>10 dies</a:t>
            </a:r>
          </a:p>
        </p:txBody>
      </p:sp>
      <p:pic>
        <p:nvPicPr>
          <p:cNvPr id="15362" name="Picture 2" descr="Related im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6800" y="3042692"/>
            <a:ext cx="1420451" cy="1420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1 Imagen" descr="fons 02 PPT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57" y="0"/>
            <a:ext cx="86448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18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06" y="187324"/>
            <a:ext cx="697452" cy="131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3"/>
          <p:cNvSpPr>
            <a:spLocks noChangeArrowheads="1"/>
          </p:cNvSpPr>
          <p:nvPr/>
        </p:nvSpPr>
        <p:spPr bwMode="auto">
          <a:xfrm rot="-5400000">
            <a:off x="-2362973" y="3963071"/>
            <a:ext cx="546877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2000" b="1" u="sng" dirty="0">
                <a:solidFill>
                  <a:schemeClr val="tx1">
                    <a:lumMod val="50000"/>
                    <a:lumOff val="50000"/>
                  </a:schemeClr>
                </a:solidFill>
                <a:ea typeface="Arial" charset="0"/>
                <a:cs typeface="Arial" charset="0"/>
              </a:rPr>
              <a:t>II. El </a:t>
            </a:r>
            <a:r>
              <a:rPr lang="en-GB" sz="2000" b="1" u="sng" dirty="0" err="1">
                <a:solidFill>
                  <a:schemeClr val="tx1">
                    <a:lumMod val="50000"/>
                    <a:lumOff val="50000"/>
                  </a:schemeClr>
                </a:solidFill>
                <a:ea typeface="Arial" charset="0"/>
                <a:cs typeface="Arial" charset="0"/>
              </a:rPr>
              <a:t>perquè</a:t>
            </a:r>
            <a:r>
              <a:rPr lang="en-GB" sz="2000" b="1" u="sng" dirty="0">
                <a:solidFill>
                  <a:schemeClr val="tx1">
                    <a:lumMod val="50000"/>
                    <a:lumOff val="50000"/>
                  </a:schemeClr>
                </a:solidFill>
                <a:ea typeface="Arial" charset="0"/>
                <a:cs typeface="Arial" charset="0"/>
              </a:rPr>
              <a:t> de les mosques en </a:t>
            </a:r>
            <a:r>
              <a:rPr lang="en-GB" sz="2000" b="1" u="sng" dirty="0" err="1">
                <a:solidFill>
                  <a:schemeClr val="tx1">
                    <a:lumMod val="50000"/>
                    <a:lumOff val="50000"/>
                  </a:schemeClr>
                </a:solidFill>
                <a:ea typeface="Arial" charset="0"/>
                <a:cs typeface="Arial" charset="0"/>
              </a:rPr>
              <a:t>investigació</a:t>
            </a:r>
            <a:endParaRPr lang="en-GB" sz="2000" u="sng" dirty="0">
              <a:solidFill>
                <a:schemeClr val="tx1">
                  <a:lumMod val="50000"/>
                  <a:lumOff val="50000"/>
                </a:schemeClr>
              </a:solidFill>
              <a:ea typeface="Arial" charset="0"/>
              <a:cs typeface="Arial" charset="0"/>
            </a:endParaRPr>
          </a:p>
        </p:txBody>
      </p:sp>
      <p:sp>
        <p:nvSpPr>
          <p:cNvPr id="21" name="Rectangle 3"/>
          <p:cNvSpPr>
            <a:spLocks noChangeArrowheads="1"/>
          </p:cNvSpPr>
          <p:nvPr/>
        </p:nvSpPr>
        <p:spPr bwMode="auto">
          <a:xfrm>
            <a:off x="2571736" y="142852"/>
            <a:ext cx="639747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GB" sz="2000" b="1" dirty="0" err="1">
                <a:ea typeface="Arial" charset="0"/>
                <a:cs typeface="Arial" charset="0"/>
              </a:rPr>
              <a:t>Cicle</a:t>
            </a:r>
            <a:r>
              <a:rPr lang="en-GB" sz="2000" b="1" dirty="0">
                <a:ea typeface="Arial" charset="0"/>
                <a:cs typeface="Arial" charset="0"/>
              </a:rPr>
              <a:t> vital curt </a:t>
            </a:r>
            <a:r>
              <a:rPr lang="en-GB" sz="2000" b="1" dirty="0" err="1">
                <a:ea typeface="Arial" charset="0"/>
                <a:cs typeface="Arial" charset="0"/>
              </a:rPr>
              <a:t>i</a:t>
            </a:r>
            <a:r>
              <a:rPr lang="en-GB" sz="2000" b="1" dirty="0">
                <a:ea typeface="Arial" charset="0"/>
                <a:cs typeface="Arial" charset="0"/>
              </a:rPr>
              <a:t> </a:t>
            </a:r>
            <a:r>
              <a:rPr lang="en-GB" sz="2000" b="1" dirty="0" err="1">
                <a:ea typeface="Arial" charset="0"/>
                <a:cs typeface="Arial" charset="0"/>
              </a:rPr>
              <a:t>elevada</a:t>
            </a:r>
            <a:r>
              <a:rPr lang="en-GB" sz="2000" b="1" dirty="0">
                <a:ea typeface="Arial" charset="0"/>
                <a:cs typeface="Arial" charset="0"/>
              </a:rPr>
              <a:t> </a:t>
            </a:r>
            <a:r>
              <a:rPr lang="en-GB" sz="2000" b="1" dirty="0" err="1">
                <a:ea typeface="Arial" charset="0"/>
                <a:cs typeface="Arial" charset="0"/>
              </a:rPr>
              <a:t>descendència</a:t>
            </a:r>
            <a:endParaRPr lang="en-GB" sz="2000" dirty="0">
              <a:solidFill>
                <a:schemeClr val="accent5"/>
              </a:solidFill>
              <a:ea typeface="Arial" charset="0"/>
              <a:cs typeface="Arial" charset="0"/>
            </a:endParaRPr>
          </a:p>
        </p:txBody>
      </p:sp>
      <p:sp>
        <p:nvSpPr>
          <p:cNvPr id="23" name="Text Box 7">
            <a:extLst>
              <a:ext uri="{FF2B5EF4-FFF2-40B4-BE49-F238E27FC236}">
                <a16:creationId xmlns:a16="http://schemas.microsoft.com/office/drawing/2014/main" id="{91EB97DB-E63B-F747-86D0-1C2EB3776E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45237" y="3076370"/>
            <a:ext cx="58349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1" hangingPunct="1">
              <a:spcBef>
                <a:spcPct val="0"/>
              </a:spcBef>
              <a:buFontTx/>
              <a:buNone/>
            </a:pPr>
            <a:r>
              <a:rPr lang="en-US" altLang="es-ES" sz="2000" dirty="0">
                <a:solidFill>
                  <a:srgbClr val="800080"/>
                </a:solidFill>
                <a:latin typeface="Comic Sans MS" panose="030F0702030302020204" pitchFamily="66" charset="0"/>
              </a:rPr>
              <a:t>25ºC</a:t>
            </a:r>
          </a:p>
        </p:txBody>
      </p:sp>
    </p:spTree>
    <p:extLst>
      <p:ext uri="{BB962C8B-B14F-4D97-AF65-F5344CB8AC3E}">
        <p14:creationId xmlns:p14="http://schemas.microsoft.com/office/powerpoint/2010/main" val="40274793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QuadreDeText 27"/>
          <p:cNvSpPr txBox="1"/>
          <p:nvPr/>
        </p:nvSpPr>
        <p:spPr>
          <a:xfrm>
            <a:off x="1423750" y="2285992"/>
            <a:ext cx="7643290" cy="236988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ca-ES" sz="2400" b="1" dirty="0">
                <a:solidFill>
                  <a:schemeClr val="accent5">
                    <a:lumMod val="75000"/>
                  </a:schemeClr>
                </a:solidFill>
              </a:rPr>
              <a:t>Els humans tenim 23 parells de cromosomes, però… quants parells de cromosomes té </a:t>
            </a:r>
            <a:r>
              <a:rPr lang="ca-ES" sz="2400" b="1" i="1" dirty="0" err="1">
                <a:solidFill>
                  <a:schemeClr val="accent5">
                    <a:lumMod val="75000"/>
                  </a:schemeClr>
                </a:solidFill>
              </a:rPr>
              <a:t>Drosophila</a:t>
            </a:r>
            <a:r>
              <a:rPr lang="ca-ES" sz="2400" b="1" dirty="0">
                <a:solidFill>
                  <a:schemeClr val="accent5">
                    <a:lumMod val="75000"/>
                  </a:schemeClr>
                </a:solidFill>
              </a:rPr>
              <a:t>?</a:t>
            </a:r>
          </a:p>
          <a:p>
            <a:pPr marL="0" indent="0">
              <a:buNone/>
            </a:pPr>
            <a:endParaRPr lang="es-ES" sz="2000" b="1" dirty="0">
              <a:solidFill>
                <a:schemeClr val="accent5">
                  <a:lumMod val="75000"/>
                </a:schemeClr>
              </a:solidFill>
            </a:endParaRPr>
          </a:p>
          <a:p>
            <a:pPr marL="457200" indent="-457200">
              <a:buAutoNum type="alphaLcParenR"/>
            </a:pPr>
            <a:r>
              <a:rPr lang="es-ES" sz="2000" dirty="0">
                <a:solidFill>
                  <a:schemeClr val="accent5">
                    <a:lumMod val="75000"/>
                  </a:schemeClr>
                </a:solidFill>
              </a:rPr>
              <a:t>4 </a:t>
            </a:r>
          </a:p>
          <a:p>
            <a:pPr marL="457200" indent="-457200">
              <a:buAutoNum type="alphaLcParenR"/>
            </a:pPr>
            <a:r>
              <a:rPr lang="es-ES" sz="2000" dirty="0">
                <a:solidFill>
                  <a:schemeClr val="accent5">
                    <a:lumMod val="75000"/>
                  </a:schemeClr>
                </a:solidFill>
              </a:rPr>
              <a:t>6</a:t>
            </a:r>
          </a:p>
          <a:p>
            <a:pPr marL="457200" indent="-457200">
              <a:buAutoNum type="alphaLcParenR"/>
            </a:pPr>
            <a:r>
              <a:rPr lang="es-ES" sz="2000" dirty="0">
                <a:solidFill>
                  <a:schemeClr val="accent5">
                    <a:lumMod val="75000"/>
                  </a:schemeClr>
                </a:solidFill>
              </a:rPr>
              <a:t>10</a:t>
            </a:r>
          </a:p>
          <a:p>
            <a:pPr marL="457200" indent="-457200">
              <a:buAutoNum type="alphaLcParenR"/>
            </a:pPr>
            <a:r>
              <a:rPr lang="es-ES" sz="2000" dirty="0">
                <a:solidFill>
                  <a:schemeClr val="accent5">
                    <a:lumMod val="75000"/>
                  </a:schemeClr>
                </a:solidFill>
              </a:rPr>
              <a:t>12</a:t>
            </a:r>
            <a:endParaRPr lang="en-US" sz="2000" dirty="0" err="1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9" name="2048 Elipse" descr="Resultado de imagen de MICROSCOPE"/>
          <p:cNvSpPr/>
          <p:nvPr/>
        </p:nvSpPr>
        <p:spPr>
          <a:xfrm>
            <a:off x="1142976" y="214290"/>
            <a:ext cx="1015166" cy="1063490"/>
          </a:xfrm>
          <a:prstGeom prst="ellipse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1">
              <a:tint val="50000"/>
              <a:hueOff val="-13089513"/>
              <a:satOff val="-703"/>
              <a:lumOff val="11364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10" name="1 Imagen" descr="fons 02 PP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57" y="0"/>
            <a:ext cx="86448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11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06" y="187324"/>
            <a:ext cx="697452" cy="131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3"/>
          <p:cNvSpPr>
            <a:spLocks noChangeArrowheads="1"/>
          </p:cNvSpPr>
          <p:nvPr/>
        </p:nvSpPr>
        <p:spPr bwMode="auto">
          <a:xfrm rot="-5400000">
            <a:off x="-2362973" y="3963071"/>
            <a:ext cx="546877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2000" b="1" u="sng" dirty="0">
                <a:solidFill>
                  <a:schemeClr val="tx1">
                    <a:lumMod val="50000"/>
                    <a:lumOff val="50000"/>
                  </a:schemeClr>
                </a:solidFill>
                <a:ea typeface="Arial" charset="0"/>
                <a:cs typeface="Arial" charset="0"/>
              </a:rPr>
              <a:t>II. El </a:t>
            </a:r>
            <a:r>
              <a:rPr lang="en-GB" sz="2000" b="1" u="sng" dirty="0" err="1">
                <a:solidFill>
                  <a:schemeClr val="tx1">
                    <a:lumMod val="50000"/>
                    <a:lumOff val="50000"/>
                  </a:schemeClr>
                </a:solidFill>
                <a:ea typeface="Arial" charset="0"/>
                <a:cs typeface="Arial" charset="0"/>
              </a:rPr>
              <a:t>perquè</a:t>
            </a:r>
            <a:r>
              <a:rPr lang="en-GB" sz="2000" b="1" u="sng" dirty="0">
                <a:solidFill>
                  <a:schemeClr val="tx1">
                    <a:lumMod val="50000"/>
                    <a:lumOff val="50000"/>
                  </a:schemeClr>
                </a:solidFill>
                <a:ea typeface="Arial" charset="0"/>
                <a:cs typeface="Arial" charset="0"/>
              </a:rPr>
              <a:t> de les mosques en </a:t>
            </a:r>
            <a:r>
              <a:rPr lang="en-GB" sz="2000" b="1" u="sng" dirty="0" err="1">
                <a:solidFill>
                  <a:schemeClr val="tx1">
                    <a:lumMod val="50000"/>
                    <a:lumOff val="50000"/>
                  </a:schemeClr>
                </a:solidFill>
                <a:ea typeface="Arial" charset="0"/>
                <a:cs typeface="Arial" charset="0"/>
              </a:rPr>
              <a:t>investigació</a:t>
            </a:r>
            <a:endParaRPr lang="en-GB" sz="2000" u="sng" dirty="0">
              <a:solidFill>
                <a:schemeClr val="tx1">
                  <a:lumMod val="50000"/>
                  <a:lumOff val="50000"/>
                </a:schemeClr>
              </a:solidFill>
              <a:ea typeface="Arial" charset="0"/>
              <a:cs typeface="Arial" charset="0"/>
            </a:endParaRPr>
          </a:p>
        </p:txBody>
      </p:sp>
      <p:sp>
        <p:nvSpPr>
          <p:cNvPr id="17" name="Rectangle 3"/>
          <p:cNvSpPr>
            <a:spLocks noChangeArrowheads="1"/>
          </p:cNvSpPr>
          <p:nvPr/>
        </p:nvSpPr>
        <p:spPr bwMode="auto">
          <a:xfrm>
            <a:off x="2571736" y="142852"/>
            <a:ext cx="639747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GB" sz="2000" b="1" dirty="0" err="1">
                <a:ea typeface="Arial" charset="0"/>
                <a:cs typeface="Arial" charset="0"/>
              </a:rPr>
              <a:t>Genoma</a:t>
            </a:r>
            <a:r>
              <a:rPr lang="en-GB" sz="2000" b="1" dirty="0">
                <a:ea typeface="Arial" charset="0"/>
                <a:cs typeface="Arial" charset="0"/>
              </a:rPr>
              <a:t> petit </a:t>
            </a:r>
            <a:r>
              <a:rPr lang="en-GB" sz="2000" b="1" dirty="0" err="1">
                <a:ea typeface="Arial" charset="0"/>
                <a:cs typeface="Arial" charset="0"/>
              </a:rPr>
              <a:t>i</a:t>
            </a:r>
            <a:r>
              <a:rPr lang="en-GB" sz="2000" b="1" dirty="0">
                <a:ea typeface="Arial" charset="0"/>
                <a:cs typeface="Arial" charset="0"/>
              </a:rPr>
              <a:t> </a:t>
            </a:r>
            <a:r>
              <a:rPr lang="en-GB" sz="2000" b="1" dirty="0" err="1">
                <a:ea typeface="Arial" charset="0"/>
                <a:cs typeface="Arial" charset="0"/>
              </a:rPr>
              <a:t>seqüenciat</a:t>
            </a:r>
            <a:endParaRPr lang="en-GB" sz="2000" dirty="0">
              <a:solidFill>
                <a:schemeClr val="accent5"/>
              </a:solidFill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85549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 7"/>
          <p:cNvPicPr>
            <a:picLocks noChangeAspect="1"/>
          </p:cNvPicPr>
          <p:nvPr/>
        </p:nvPicPr>
        <p:blipFill rotWithShape="1">
          <a:blip r:embed="rId2" cstate="print"/>
          <a:srcRect t="1135" r="53448"/>
          <a:stretch/>
        </p:blipFill>
        <p:spPr>
          <a:xfrm>
            <a:off x="2744825" y="1677753"/>
            <a:ext cx="1460718" cy="1512663"/>
          </a:xfrm>
          <a:prstGeom prst="rect">
            <a:avLst/>
          </a:prstGeom>
        </p:spPr>
      </p:pic>
      <p:sp>
        <p:nvSpPr>
          <p:cNvPr id="21" name="ZoneTexte 9"/>
          <p:cNvSpPr txBox="1"/>
          <p:nvPr/>
        </p:nvSpPr>
        <p:spPr>
          <a:xfrm>
            <a:off x="5974503" y="3087971"/>
            <a:ext cx="1274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Mascle</a:t>
            </a:r>
            <a:r>
              <a:rPr lang="fr-FR" dirty="0"/>
              <a:t> (XY)</a:t>
            </a:r>
          </a:p>
        </p:txBody>
      </p:sp>
      <p:sp>
        <p:nvSpPr>
          <p:cNvPr id="22" name="ZoneTexte 9"/>
          <p:cNvSpPr txBox="1"/>
          <p:nvPr/>
        </p:nvSpPr>
        <p:spPr>
          <a:xfrm>
            <a:off x="2772614" y="3087971"/>
            <a:ext cx="1353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Femella</a:t>
            </a:r>
            <a:r>
              <a:rPr lang="fr-FR" dirty="0"/>
              <a:t> (XX)</a:t>
            </a:r>
          </a:p>
        </p:txBody>
      </p:sp>
      <p:pic>
        <p:nvPicPr>
          <p:cNvPr id="23" name="Picture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39613" y="3617728"/>
            <a:ext cx="1778123" cy="1831750"/>
          </a:xfrm>
          <a:prstGeom prst="rect">
            <a:avLst/>
          </a:prstGeom>
        </p:spPr>
      </p:pic>
      <p:pic>
        <p:nvPicPr>
          <p:cNvPr id="24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668468" y="3532492"/>
            <a:ext cx="1818951" cy="1876694"/>
          </a:xfrm>
          <a:prstGeom prst="rect">
            <a:avLst/>
          </a:prstGeom>
        </p:spPr>
      </p:pic>
      <p:pic>
        <p:nvPicPr>
          <p:cNvPr id="25" name="Image 7"/>
          <p:cNvPicPr>
            <a:picLocks noChangeAspect="1"/>
          </p:cNvPicPr>
          <p:nvPr/>
        </p:nvPicPr>
        <p:blipFill rotWithShape="1">
          <a:blip r:embed="rId2" cstate="print"/>
          <a:srcRect l="46552" t="795" r="6896" b="10807"/>
          <a:stretch/>
        </p:blipFill>
        <p:spPr>
          <a:xfrm>
            <a:off x="5668468" y="1599839"/>
            <a:ext cx="1460718" cy="1352516"/>
          </a:xfrm>
          <a:prstGeom prst="rect">
            <a:avLst/>
          </a:prstGeom>
        </p:spPr>
      </p:pic>
      <p:sp>
        <p:nvSpPr>
          <p:cNvPr id="26" name="ZoneTexte 9"/>
          <p:cNvSpPr txBox="1"/>
          <p:nvPr/>
        </p:nvSpPr>
        <p:spPr>
          <a:xfrm>
            <a:off x="2643174" y="5643578"/>
            <a:ext cx="48635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4 </a:t>
            </a:r>
            <a:r>
              <a:rPr lang="fr-FR" dirty="0" err="1"/>
              <a:t>parells</a:t>
            </a:r>
            <a:r>
              <a:rPr lang="fr-FR" dirty="0"/>
              <a:t> de </a:t>
            </a:r>
            <a:r>
              <a:rPr lang="fr-FR" dirty="0" err="1"/>
              <a:t>cromosomes</a:t>
            </a:r>
            <a:r>
              <a:rPr lang="fr-FR" dirty="0"/>
              <a:t> (3 </a:t>
            </a:r>
            <a:r>
              <a:rPr lang="fr-FR" dirty="0" err="1"/>
              <a:t>autosòmics</a:t>
            </a:r>
            <a:r>
              <a:rPr lang="fr-FR" dirty="0"/>
              <a:t> i 1 </a:t>
            </a:r>
            <a:r>
              <a:rPr lang="fr-FR" dirty="0" err="1"/>
              <a:t>sexual</a:t>
            </a:r>
            <a:r>
              <a:rPr lang="fr-FR" dirty="0"/>
              <a:t>)</a:t>
            </a:r>
          </a:p>
        </p:txBody>
      </p:sp>
      <p:sp>
        <p:nvSpPr>
          <p:cNvPr id="17" name="2048 Elipse" descr="Resultado de imagen de MICROSCOPE"/>
          <p:cNvSpPr/>
          <p:nvPr/>
        </p:nvSpPr>
        <p:spPr>
          <a:xfrm>
            <a:off x="1142976" y="214290"/>
            <a:ext cx="1015166" cy="1063490"/>
          </a:xfrm>
          <a:prstGeom prst="ellipse">
            <a:avLst/>
          </a:prstGeom>
          <a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1">
              <a:tint val="50000"/>
              <a:hueOff val="-13089513"/>
              <a:satOff val="-703"/>
              <a:lumOff val="11364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18" name="1 Imagen" descr="fons 02 PPT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57" y="0"/>
            <a:ext cx="86448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18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06" y="187324"/>
            <a:ext cx="697452" cy="131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Rectangle 3"/>
          <p:cNvSpPr>
            <a:spLocks noChangeArrowheads="1"/>
          </p:cNvSpPr>
          <p:nvPr/>
        </p:nvSpPr>
        <p:spPr bwMode="auto">
          <a:xfrm rot="-5400000">
            <a:off x="-2362973" y="3963071"/>
            <a:ext cx="546877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2000" b="1" u="sng" dirty="0">
                <a:solidFill>
                  <a:schemeClr val="tx1">
                    <a:lumMod val="50000"/>
                    <a:lumOff val="50000"/>
                  </a:schemeClr>
                </a:solidFill>
                <a:ea typeface="Arial" charset="0"/>
                <a:cs typeface="Arial" charset="0"/>
              </a:rPr>
              <a:t>II. El </a:t>
            </a:r>
            <a:r>
              <a:rPr lang="en-GB" sz="2000" b="1" u="sng" dirty="0" err="1">
                <a:solidFill>
                  <a:schemeClr val="tx1">
                    <a:lumMod val="50000"/>
                    <a:lumOff val="50000"/>
                  </a:schemeClr>
                </a:solidFill>
                <a:ea typeface="Arial" charset="0"/>
                <a:cs typeface="Arial" charset="0"/>
              </a:rPr>
              <a:t>perquè</a:t>
            </a:r>
            <a:r>
              <a:rPr lang="en-GB" sz="2000" b="1" u="sng" dirty="0">
                <a:solidFill>
                  <a:schemeClr val="tx1">
                    <a:lumMod val="50000"/>
                    <a:lumOff val="50000"/>
                  </a:schemeClr>
                </a:solidFill>
                <a:ea typeface="Arial" charset="0"/>
                <a:cs typeface="Arial" charset="0"/>
              </a:rPr>
              <a:t> de les mosques en </a:t>
            </a:r>
            <a:r>
              <a:rPr lang="en-GB" sz="2000" b="1" u="sng" dirty="0" err="1">
                <a:solidFill>
                  <a:schemeClr val="tx1">
                    <a:lumMod val="50000"/>
                    <a:lumOff val="50000"/>
                  </a:schemeClr>
                </a:solidFill>
                <a:ea typeface="Arial" charset="0"/>
                <a:cs typeface="Arial" charset="0"/>
              </a:rPr>
              <a:t>investigació</a:t>
            </a:r>
            <a:endParaRPr lang="en-GB" sz="2000" u="sng" dirty="0">
              <a:solidFill>
                <a:schemeClr val="tx1">
                  <a:lumMod val="50000"/>
                  <a:lumOff val="50000"/>
                </a:schemeClr>
              </a:solidFill>
              <a:ea typeface="Arial" charset="0"/>
              <a:cs typeface="Arial" charset="0"/>
            </a:endParaRPr>
          </a:p>
        </p:txBody>
      </p:sp>
      <p:sp>
        <p:nvSpPr>
          <p:cNvPr id="28" name="Rectangle 3"/>
          <p:cNvSpPr>
            <a:spLocks noChangeArrowheads="1"/>
          </p:cNvSpPr>
          <p:nvPr/>
        </p:nvSpPr>
        <p:spPr bwMode="auto">
          <a:xfrm>
            <a:off x="2571736" y="142852"/>
            <a:ext cx="639747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GB" sz="2000" b="1" dirty="0" err="1">
                <a:ea typeface="Arial" charset="0"/>
                <a:cs typeface="Arial" charset="0"/>
              </a:rPr>
              <a:t>Genoma</a:t>
            </a:r>
            <a:r>
              <a:rPr lang="en-GB" sz="2000" b="1" dirty="0">
                <a:ea typeface="Arial" charset="0"/>
                <a:cs typeface="Arial" charset="0"/>
              </a:rPr>
              <a:t> petit </a:t>
            </a:r>
            <a:r>
              <a:rPr lang="en-GB" sz="2000" b="1" dirty="0" err="1">
                <a:ea typeface="Arial" charset="0"/>
                <a:cs typeface="Arial" charset="0"/>
              </a:rPr>
              <a:t>i</a:t>
            </a:r>
            <a:r>
              <a:rPr lang="en-GB" sz="2000" b="1" dirty="0">
                <a:ea typeface="Arial" charset="0"/>
                <a:cs typeface="Arial" charset="0"/>
              </a:rPr>
              <a:t> </a:t>
            </a:r>
            <a:r>
              <a:rPr lang="en-GB" sz="2000" b="1" dirty="0" err="1">
                <a:ea typeface="Arial" charset="0"/>
                <a:cs typeface="Arial" charset="0"/>
              </a:rPr>
              <a:t>seqüenciat</a:t>
            </a:r>
            <a:endParaRPr lang="en-GB" sz="2000" dirty="0">
              <a:solidFill>
                <a:schemeClr val="accent5"/>
              </a:solidFill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56361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9527457"/>
              </p:ext>
            </p:extLst>
          </p:nvPr>
        </p:nvGraphicFramePr>
        <p:xfrm>
          <a:off x="4143768" y="1979531"/>
          <a:ext cx="4865132" cy="29464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800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247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s-ES" sz="1600" dirty="0" err="1"/>
                        <a:t>Organisme</a:t>
                      </a:r>
                      <a:endParaRPr lang="ca-E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 err="1"/>
                        <a:t>Tamany</a:t>
                      </a:r>
                      <a:r>
                        <a:rPr lang="es-ES" sz="1600" dirty="0"/>
                        <a:t> genoma</a:t>
                      </a:r>
                      <a:r>
                        <a:rPr lang="es-ES" sz="1600" baseline="0" dirty="0"/>
                        <a:t> </a:t>
                      </a:r>
                      <a:r>
                        <a:rPr lang="es-ES" sz="1400" baseline="0" dirty="0"/>
                        <a:t>(bases)</a:t>
                      </a:r>
                      <a:endParaRPr lang="ca-E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/>
                        <a:t>Gens </a:t>
                      </a:r>
                      <a:r>
                        <a:rPr lang="es-ES" sz="1600" dirty="0" err="1"/>
                        <a:t>estimats</a:t>
                      </a:r>
                      <a:endParaRPr lang="ca-E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1200" dirty="0" err="1"/>
                        <a:t>Humà</a:t>
                      </a:r>
                      <a:r>
                        <a:rPr lang="es-ES" sz="1200" dirty="0"/>
                        <a:t> (</a:t>
                      </a:r>
                      <a:r>
                        <a:rPr lang="es-ES" sz="1200" i="1" dirty="0"/>
                        <a:t>Homo sapiens</a:t>
                      </a:r>
                      <a:r>
                        <a:rPr lang="es-ES" sz="1200" dirty="0"/>
                        <a:t>)</a:t>
                      </a:r>
                      <a:endParaRPr lang="ca-E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/>
                        <a:t>3 </a:t>
                      </a:r>
                      <a:r>
                        <a:rPr lang="es-ES" sz="1200" dirty="0" err="1"/>
                        <a:t>bilions</a:t>
                      </a:r>
                      <a:endParaRPr lang="ca-E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/>
                        <a:t>30,000</a:t>
                      </a:r>
                      <a:endParaRPr lang="ca-E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1200" dirty="0" err="1"/>
                        <a:t>Ratolí</a:t>
                      </a:r>
                      <a:r>
                        <a:rPr lang="es-ES" sz="1200" baseline="0" dirty="0"/>
                        <a:t> (</a:t>
                      </a:r>
                      <a:r>
                        <a:rPr lang="es-ES" sz="1200" i="1" baseline="0" dirty="0"/>
                        <a:t>Mus </a:t>
                      </a:r>
                      <a:r>
                        <a:rPr lang="es-ES" sz="1200" i="1" baseline="0" dirty="0" err="1"/>
                        <a:t>musculus</a:t>
                      </a:r>
                      <a:r>
                        <a:rPr lang="es-ES" sz="1200" baseline="0" dirty="0"/>
                        <a:t>)</a:t>
                      </a:r>
                      <a:endParaRPr lang="ca-E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/>
                        <a:t>2.6 </a:t>
                      </a:r>
                      <a:r>
                        <a:rPr lang="es-ES" sz="1200" dirty="0" err="1"/>
                        <a:t>bilions</a:t>
                      </a:r>
                      <a:endParaRPr lang="ca-E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/>
                        <a:t>30,000</a:t>
                      </a:r>
                      <a:endParaRPr lang="ca-E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1200" dirty="0" err="1"/>
                        <a:t>Cuc</a:t>
                      </a:r>
                      <a:r>
                        <a:rPr lang="es-ES" sz="1200" dirty="0"/>
                        <a:t> </a:t>
                      </a:r>
                      <a:r>
                        <a:rPr lang="es-ES" sz="1200" dirty="0" err="1"/>
                        <a:t>nemàtode</a:t>
                      </a:r>
                      <a:r>
                        <a:rPr lang="es-ES" sz="1200" baseline="0" dirty="0"/>
                        <a:t> </a:t>
                      </a:r>
                    </a:p>
                    <a:p>
                      <a:r>
                        <a:rPr lang="es-ES" sz="1200" baseline="0" dirty="0"/>
                        <a:t>(</a:t>
                      </a:r>
                      <a:r>
                        <a:rPr lang="es-ES" sz="1200" i="1" baseline="0" dirty="0"/>
                        <a:t>C. </a:t>
                      </a:r>
                      <a:r>
                        <a:rPr lang="es-ES" sz="1200" i="1" baseline="0" dirty="0" err="1"/>
                        <a:t>elegans</a:t>
                      </a:r>
                      <a:r>
                        <a:rPr lang="es-ES" sz="1200" baseline="0" dirty="0"/>
                        <a:t>)</a:t>
                      </a:r>
                      <a:endParaRPr lang="ca-E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/>
                        <a:t>97 </a:t>
                      </a:r>
                      <a:r>
                        <a:rPr lang="es-ES" sz="1200" dirty="0" err="1"/>
                        <a:t>milions</a:t>
                      </a:r>
                      <a:endParaRPr lang="ca-E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/>
                        <a:t>19,000</a:t>
                      </a:r>
                      <a:endParaRPr lang="ca-E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1200" dirty="0"/>
                        <a:t>Mosca de la </a:t>
                      </a:r>
                      <a:r>
                        <a:rPr lang="es-ES" sz="1200" dirty="0" err="1"/>
                        <a:t>fruita</a:t>
                      </a:r>
                      <a:r>
                        <a:rPr lang="es-ES" sz="1200" dirty="0"/>
                        <a:t> </a:t>
                      </a:r>
                    </a:p>
                    <a:p>
                      <a:r>
                        <a:rPr lang="es-ES" sz="1200" dirty="0"/>
                        <a:t>(</a:t>
                      </a:r>
                      <a:r>
                        <a:rPr lang="es-ES" sz="1200" i="1" dirty="0"/>
                        <a:t>D. </a:t>
                      </a:r>
                      <a:r>
                        <a:rPr lang="es-ES" sz="1200" i="1" dirty="0" err="1"/>
                        <a:t>melanogaster</a:t>
                      </a:r>
                      <a:r>
                        <a:rPr lang="es-ES" sz="1200" dirty="0"/>
                        <a:t>)</a:t>
                      </a:r>
                      <a:endParaRPr lang="ca-E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/>
                        <a:t>137 </a:t>
                      </a:r>
                      <a:r>
                        <a:rPr lang="es-ES" sz="1200" dirty="0" err="1"/>
                        <a:t>milions</a:t>
                      </a:r>
                      <a:endParaRPr lang="ca-E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/>
                        <a:t>13,000</a:t>
                      </a:r>
                      <a:endParaRPr lang="ca-E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1200" dirty="0" err="1"/>
                        <a:t>Llevat</a:t>
                      </a:r>
                      <a:r>
                        <a:rPr lang="es-ES" sz="1200" dirty="0"/>
                        <a:t> (</a:t>
                      </a:r>
                      <a:r>
                        <a:rPr lang="es-ES" sz="1200" i="1" dirty="0"/>
                        <a:t>S. </a:t>
                      </a:r>
                      <a:r>
                        <a:rPr lang="es-ES" sz="1200" i="1" dirty="0" err="1"/>
                        <a:t>cerevisiae</a:t>
                      </a:r>
                      <a:r>
                        <a:rPr lang="es-ES" sz="1200" dirty="0"/>
                        <a:t>)</a:t>
                      </a:r>
                      <a:endParaRPr lang="ca-E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/>
                        <a:t>12.1</a:t>
                      </a:r>
                      <a:r>
                        <a:rPr lang="es-ES" sz="1200" baseline="0" dirty="0"/>
                        <a:t> </a:t>
                      </a:r>
                      <a:r>
                        <a:rPr lang="es-ES" sz="1200" baseline="0" dirty="0" err="1"/>
                        <a:t>milions</a:t>
                      </a:r>
                      <a:endParaRPr lang="ca-E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/>
                        <a:t>6,000</a:t>
                      </a:r>
                      <a:endParaRPr lang="ca-E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1200" dirty="0" err="1"/>
                        <a:t>Bacteri</a:t>
                      </a:r>
                      <a:r>
                        <a:rPr lang="es-ES" sz="1200" dirty="0"/>
                        <a:t> (</a:t>
                      </a:r>
                      <a:r>
                        <a:rPr lang="es-ES" sz="1200" i="1" dirty="0"/>
                        <a:t>E. </a:t>
                      </a:r>
                      <a:r>
                        <a:rPr lang="es-ES" sz="1200" i="1" dirty="0" err="1"/>
                        <a:t>coli</a:t>
                      </a:r>
                      <a:r>
                        <a:rPr lang="es-ES" sz="1200" dirty="0"/>
                        <a:t>)</a:t>
                      </a:r>
                      <a:endParaRPr lang="ca-E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/>
                        <a:t>4.6 </a:t>
                      </a:r>
                      <a:r>
                        <a:rPr lang="es-ES" sz="1200" dirty="0" err="1"/>
                        <a:t>milions</a:t>
                      </a:r>
                      <a:endParaRPr lang="ca-E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/>
                        <a:t>3,200</a:t>
                      </a:r>
                      <a:endParaRPr lang="ca-E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629" y="1643050"/>
            <a:ext cx="2864334" cy="3857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ZoneTexte 9"/>
          <p:cNvSpPr txBox="1"/>
          <p:nvPr/>
        </p:nvSpPr>
        <p:spPr>
          <a:xfrm>
            <a:off x="984954" y="5643578"/>
            <a:ext cx="30596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Genoma</a:t>
            </a:r>
            <a:r>
              <a:rPr lang="fr-FR" dirty="0"/>
              <a:t> </a:t>
            </a:r>
            <a:r>
              <a:rPr lang="fr-FR" sz="1600" dirty="0" err="1"/>
              <a:t>seqüenciat</a:t>
            </a:r>
            <a:r>
              <a:rPr lang="fr-FR" dirty="0"/>
              <a:t> l’</a:t>
            </a:r>
            <a:r>
              <a:rPr lang="fr-FR" dirty="0" err="1"/>
              <a:t>any</a:t>
            </a:r>
            <a:r>
              <a:rPr lang="fr-FR" dirty="0"/>
              <a:t> 2000</a:t>
            </a:r>
          </a:p>
        </p:txBody>
      </p:sp>
      <p:sp>
        <p:nvSpPr>
          <p:cNvPr id="9" name="2048 Elipse" descr="Resultado de imagen de MICROSCOPE"/>
          <p:cNvSpPr/>
          <p:nvPr/>
        </p:nvSpPr>
        <p:spPr>
          <a:xfrm>
            <a:off x="1142976" y="214290"/>
            <a:ext cx="1015166" cy="1063490"/>
          </a:xfrm>
          <a:prstGeom prst="ellipse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1">
              <a:tint val="50000"/>
              <a:hueOff val="-13089513"/>
              <a:satOff val="-703"/>
              <a:lumOff val="11364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10" name="1 Imagen" descr="fons 02 PPT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57" y="0"/>
            <a:ext cx="86448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11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06" y="187324"/>
            <a:ext cx="697452" cy="131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3"/>
          <p:cNvSpPr>
            <a:spLocks noChangeArrowheads="1"/>
          </p:cNvSpPr>
          <p:nvPr/>
        </p:nvSpPr>
        <p:spPr bwMode="auto">
          <a:xfrm rot="-5400000">
            <a:off x="-2362973" y="3963071"/>
            <a:ext cx="546877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2000" b="1" u="sng" dirty="0">
                <a:solidFill>
                  <a:schemeClr val="tx1">
                    <a:lumMod val="50000"/>
                    <a:lumOff val="50000"/>
                  </a:schemeClr>
                </a:solidFill>
                <a:ea typeface="Arial" charset="0"/>
                <a:cs typeface="Arial" charset="0"/>
              </a:rPr>
              <a:t>II. El </a:t>
            </a:r>
            <a:r>
              <a:rPr lang="en-GB" sz="2000" b="1" u="sng" dirty="0" err="1">
                <a:solidFill>
                  <a:schemeClr val="tx1">
                    <a:lumMod val="50000"/>
                    <a:lumOff val="50000"/>
                  </a:schemeClr>
                </a:solidFill>
                <a:ea typeface="Arial" charset="0"/>
                <a:cs typeface="Arial" charset="0"/>
              </a:rPr>
              <a:t>perquè</a:t>
            </a:r>
            <a:r>
              <a:rPr lang="en-GB" sz="2000" b="1" u="sng" dirty="0">
                <a:solidFill>
                  <a:schemeClr val="tx1">
                    <a:lumMod val="50000"/>
                    <a:lumOff val="50000"/>
                  </a:schemeClr>
                </a:solidFill>
                <a:ea typeface="Arial" charset="0"/>
                <a:cs typeface="Arial" charset="0"/>
              </a:rPr>
              <a:t> de les mosques en </a:t>
            </a:r>
            <a:r>
              <a:rPr lang="en-GB" sz="2000" b="1" u="sng" dirty="0" err="1">
                <a:solidFill>
                  <a:schemeClr val="tx1">
                    <a:lumMod val="50000"/>
                    <a:lumOff val="50000"/>
                  </a:schemeClr>
                </a:solidFill>
                <a:ea typeface="Arial" charset="0"/>
                <a:cs typeface="Arial" charset="0"/>
              </a:rPr>
              <a:t>investigació</a:t>
            </a:r>
            <a:endParaRPr lang="en-GB" sz="2000" u="sng" dirty="0">
              <a:solidFill>
                <a:schemeClr val="tx1">
                  <a:lumMod val="50000"/>
                  <a:lumOff val="50000"/>
                </a:schemeClr>
              </a:solidFill>
              <a:ea typeface="Arial" charset="0"/>
              <a:cs typeface="Arial" charset="0"/>
            </a:endParaRPr>
          </a:p>
        </p:txBody>
      </p:sp>
      <p:sp>
        <p:nvSpPr>
          <p:cNvPr id="18" name="Rectangle 3"/>
          <p:cNvSpPr>
            <a:spLocks noChangeArrowheads="1"/>
          </p:cNvSpPr>
          <p:nvPr/>
        </p:nvSpPr>
        <p:spPr bwMode="auto">
          <a:xfrm>
            <a:off x="2571736" y="142852"/>
            <a:ext cx="639747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GB" sz="2000" b="1" dirty="0" err="1">
                <a:ea typeface="Arial" charset="0"/>
                <a:cs typeface="Arial" charset="0"/>
              </a:rPr>
              <a:t>Genoma</a:t>
            </a:r>
            <a:r>
              <a:rPr lang="en-GB" sz="2000" b="1" dirty="0">
                <a:ea typeface="Arial" charset="0"/>
                <a:cs typeface="Arial" charset="0"/>
              </a:rPr>
              <a:t> petit </a:t>
            </a:r>
            <a:r>
              <a:rPr lang="en-GB" sz="2000" b="1" dirty="0" err="1">
                <a:ea typeface="Arial" charset="0"/>
                <a:cs typeface="Arial" charset="0"/>
              </a:rPr>
              <a:t>i</a:t>
            </a:r>
            <a:r>
              <a:rPr lang="en-GB" sz="2000" b="1" dirty="0">
                <a:ea typeface="Arial" charset="0"/>
                <a:cs typeface="Arial" charset="0"/>
              </a:rPr>
              <a:t> </a:t>
            </a:r>
            <a:r>
              <a:rPr lang="en-GB" sz="2000" b="1" dirty="0" err="1">
                <a:ea typeface="Arial" charset="0"/>
                <a:cs typeface="Arial" charset="0"/>
              </a:rPr>
              <a:t>seqüenciat</a:t>
            </a:r>
            <a:endParaRPr lang="en-GB" sz="2000" dirty="0">
              <a:solidFill>
                <a:schemeClr val="accent5"/>
              </a:solidFill>
              <a:ea typeface="Arial" charset="0"/>
              <a:cs typeface="Arial" charset="0"/>
            </a:endParaRPr>
          </a:p>
        </p:txBody>
      </p:sp>
      <p:sp>
        <p:nvSpPr>
          <p:cNvPr id="22" name="21 Marco"/>
          <p:cNvSpPr/>
          <p:nvPr/>
        </p:nvSpPr>
        <p:spPr>
          <a:xfrm>
            <a:off x="4104168" y="2542936"/>
            <a:ext cx="4939885" cy="324036"/>
          </a:xfrm>
          <a:prstGeom prst="frame">
            <a:avLst>
              <a:gd name="adj1" fmla="val 0"/>
            </a:avLst>
          </a:prstGeom>
          <a:solidFill>
            <a:srgbClr val="00B05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12 Flecha derecha"/>
          <p:cNvSpPr/>
          <p:nvPr/>
        </p:nvSpPr>
        <p:spPr>
          <a:xfrm rot="5400000">
            <a:off x="6702948" y="5156622"/>
            <a:ext cx="357190" cy="2143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13 Flecha derecha"/>
          <p:cNvSpPr/>
          <p:nvPr/>
        </p:nvSpPr>
        <p:spPr>
          <a:xfrm rot="5400000">
            <a:off x="8120605" y="5156622"/>
            <a:ext cx="357190" cy="2143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15 CuadroTexto"/>
          <p:cNvSpPr txBox="1"/>
          <p:nvPr/>
        </p:nvSpPr>
        <p:spPr>
          <a:xfrm>
            <a:off x="6531044" y="5492607"/>
            <a:ext cx="7143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rgbClr val="C00000"/>
                </a:solidFill>
              </a:rPr>
              <a:t>x10</a:t>
            </a:r>
          </a:p>
        </p:txBody>
      </p:sp>
      <p:sp>
        <p:nvSpPr>
          <p:cNvPr id="19" name="18 CuadroTexto"/>
          <p:cNvSpPr txBox="1"/>
          <p:nvPr/>
        </p:nvSpPr>
        <p:spPr>
          <a:xfrm>
            <a:off x="8106092" y="5492607"/>
            <a:ext cx="7143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C00000"/>
                </a:solidFill>
              </a:rPr>
              <a:t>x2</a:t>
            </a:r>
          </a:p>
        </p:txBody>
      </p:sp>
      <p:sp>
        <p:nvSpPr>
          <p:cNvPr id="23" name="21 Marco"/>
          <p:cNvSpPr/>
          <p:nvPr/>
        </p:nvSpPr>
        <p:spPr>
          <a:xfrm>
            <a:off x="4098172" y="3701918"/>
            <a:ext cx="4939885" cy="504056"/>
          </a:xfrm>
          <a:prstGeom prst="frame">
            <a:avLst>
              <a:gd name="adj1" fmla="val 0"/>
            </a:avLst>
          </a:prstGeom>
          <a:solidFill>
            <a:srgbClr val="00B05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28212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1 Imagen" descr="fons 02 PP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57" y="0"/>
            <a:ext cx="86448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11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06" y="187324"/>
            <a:ext cx="697452" cy="131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3"/>
          <p:cNvSpPr>
            <a:spLocks noChangeArrowheads="1"/>
          </p:cNvSpPr>
          <p:nvPr/>
        </p:nvSpPr>
        <p:spPr bwMode="auto">
          <a:xfrm rot="-5400000">
            <a:off x="-2362973" y="3963071"/>
            <a:ext cx="546877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2000" b="1" u="sng" dirty="0">
                <a:solidFill>
                  <a:schemeClr val="tx1">
                    <a:lumMod val="50000"/>
                    <a:lumOff val="50000"/>
                  </a:schemeClr>
                </a:solidFill>
                <a:ea typeface="Arial" charset="0"/>
                <a:cs typeface="Arial" charset="0"/>
              </a:rPr>
              <a:t>II. El </a:t>
            </a:r>
            <a:r>
              <a:rPr lang="en-GB" sz="2000" b="1" u="sng" dirty="0" err="1">
                <a:solidFill>
                  <a:schemeClr val="tx1">
                    <a:lumMod val="50000"/>
                    <a:lumOff val="50000"/>
                  </a:schemeClr>
                </a:solidFill>
                <a:ea typeface="Arial" charset="0"/>
                <a:cs typeface="Arial" charset="0"/>
              </a:rPr>
              <a:t>perquè</a:t>
            </a:r>
            <a:r>
              <a:rPr lang="en-GB" sz="2000" b="1" u="sng" dirty="0">
                <a:solidFill>
                  <a:schemeClr val="tx1">
                    <a:lumMod val="50000"/>
                    <a:lumOff val="50000"/>
                  </a:schemeClr>
                </a:solidFill>
                <a:ea typeface="Arial" charset="0"/>
                <a:cs typeface="Arial" charset="0"/>
              </a:rPr>
              <a:t> de les mosques en </a:t>
            </a:r>
            <a:r>
              <a:rPr lang="en-GB" sz="2000" b="1" u="sng" dirty="0" err="1">
                <a:solidFill>
                  <a:schemeClr val="tx1">
                    <a:lumMod val="50000"/>
                    <a:lumOff val="50000"/>
                  </a:schemeClr>
                </a:solidFill>
                <a:ea typeface="Arial" charset="0"/>
                <a:cs typeface="Arial" charset="0"/>
              </a:rPr>
              <a:t>investigació</a:t>
            </a:r>
            <a:endParaRPr lang="en-GB" sz="2000" u="sng" dirty="0">
              <a:solidFill>
                <a:schemeClr val="tx1">
                  <a:lumMod val="50000"/>
                  <a:lumOff val="50000"/>
                </a:schemeClr>
              </a:solidFill>
              <a:ea typeface="Arial" charset="0"/>
              <a:cs typeface="Arial" charset="0"/>
            </a:endParaRPr>
          </a:p>
        </p:txBody>
      </p:sp>
      <p:sp>
        <p:nvSpPr>
          <p:cNvPr id="18" name="Rectangle 3"/>
          <p:cNvSpPr>
            <a:spLocks noChangeArrowheads="1"/>
          </p:cNvSpPr>
          <p:nvPr/>
        </p:nvSpPr>
        <p:spPr bwMode="auto">
          <a:xfrm>
            <a:off x="2571736" y="142852"/>
            <a:ext cx="639747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GB" sz="2000" b="1" dirty="0" err="1">
                <a:ea typeface="Arial" charset="0"/>
                <a:cs typeface="Arial" charset="0"/>
              </a:rPr>
              <a:t>Similars</a:t>
            </a:r>
            <a:r>
              <a:rPr lang="en-GB" sz="2000" b="1" dirty="0">
                <a:ea typeface="Arial" charset="0"/>
                <a:cs typeface="Arial" charset="0"/>
              </a:rPr>
              <a:t> </a:t>
            </a:r>
            <a:r>
              <a:rPr lang="en-GB" sz="2000" b="1" dirty="0" err="1">
                <a:ea typeface="Arial" charset="0"/>
                <a:cs typeface="Arial" charset="0"/>
              </a:rPr>
              <a:t>als</a:t>
            </a:r>
            <a:r>
              <a:rPr lang="en-GB" sz="2000" b="1" dirty="0">
                <a:ea typeface="Arial" charset="0"/>
                <a:cs typeface="Arial" charset="0"/>
              </a:rPr>
              <a:t> humans</a:t>
            </a:r>
            <a:endParaRPr lang="en-GB" sz="2000" dirty="0">
              <a:solidFill>
                <a:schemeClr val="accent5"/>
              </a:solidFill>
              <a:ea typeface="Arial" charset="0"/>
              <a:cs typeface="Arial" charset="0"/>
            </a:endParaRPr>
          </a:p>
        </p:txBody>
      </p:sp>
      <p:pic>
        <p:nvPicPr>
          <p:cNvPr id="13" name="Picture 2" descr="http://4.bp.blogspot.com/_83aRHs552Pc/SvHw3U8fnmI/AAAAAAAAAGQ/wQdcnQ6XV88/s640/homology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0298" y="1428736"/>
            <a:ext cx="4238652" cy="4693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30 Elipse" descr="Resultado de imagen de human drosophila"/>
          <p:cNvSpPr>
            <a:spLocks noChangeAspect="1"/>
          </p:cNvSpPr>
          <p:nvPr/>
        </p:nvSpPr>
        <p:spPr>
          <a:xfrm>
            <a:off x="1500166" y="428604"/>
            <a:ext cx="889493" cy="931833"/>
          </a:xfrm>
          <a:prstGeom prst="ellipse">
            <a:avLst/>
          </a:prstGeom>
          <a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0000" r="-10000"/>
            </a:stretch>
          </a:blipFill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1">
              <a:tint val="50000"/>
              <a:hueOff val="-9817135"/>
              <a:satOff val="-527"/>
              <a:lumOff val="8523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" name="TextBox 1"/>
          <p:cNvSpPr txBox="1"/>
          <p:nvPr/>
        </p:nvSpPr>
        <p:spPr>
          <a:xfrm>
            <a:off x="4545334" y="6089301"/>
            <a:ext cx="352839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100" i="1" u="sng" dirty="0">
                <a:solidFill>
                  <a:schemeClr val="bg1">
                    <a:lumMod val="50000"/>
                  </a:schemeClr>
                </a:solidFill>
                <a:hlinkClick r:id="rId6"/>
              </a:rPr>
              <a:t>drosophiladrawings.blogspot.com</a:t>
            </a:r>
          </a:p>
          <a:p>
            <a:br>
              <a:rPr lang="ca-ES" sz="1100" i="1" dirty="0">
                <a:solidFill>
                  <a:schemeClr val="bg1">
                    <a:lumMod val="50000"/>
                  </a:schemeClr>
                </a:solidFill>
              </a:rPr>
            </a:br>
            <a:endParaRPr lang="ca-ES" sz="1100" i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28212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1 Imagen" descr="fons 02 PP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57" y="0"/>
            <a:ext cx="86448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11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06" y="187324"/>
            <a:ext cx="697452" cy="131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3"/>
          <p:cNvSpPr>
            <a:spLocks noChangeArrowheads="1"/>
          </p:cNvSpPr>
          <p:nvPr/>
        </p:nvSpPr>
        <p:spPr bwMode="auto">
          <a:xfrm rot="-5400000">
            <a:off x="-2362973" y="3963071"/>
            <a:ext cx="546877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2000" b="1" u="sng" dirty="0">
                <a:solidFill>
                  <a:schemeClr val="tx1">
                    <a:lumMod val="50000"/>
                    <a:lumOff val="50000"/>
                  </a:schemeClr>
                </a:solidFill>
                <a:ea typeface="Arial" charset="0"/>
                <a:cs typeface="Arial" charset="0"/>
              </a:rPr>
              <a:t>II. El </a:t>
            </a:r>
            <a:r>
              <a:rPr lang="en-GB" sz="2000" b="1" u="sng" dirty="0" err="1">
                <a:solidFill>
                  <a:schemeClr val="tx1">
                    <a:lumMod val="50000"/>
                    <a:lumOff val="50000"/>
                  </a:schemeClr>
                </a:solidFill>
                <a:ea typeface="Arial" charset="0"/>
                <a:cs typeface="Arial" charset="0"/>
              </a:rPr>
              <a:t>perquè</a:t>
            </a:r>
            <a:r>
              <a:rPr lang="en-GB" sz="2000" b="1" u="sng" dirty="0">
                <a:solidFill>
                  <a:schemeClr val="tx1">
                    <a:lumMod val="50000"/>
                    <a:lumOff val="50000"/>
                  </a:schemeClr>
                </a:solidFill>
                <a:ea typeface="Arial" charset="0"/>
                <a:cs typeface="Arial" charset="0"/>
              </a:rPr>
              <a:t> de les mosques en </a:t>
            </a:r>
            <a:r>
              <a:rPr lang="en-GB" sz="2000" b="1" u="sng" dirty="0" err="1">
                <a:solidFill>
                  <a:schemeClr val="tx1">
                    <a:lumMod val="50000"/>
                    <a:lumOff val="50000"/>
                  </a:schemeClr>
                </a:solidFill>
                <a:ea typeface="Arial" charset="0"/>
                <a:cs typeface="Arial" charset="0"/>
              </a:rPr>
              <a:t>investigació</a:t>
            </a:r>
            <a:endParaRPr lang="en-GB" sz="2000" u="sng" dirty="0">
              <a:solidFill>
                <a:schemeClr val="tx1">
                  <a:lumMod val="50000"/>
                  <a:lumOff val="50000"/>
                </a:schemeClr>
              </a:solidFill>
              <a:ea typeface="Arial" charset="0"/>
              <a:cs typeface="Arial" charset="0"/>
            </a:endParaRPr>
          </a:p>
        </p:txBody>
      </p:sp>
      <p:sp>
        <p:nvSpPr>
          <p:cNvPr id="18" name="Rectangle 3"/>
          <p:cNvSpPr>
            <a:spLocks noChangeArrowheads="1"/>
          </p:cNvSpPr>
          <p:nvPr/>
        </p:nvSpPr>
        <p:spPr bwMode="auto">
          <a:xfrm>
            <a:off x="2571736" y="142852"/>
            <a:ext cx="639747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GB" sz="2000" b="1" dirty="0" err="1">
                <a:ea typeface="Arial" charset="0"/>
                <a:cs typeface="Arial" charset="0"/>
              </a:rPr>
              <a:t>Similars</a:t>
            </a:r>
            <a:r>
              <a:rPr lang="en-GB" sz="2000" b="1" dirty="0">
                <a:ea typeface="Arial" charset="0"/>
                <a:cs typeface="Arial" charset="0"/>
              </a:rPr>
              <a:t> </a:t>
            </a:r>
            <a:r>
              <a:rPr lang="en-GB" sz="2000" b="1" dirty="0" err="1">
                <a:ea typeface="Arial" charset="0"/>
                <a:cs typeface="Arial" charset="0"/>
              </a:rPr>
              <a:t>als</a:t>
            </a:r>
            <a:r>
              <a:rPr lang="en-GB" sz="2000" b="1" dirty="0">
                <a:ea typeface="Arial" charset="0"/>
                <a:cs typeface="Arial" charset="0"/>
              </a:rPr>
              <a:t> humans</a:t>
            </a:r>
            <a:endParaRPr lang="en-GB" sz="2000" dirty="0">
              <a:solidFill>
                <a:schemeClr val="accent5"/>
              </a:solidFill>
              <a:ea typeface="Arial" charset="0"/>
              <a:cs typeface="Arial" charset="0"/>
            </a:endParaRPr>
          </a:p>
        </p:txBody>
      </p:sp>
      <p:sp>
        <p:nvSpPr>
          <p:cNvPr id="14" name="30 Elipse" descr="Resultado de imagen de human drosophila"/>
          <p:cNvSpPr>
            <a:spLocks noChangeAspect="1"/>
          </p:cNvSpPr>
          <p:nvPr/>
        </p:nvSpPr>
        <p:spPr>
          <a:xfrm>
            <a:off x="1500166" y="428604"/>
            <a:ext cx="889493" cy="931833"/>
          </a:xfrm>
          <a:prstGeom prst="ellipse">
            <a:avLst/>
          </a:pr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0000" r="-10000"/>
            </a:stretch>
          </a:blipFill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1">
              <a:tint val="50000"/>
              <a:hueOff val="-9817135"/>
              <a:satOff val="-527"/>
              <a:lumOff val="8523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9" name="Picture 4" descr="Resultado de imagen de homology humans drosophil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578" y="1857365"/>
            <a:ext cx="8057578" cy="3571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28212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1 Imagen" descr="fons 02 PP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57" y="0"/>
            <a:ext cx="86448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11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06" y="187324"/>
            <a:ext cx="697452" cy="131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3"/>
          <p:cNvSpPr>
            <a:spLocks noChangeArrowheads="1"/>
          </p:cNvSpPr>
          <p:nvPr/>
        </p:nvSpPr>
        <p:spPr bwMode="auto">
          <a:xfrm rot="-5400000">
            <a:off x="-2362973" y="3963071"/>
            <a:ext cx="546877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2000" b="1" u="sng" dirty="0">
                <a:solidFill>
                  <a:schemeClr val="tx1">
                    <a:lumMod val="50000"/>
                    <a:lumOff val="50000"/>
                  </a:schemeClr>
                </a:solidFill>
                <a:ea typeface="Arial" charset="0"/>
                <a:cs typeface="Arial" charset="0"/>
              </a:rPr>
              <a:t>II. El </a:t>
            </a:r>
            <a:r>
              <a:rPr lang="en-GB" sz="2000" b="1" u="sng" dirty="0" err="1">
                <a:solidFill>
                  <a:schemeClr val="tx1">
                    <a:lumMod val="50000"/>
                    <a:lumOff val="50000"/>
                  </a:schemeClr>
                </a:solidFill>
                <a:ea typeface="Arial" charset="0"/>
                <a:cs typeface="Arial" charset="0"/>
              </a:rPr>
              <a:t>perquè</a:t>
            </a:r>
            <a:r>
              <a:rPr lang="en-GB" sz="2000" b="1" u="sng" dirty="0">
                <a:solidFill>
                  <a:schemeClr val="tx1">
                    <a:lumMod val="50000"/>
                    <a:lumOff val="50000"/>
                  </a:schemeClr>
                </a:solidFill>
                <a:ea typeface="Arial" charset="0"/>
                <a:cs typeface="Arial" charset="0"/>
              </a:rPr>
              <a:t> de les mosques en </a:t>
            </a:r>
            <a:r>
              <a:rPr lang="en-GB" sz="2000" b="1" u="sng" dirty="0" err="1">
                <a:solidFill>
                  <a:schemeClr val="tx1">
                    <a:lumMod val="50000"/>
                    <a:lumOff val="50000"/>
                  </a:schemeClr>
                </a:solidFill>
                <a:ea typeface="Arial" charset="0"/>
                <a:cs typeface="Arial" charset="0"/>
              </a:rPr>
              <a:t>investigació</a:t>
            </a:r>
            <a:endParaRPr lang="en-GB" sz="2000" u="sng" dirty="0">
              <a:solidFill>
                <a:schemeClr val="tx1">
                  <a:lumMod val="50000"/>
                  <a:lumOff val="50000"/>
                </a:schemeClr>
              </a:solidFill>
              <a:ea typeface="Arial" charset="0"/>
              <a:cs typeface="Arial" charset="0"/>
            </a:endParaRPr>
          </a:p>
        </p:txBody>
      </p:sp>
      <p:sp>
        <p:nvSpPr>
          <p:cNvPr id="18" name="Rectangle 3"/>
          <p:cNvSpPr>
            <a:spLocks noChangeArrowheads="1"/>
          </p:cNvSpPr>
          <p:nvPr/>
        </p:nvSpPr>
        <p:spPr bwMode="auto">
          <a:xfrm>
            <a:off x="2571736" y="142852"/>
            <a:ext cx="639747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GB" sz="2000" b="1" dirty="0" err="1">
                <a:ea typeface="Arial" charset="0"/>
                <a:cs typeface="Arial" charset="0"/>
              </a:rPr>
              <a:t>Similars</a:t>
            </a:r>
            <a:r>
              <a:rPr lang="en-GB" sz="2000" b="1" dirty="0">
                <a:ea typeface="Arial" charset="0"/>
                <a:cs typeface="Arial" charset="0"/>
              </a:rPr>
              <a:t> </a:t>
            </a:r>
            <a:r>
              <a:rPr lang="en-GB" sz="2000" b="1" dirty="0" err="1">
                <a:ea typeface="Arial" charset="0"/>
                <a:cs typeface="Arial" charset="0"/>
              </a:rPr>
              <a:t>als</a:t>
            </a:r>
            <a:r>
              <a:rPr lang="en-GB" sz="2000" b="1" dirty="0">
                <a:ea typeface="Arial" charset="0"/>
                <a:cs typeface="Arial" charset="0"/>
              </a:rPr>
              <a:t> humans</a:t>
            </a:r>
            <a:endParaRPr lang="en-GB" sz="2000" dirty="0">
              <a:solidFill>
                <a:schemeClr val="accent5"/>
              </a:solidFill>
              <a:ea typeface="Arial" charset="0"/>
              <a:cs typeface="Arial" charset="0"/>
            </a:endParaRPr>
          </a:p>
        </p:txBody>
      </p:sp>
      <p:sp>
        <p:nvSpPr>
          <p:cNvPr id="14" name="30 Elipse" descr="Resultado de imagen de human drosophila"/>
          <p:cNvSpPr>
            <a:spLocks noChangeAspect="1"/>
          </p:cNvSpPr>
          <p:nvPr/>
        </p:nvSpPr>
        <p:spPr>
          <a:xfrm>
            <a:off x="1500166" y="428604"/>
            <a:ext cx="889493" cy="931833"/>
          </a:xfrm>
          <a:prstGeom prst="ellipse">
            <a:avLst/>
          </a:pr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0000" r="-10000"/>
            </a:stretch>
          </a:blipFill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1">
              <a:tint val="50000"/>
              <a:hueOff val="-9817135"/>
              <a:satOff val="-527"/>
              <a:lumOff val="8523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467970" name="Picture 2" descr="Image result for alcoholic drosophil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14612" y="2786058"/>
            <a:ext cx="2786082" cy="1883650"/>
          </a:xfrm>
          <a:prstGeom prst="rect">
            <a:avLst/>
          </a:prstGeom>
          <a:noFill/>
        </p:spPr>
      </p:pic>
      <p:pic>
        <p:nvPicPr>
          <p:cNvPr id="467974" name="Picture 6" descr="Image result for alcoholic drosophila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786578" y="1500174"/>
            <a:ext cx="1212315" cy="350046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528212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1 Imagen" descr="fons 02 PP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57" y="0"/>
            <a:ext cx="86448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11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06" y="187324"/>
            <a:ext cx="697452" cy="131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3"/>
          <p:cNvSpPr>
            <a:spLocks noChangeArrowheads="1"/>
          </p:cNvSpPr>
          <p:nvPr/>
        </p:nvSpPr>
        <p:spPr bwMode="auto">
          <a:xfrm rot="-5400000">
            <a:off x="-2362973" y="3963071"/>
            <a:ext cx="546877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2000" b="1" u="sng" dirty="0">
                <a:solidFill>
                  <a:schemeClr val="tx1">
                    <a:lumMod val="50000"/>
                    <a:lumOff val="50000"/>
                  </a:schemeClr>
                </a:solidFill>
                <a:ea typeface="Arial" charset="0"/>
                <a:cs typeface="Arial" charset="0"/>
              </a:rPr>
              <a:t>II. El </a:t>
            </a:r>
            <a:r>
              <a:rPr lang="en-GB" sz="2000" b="1" u="sng" dirty="0" err="1">
                <a:solidFill>
                  <a:schemeClr val="tx1">
                    <a:lumMod val="50000"/>
                    <a:lumOff val="50000"/>
                  </a:schemeClr>
                </a:solidFill>
                <a:ea typeface="Arial" charset="0"/>
                <a:cs typeface="Arial" charset="0"/>
              </a:rPr>
              <a:t>perquè</a:t>
            </a:r>
            <a:r>
              <a:rPr lang="en-GB" sz="2000" b="1" u="sng" dirty="0">
                <a:solidFill>
                  <a:schemeClr val="tx1">
                    <a:lumMod val="50000"/>
                    <a:lumOff val="50000"/>
                  </a:schemeClr>
                </a:solidFill>
                <a:ea typeface="Arial" charset="0"/>
                <a:cs typeface="Arial" charset="0"/>
              </a:rPr>
              <a:t> de les mosques en </a:t>
            </a:r>
            <a:r>
              <a:rPr lang="en-GB" sz="2000" b="1" u="sng" dirty="0" err="1">
                <a:solidFill>
                  <a:schemeClr val="tx1">
                    <a:lumMod val="50000"/>
                    <a:lumOff val="50000"/>
                  </a:schemeClr>
                </a:solidFill>
                <a:ea typeface="Arial" charset="0"/>
                <a:cs typeface="Arial" charset="0"/>
              </a:rPr>
              <a:t>investigació</a:t>
            </a:r>
            <a:endParaRPr lang="en-GB" sz="2000" u="sng" dirty="0">
              <a:solidFill>
                <a:schemeClr val="tx1">
                  <a:lumMod val="50000"/>
                  <a:lumOff val="50000"/>
                </a:schemeClr>
              </a:solidFill>
              <a:ea typeface="Arial" charset="0"/>
              <a:cs typeface="Arial" charset="0"/>
            </a:endParaRPr>
          </a:p>
        </p:txBody>
      </p:sp>
      <p:sp>
        <p:nvSpPr>
          <p:cNvPr id="18" name="Rectangle 3"/>
          <p:cNvSpPr>
            <a:spLocks noChangeArrowheads="1"/>
          </p:cNvSpPr>
          <p:nvPr/>
        </p:nvSpPr>
        <p:spPr bwMode="auto">
          <a:xfrm>
            <a:off x="2571736" y="142852"/>
            <a:ext cx="639747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GB" sz="2000" b="1" dirty="0" err="1">
                <a:ea typeface="Arial" charset="0"/>
                <a:cs typeface="Arial" charset="0"/>
              </a:rPr>
              <a:t>Similars</a:t>
            </a:r>
            <a:r>
              <a:rPr lang="en-GB" sz="2000" b="1" dirty="0">
                <a:ea typeface="Arial" charset="0"/>
                <a:cs typeface="Arial" charset="0"/>
              </a:rPr>
              <a:t> </a:t>
            </a:r>
            <a:r>
              <a:rPr lang="en-GB" sz="2000" b="1" dirty="0" err="1">
                <a:ea typeface="Arial" charset="0"/>
                <a:cs typeface="Arial" charset="0"/>
              </a:rPr>
              <a:t>als</a:t>
            </a:r>
            <a:r>
              <a:rPr lang="en-GB" sz="2000" b="1" dirty="0">
                <a:ea typeface="Arial" charset="0"/>
                <a:cs typeface="Arial" charset="0"/>
              </a:rPr>
              <a:t> humans</a:t>
            </a:r>
            <a:endParaRPr lang="en-GB" sz="2000" dirty="0">
              <a:solidFill>
                <a:schemeClr val="accent5"/>
              </a:solidFill>
              <a:ea typeface="Arial" charset="0"/>
              <a:cs typeface="Arial" charset="0"/>
            </a:endParaRPr>
          </a:p>
        </p:txBody>
      </p:sp>
      <p:sp>
        <p:nvSpPr>
          <p:cNvPr id="14" name="30 Elipse" descr="Resultado de imagen de human drosophila"/>
          <p:cNvSpPr>
            <a:spLocks noChangeAspect="1"/>
          </p:cNvSpPr>
          <p:nvPr/>
        </p:nvSpPr>
        <p:spPr>
          <a:xfrm>
            <a:off x="1500166" y="428604"/>
            <a:ext cx="889493" cy="931833"/>
          </a:xfrm>
          <a:prstGeom prst="ellipse">
            <a:avLst/>
          </a:pr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0000" r="-10000"/>
            </a:stretch>
          </a:blipFill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1">
              <a:tint val="50000"/>
              <a:hueOff val="-9817135"/>
              <a:satOff val="-527"/>
              <a:lumOff val="8523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1" name="QuadreDeText 14"/>
          <p:cNvSpPr txBox="1"/>
          <p:nvPr/>
        </p:nvSpPr>
        <p:spPr>
          <a:xfrm>
            <a:off x="1142976" y="1844938"/>
            <a:ext cx="7643290" cy="236988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ca-ES" sz="2400" b="1" dirty="0">
                <a:solidFill>
                  <a:schemeClr val="accent5">
                    <a:lumMod val="75000"/>
                  </a:schemeClr>
                </a:solidFill>
              </a:rPr>
              <a:t>Quin percentatge de gens que causen malalties en humans, estan conservats a </a:t>
            </a:r>
            <a:r>
              <a:rPr lang="ca-ES" sz="2400" b="1" i="1" dirty="0" err="1">
                <a:solidFill>
                  <a:schemeClr val="accent5">
                    <a:lumMod val="75000"/>
                  </a:schemeClr>
                </a:solidFill>
              </a:rPr>
              <a:t>Drosophila</a:t>
            </a:r>
            <a:r>
              <a:rPr lang="ca-ES" sz="2400" b="1" dirty="0">
                <a:solidFill>
                  <a:schemeClr val="accent5">
                    <a:lumMod val="75000"/>
                  </a:schemeClr>
                </a:solidFill>
              </a:rPr>
              <a:t>?</a:t>
            </a:r>
          </a:p>
          <a:p>
            <a:pPr marL="0" indent="0">
              <a:buNone/>
            </a:pPr>
            <a:endParaRPr lang="es-ES" sz="2000" b="1" dirty="0">
              <a:solidFill>
                <a:schemeClr val="accent5">
                  <a:lumMod val="75000"/>
                </a:schemeClr>
              </a:solidFill>
            </a:endParaRPr>
          </a:p>
          <a:p>
            <a:pPr marL="457200" indent="-457200">
              <a:buAutoNum type="alphaLcParenR"/>
            </a:pPr>
            <a:r>
              <a:rPr lang="es-ES" sz="2000" dirty="0">
                <a:solidFill>
                  <a:schemeClr val="accent5">
                    <a:lumMod val="75000"/>
                  </a:schemeClr>
                </a:solidFill>
              </a:rPr>
              <a:t>35%</a:t>
            </a:r>
          </a:p>
          <a:p>
            <a:pPr marL="457200" indent="-457200">
              <a:buAutoNum type="alphaLcParenR"/>
            </a:pPr>
            <a:r>
              <a:rPr lang="es-ES" sz="2000" dirty="0">
                <a:solidFill>
                  <a:schemeClr val="accent5">
                    <a:lumMod val="75000"/>
                  </a:schemeClr>
                </a:solidFill>
              </a:rPr>
              <a:t>50%</a:t>
            </a:r>
          </a:p>
          <a:p>
            <a:pPr marL="457200" indent="-457200">
              <a:buAutoNum type="alphaLcParenR"/>
            </a:pPr>
            <a:r>
              <a:rPr lang="es-ES" sz="2000" dirty="0">
                <a:solidFill>
                  <a:schemeClr val="accent5">
                    <a:lumMod val="75000"/>
                  </a:schemeClr>
                </a:solidFill>
              </a:rPr>
              <a:t>65%</a:t>
            </a:r>
          </a:p>
          <a:p>
            <a:pPr marL="457200" indent="-457200">
              <a:buAutoNum type="alphaLcParenR"/>
            </a:pPr>
            <a:r>
              <a:rPr lang="es-ES" sz="2000" dirty="0">
                <a:solidFill>
                  <a:schemeClr val="accent5">
                    <a:lumMod val="75000"/>
                  </a:schemeClr>
                </a:solidFill>
              </a:rPr>
              <a:t>75%</a:t>
            </a:r>
            <a:endParaRPr lang="en-US" sz="2000" dirty="0" err="1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28212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1 Imagen" descr="fons 02 PP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57" y="0"/>
            <a:ext cx="86448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11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06" y="187324"/>
            <a:ext cx="697452" cy="131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3"/>
          <p:cNvSpPr>
            <a:spLocks noChangeArrowheads="1"/>
          </p:cNvSpPr>
          <p:nvPr/>
        </p:nvSpPr>
        <p:spPr bwMode="auto">
          <a:xfrm rot="-5400000">
            <a:off x="-2362973" y="3963071"/>
            <a:ext cx="546877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2000" b="1" u="sng" dirty="0">
                <a:solidFill>
                  <a:schemeClr val="tx1">
                    <a:lumMod val="50000"/>
                    <a:lumOff val="50000"/>
                  </a:schemeClr>
                </a:solidFill>
                <a:ea typeface="Arial" charset="0"/>
                <a:cs typeface="Arial" charset="0"/>
              </a:rPr>
              <a:t>II. El </a:t>
            </a:r>
            <a:r>
              <a:rPr lang="en-GB" sz="2000" b="1" u="sng" dirty="0" err="1">
                <a:solidFill>
                  <a:schemeClr val="tx1">
                    <a:lumMod val="50000"/>
                    <a:lumOff val="50000"/>
                  </a:schemeClr>
                </a:solidFill>
                <a:ea typeface="Arial" charset="0"/>
                <a:cs typeface="Arial" charset="0"/>
              </a:rPr>
              <a:t>perquè</a:t>
            </a:r>
            <a:r>
              <a:rPr lang="en-GB" sz="2000" b="1" u="sng" dirty="0">
                <a:solidFill>
                  <a:schemeClr val="tx1">
                    <a:lumMod val="50000"/>
                    <a:lumOff val="50000"/>
                  </a:schemeClr>
                </a:solidFill>
                <a:ea typeface="Arial" charset="0"/>
                <a:cs typeface="Arial" charset="0"/>
              </a:rPr>
              <a:t> de les mosques en </a:t>
            </a:r>
            <a:r>
              <a:rPr lang="en-GB" sz="2000" b="1" u="sng" dirty="0" err="1">
                <a:solidFill>
                  <a:schemeClr val="tx1">
                    <a:lumMod val="50000"/>
                    <a:lumOff val="50000"/>
                  </a:schemeClr>
                </a:solidFill>
                <a:ea typeface="Arial" charset="0"/>
                <a:cs typeface="Arial" charset="0"/>
              </a:rPr>
              <a:t>investigació</a:t>
            </a:r>
            <a:endParaRPr lang="en-GB" sz="2000" u="sng" dirty="0">
              <a:solidFill>
                <a:schemeClr val="tx1">
                  <a:lumMod val="50000"/>
                  <a:lumOff val="50000"/>
                </a:schemeClr>
              </a:solidFill>
              <a:ea typeface="Arial" charset="0"/>
              <a:cs typeface="Arial" charset="0"/>
            </a:endParaRPr>
          </a:p>
        </p:txBody>
      </p:sp>
      <p:sp>
        <p:nvSpPr>
          <p:cNvPr id="18" name="Rectangle 3"/>
          <p:cNvSpPr>
            <a:spLocks noChangeArrowheads="1"/>
          </p:cNvSpPr>
          <p:nvPr/>
        </p:nvSpPr>
        <p:spPr bwMode="auto">
          <a:xfrm>
            <a:off x="2571736" y="142852"/>
            <a:ext cx="639747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GB" sz="2000" b="1" dirty="0" err="1">
                <a:ea typeface="Arial" charset="0"/>
                <a:cs typeface="Arial" charset="0"/>
              </a:rPr>
              <a:t>Similars</a:t>
            </a:r>
            <a:r>
              <a:rPr lang="en-GB" sz="2000" b="1" dirty="0">
                <a:ea typeface="Arial" charset="0"/>
                <a:cs typeface="Arial" charset="0"/>
              </a:rPr>
              <a:t> </a:t>
            </a:r>
            <a:r>
              <a:rPr lang="en-GB" sz="2000" b="1" dirty="0" err="1">
                <a:ea typeface="Arial" charset="0"/>
                <a:cs typeface="Arial" charset="0"/>
              </a:rPr>
              <a:t>als</a:t>
            </a:r>
            <a:r>
              <a:rPr lang="en-GB" sz="2000" b="1" dirty="0">
                <a:ea typeface="Arial" charset="0"/>
                <a:cs typeface="Arial" charset="0"/>
              </a:rPr>
              <a:t> humans</a:t>
            </a:r>
            <a:endParaRPr lang="en-GB" sz="2000" dirty="0">
              <a:solidFill>
                <a:schemeClr val="accent5"/>
              </a:solidFill>
              <a:ea typeface="Arial" charset="0"/>
              <a:cs typeface="Arial" charset="0"/>
            </a:endParaRPr>
          </a:p>
        </p:txBody>
      </p:sp>
      <p:sp>
        <p:nvSpPr>
          <p:cNvPr id="14" name="30 Elipse" descr="Resultado de imagen de human drosophila"/>
          <p:cNvSpPr>
            <a:spLocks noChangeAspect="1"/>
          </p:cNvSpPr>
          <p:nvPr/>
        </p:nvSpPr>
        <p:spPr>
          <a:xfrm>
            <a:off x="1500166" y="428604"/>
            <a:ext cx="889493" cy="931833"/>
          </a:xfrm>
          <a:prstGeom prst="ellipse">
            <a:avLst/>
          </a:pr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0000" r="-10000"/>
            </a:stretch>
          </a:blipFill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1">
              <a:tint val="50000"/>
              <a:hueOff val="-9817135"/>
              <a:satOff val="-527"/>
              <a:lumOff val="8523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1" name="QuadreDeText 14"/>
          <p:cNvSpPr txBox="1"/>
          <p:nvPr/>
        </p:nvSpPr>
        <p:spPr>
          <a:xfrm>
            <a:off x="1142976" y="1844938"/>
            <a:ext cx="7643290" cy="236988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ca-ES" sz="2400" b="1" dirty="0">
                <a:solidFill>
                  <a:schemeClr val="accent5">
                    <a:lumMod val="75000"/>
                  </a:schemeClr>
                </a:solidFill>
              </a:rPr>
              <a:t>Quin percentatge de gens que causen </a:t>
            </a:r>
            <a:r>
              <a:rPr lang="ca-ES" sz="2400" b="1" u="sng" dirty="0">
                <a:solidFill>
                  <a:schemeClr val="accent5">
                    <a:lumMod val="75000"/>
                  </a:schemeClr>
                </a:solidFill>
              </a:rPr>
              <a:t>malalties</a:t>
            </a:r>
            <a:r>
              <a:rPr lang="ca-ES" sz="2400" b="1" dirty="0">
                <a:solidFill>
                  <a:schemeClr val="accent5">
                    <a:lumMod val="75000"/>
                  </a:schemeClr>
                </a:solidFill>
              </a:rPr>
              <a:t> en humans, estan conservats a </a:t>
            </a:r>
            <a:r>
              <a:rPr lang="ca-ES" sz="2400" b="1" i="1" dirty="0" err="1">
                <a:solidFill>
                  <a:schemeClr val="accent5">
                    <a:lumMod val="75000"/>
                  </a:schemeClr>
                </a:solidFill>
              </a:rPr>
              <a:t>Drosophila</a:t>
            </a:r>
            <a:r>
              <a:rPr lang="ca-ES" sz="2400" b="1" dirty="0">
                <a:solidFill>
                  <a:schemeClr val="accent5">
                    <a:lumMod val="75000"/>
                  </a:schemeClr>
                </a:solidFill>
              </a:rPr>
              <a:t>?</a:t>
            </a:r>
          </a:p>
          <a:p>
            <a:pPr marL="0" indent="0">
              <a:buNone/>
            </a:pPr>
            <a:endParaRPr lang="es-ES" sz="2000" b="1" dirty="0">
              <a:solidFill>
                <a:schemeClr val="accent5">
                  <a:lumMod val="75000"/>
                </a:schemeClr>
              </a:solidFill>
            </a:endParaRPr>
          </a:p>
          <a:p>
            <a:pPr marL="457200" indent="-457200">
              <a:buAutoNum type="alphaLcParenR"/>
            </a:pPr>
            <a:r>
              <a:rPr lang="es-ES" sz="2000" dirty="0">
                <a:solidFill>
                  <a:schemeClr val="accent5">
                    <a:lumMod val="75000"/>
                  </a:schemeClr>
                </a:solidFill>
              </a:rPr>
              <a:t>35%</a:t>
            </a:r>
          </a:p>
          <a:p>
            <a:pPr marL="457200" indent="-457200">
              <a:buAutoNum type="alphaLcParenR"/>
            </a:pPr>
            <a:r>
              <a:rPr lang="es-ES" sz="2000" dirty="0">
                <a:solidFill>
                  <a:schemeClr val="accent5">
                    <a:lumMod val="75000"/>
                  </a:schemeClr>
                </a:solidFill>
              </a:rPr>
              <a:t>50%</a:t>
            </a:r>
          </a:p>
          <a:p>
            <a:pPr marL="457200" indent="-457200">
              <a:buAutoNum type="alphaLcParenR"/>
            </a:pPr>
            <a:r>
              <a:rPr lang="es-ES" sz="2000" dirty="0">
                <a:solidFill>
                  <a:schemeClr val="accent5">
                    <a:lumMod val="75000"/>
                  </a:schemeClr>
                </a:solidFill>
              </a:rPr>
              <a:t>65%</a:t>
            </a:r>
          </a:p>
          <a:p>
            <a:pPr marL="457200" indent="-457200">
              <a:buAutoNum type="alphaLcParenR"/>
            </a:pPr>
            <a:r>
              <a:rPr lang="es-ES" sz="2000" b="1" dirty="0">
                <a:solidFill>
                  <a:schemeClr val="accent5">
                    <a:lumMod val="75000"/>
                  </a:schemeClr>
                </a:solidFill>
              </a:rPr>
              <a:t>75%</a:t>
            </a:r>
            <a:endParaRPr lang="en-US" sz="2000" b="1" dirty="0" err="1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460802" name="Picture 2" descr="Monkey Jungle Drawing - A Chimpanzee, Not Monkeying Around by Stacey May Animales Con Ropa, Monos Animales, Carteles De Animales, Pinturas De Animales, Arte Acrílico, Pintura Y Dibujo, Pintar, Dibujos A Lápiz, Bocetos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29124" y="2928934"/>
            <a:ext cx="1500198" cy="1500198"/>
          </a:xfrm>
          <a:prstGeom prst="rect">
            <a:avLst/>
          </a:prstGeom>
          <a:noFill/>
        </p:spPr>
      </p:pic>
      <p:sp>
        <p:nvSpPr>
          <p:cNvPr id="16" name="15 CuadroTexto"/>
          <p:cNvSpPr txBox="1"/>
          <p:nvPr/>
        </p:nvSpPr>
        <p:spPr>
          <a:xfrm>
            <a:off x="5715008" y="3714752"/>
            <a:ext cx="857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96%</a:t>
            </a:r>
          </a:p>
        </p:txBody>
      </p:sp>
      <p:pic>
        <p:nvPicPr>
          <p:cNvPr id="460804" name="Picture 4" descr="Image result for cat drawi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86578" y="3071810"/>
            <a:ext cx="857256" cy="1191135"/>
          </a:xfrm>
          <a:prstGeom prst="rect">
            <a:avLst/>
          </a:prstGeom>
          <a:noFill/>
        </p:spPr>
      </p:pic>
      <p:sp>
        <p:nvSpPr>
          <p:cNvPr id="17" name="16 CuadroTexto"/>
          <p:cNvSpPr txBox="1"/>
          <p:nvPr/>
        </p:nvSpPr>
        <p:spPr>
          <a:xfrm>
            <a:off x="7572396" y="3643314"/>
            <a:ext cx="857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90%</a:t>
            </a:r>
          </a:p>
        </p:txBody>
      </p:sp>
      <p:pic>
        <p:nvPicPr>
          <p:cNvPr id="460806" name="Picture 6" descr="Image result for mouse drawi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29124" y="4281524"/>
            <a:ext cx="1732342" cy="933426"/>
          </a:xfrm>
          <a:prstGeom prst="rect">
            <a:avLst/>
          </a:prstGeom>
          <a:noFill/>
        </p:spPr>
      </p:pic>
      <p:sp>
        <p:nvSpPr>
          <p:cNvPr id="19" name="18 CuadroTexto"/>
          <p:cNvSpPr txBox="1"/>
          <p:nvPr/>
        </p:nvSpPr>
        <p:spPr>
          <a:xfrm>
            <a:off x="5786446" y="4643446"/>
            <a:ext cx="857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80%</a:t>
            </a:r>
          </a:p>
        </p:txBody>
      </p:sp>
      <p:pic>
        <p:nvPicPr>
          <p:cNvPr id="460808" name="Picture 8" descr="Image result for drosophila drawi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624616" y="4500570"/>
            <a:ext cx="1090656" cy="714380"/>
          </a:xfrm>
          <a:prstGeom prst="rect">
            <a:avLst/>
          </a:prstGeom>
          <a:noFill/>
        </p:spPr>
      </p:pic>
      <p:sp>
        <p:nvSpPr>
          <p:cNvPr id="20" name="19 CuadroTexto"/>
          <p:cNvSpPr txBox="1"/>
          <p:nvPr/>
        </p:nvSpPr>
        <p:spPr>
          <a:xfrm>
            <a:off x="7643834" y="4643446"/>
            <a:ext cx="857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65%</a:t>
            </a:r>
          </a:p>
        </p:txBody>
      </p:sp>
      <p:pic>
        <p:nvPicPr>
          <p:cNvPr id="460812" name="Picture 12" descr="Image result for banana drawing black and white"/>
          <p:cNvPicPr>
            <a:picLocks noChangeAspect="1" noChangeArrowheads="1"/>
          </p:cNvPicPr>
          <p:nvPr/>
        </p:nvPicPr>
        <p:blipFill>
          <a:blip r:embed="rId9" cstate="print"/>
          <a:srcRect b="20558"/>
          <a:stretch>
            <a:fillRect/>
          </a:stretch>
        </p:blipFill>
        <p:spPr bwMode="auto">
          <a:xfrm>
            <a:off x="5643570" y="5357826"/>
            <a:ext cx="1428760" cy="796275"/>
          </a:xfrm>
          <a:prstGeom prst="rect">
            <a:avLst/>
          </a:prstGeom>
          <a:noFill/>
        </p:spPr>
      </p:pic>
      <p:sp>
        <p:nvSpPr>
          <p:cNvPr id="21" name="20 CuadroTexto"/>
          <p:cNvSpPr txBox="1"/>
          <p:nvPr/>
        </p:nvSpPr>
        <p:spPr>
          <a:xfrm>
            <a:off x="7143768" y="5572140"/>
            <a:ext cx="857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60%</a:t>
            </a:r>
          </a:p>
        </p:txBody>
      </p:sp>
    </p:spTree>
    <p:extLst>
      <p:ext uri="{BB962C8B-B14F-4D97-AF65-F5344CB8AC3E}">
        <p14:creationId xmlns:p14="http://schemas.microsoft.com/office/powerpoint/2010/main" val="35528212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513687" y="630776"/>
            <a:ext cx="589740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b="1" dirty="0">
                <a:ea typeface="Arial" charset="0"/>
                <a:cs typeface="Arial" charset="0"/>
              </a:rPr>
              <a:t>I. </a:t>
            </a:r>
            <a:r>
              <a:rPr lang="en-GB" b="1" dirty="0" err="1">
                <a:ea typeface="Arial" charset="0"/>
                <a:cs typeface="Arial" charset="0"/>
              </a:rPr>
              <a:t>Conceptes</a:t>
            </a:r>
            <a:r>
              <a:rPr lang="en-GB" b="1" dirty="0">
                <a:ea typeface="Arial" charset="0"/>
                <a:cs typeface="Arial" charset="0"/>
              </a:rPr>
              <a:t> </a:t>
            </a:r>
            <a:r>
              <a:rPr lang="en-GB" b="1" dirty="0" err="1">
                <a:ea typeface="Arial" charset="0"/>
                <a:cs typeface="Arial" charset="0"/>
              </a:rPr>
              <a:t>bàsics</a:t>
            </a:r>
            <a:r>
              <a:rPr lang="en-GB" b="1" dirty="0">
                <a:ea typeface="Arial" charset="0"/>
                <a:cs typeface="Arial" charset="0"/>
              </a:rPr>
              <a:t> de </a:t>
            </a:r>
            <a:r>
              <a:rPr lang="en-GB" b="1" dirty="0" err="1">
                <a:ea typeface="Arial" charset="0"/>
                <a:cs typeface="Arial" charset="0"/>
              </a:rPr>
              <a:t>genètica</a:t>
            </a:r>
            <a:r>
              <a:rPr lang="en-GB" b="1" dirty="0">
                <a:ea typeface="Arial" charset="0"/>
                <a:cs typeface="Arial" charset="0"/>
              </a:rPr>
              <a:t> </a:t>
            </a:r>
            <a:r>
              <a:rPr lang="en-GB" dirty="0">
                <a:solidFill>
                  <a:schemeClr val="accent5"/>
                </a:solidFill>
                <a:ea typeface="Arial" charset="0"/>
                <a:cs typeface="Arial" charset="0"/>
              </a:rPr>
              <a:t>(</a:t>
            </a:r>
            <a:r>
              <a:rPr lang="en-GB" dirty="0" err="1">
                <a:solidFill>
                  <a:schemeClr val="accent5"/>
                </a:solidFill>
                <a:ea typeface="Arial" charset="0"/>
                <a:cs typeface="Arial" charset="0"/>
              </a:rPr>
              <a:t>kahoot</a:t>
            </a:r>
            <a:r>
              <a:rPr lang="en-GB" dirty="0">
                <a:solidFill>
                  <a:schemeClr val="accent5"/>
                </a:solidFill>
                <a:ea typeface="Arial" charset="0"/>
                <a:cs typeface="Arial" charset="0"/>
              </a:rPr>
              <a:t>)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2300249" y="1350856"/>
            <a:ext cx="2178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ea typeface="Arial" charset="0"/>
                <a:cs typeface="Arial" charset="0"/>
              </a:rPr>
              <a:t>Genètica</a:t>
            </a:r>
            <a:r>
              <a:rPr lang="fr-FR" dirty="0">
                <a:ea typeface="Arial" charset="0"/>
                <a:cs typeface="Arial" charset="0"/>
              </a:rPr>
              <a:t> </a:t>
            </a:r>
            <a:r>
              <a:rPr lang="fr-FR" dirty="0" err="1">
                <a:ea typeface="Arial" charset="0"/>
                <a:cs typeface="Arial" charset="0"/>
              </a:rPr>
              <a:t>mendeliana</a:t>
            </a:r>
            <a:endParaRPr lang="fr-FR" dirty="0">
              <a:ea typeface="Arial" charset="0"/>
              <a:cs typeface="Arial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1513687" y="1926350"/>
            <a:ext cx="56353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ea typeface="Arial" charset="0"/>
                <a:cs typeface="Arial" charset="0"/>
              </a:rPr>
              <a:t>II. </a:t>
            </a:r>
            <a:r>
              <a:rPr lang="fr-FR" b="1" i="1" dirty="0" err="1">
                <a:ea typeface="Arial" charset="0"/>
                <a:cs typeface="Arial" charset="0"/>
              </a:rPr>
              <a:t>Drosophila</a:t>
            </a:r>
            <a:r>
              <a:rPr lang="fr-FR" b="1" dirty="0">
                <a:ea typeface="Arial" charset="0"/>
                <a:cs typeface="Arial" charset="0"/>
              </a:rPr>
              <a:t>  </a:t>
            </a:r>
            <a:r>
              <a:rPr lang="fr-FR" b="1" dirty="0" err="1">
                <a:ea typeface="Arial" charset="0"/>
                <a:cs typeface="Arial" charset="0"/>
              </a:rPr>
              <a:t>melanogaster</a:t>
            </a:r>
            <a:r>
              <a:rPr lang="fr-FR" b="1" dirty="0">
                <a:ea typeface="Arial" charset="0"/>
                <a:cs typeface="Arial" charset="0"/>
              </a:rPr>
              <a:t>: </a:t>
            </a:r>
            <a:r>
              <a:rPr lang="fr-FR" b="1" dirty="0" err="1">
                <a:ea typeface="Arial" charset="0"/>
                <a:cs typeface="Arial" charset="0"/>
              </a:rPr>
              <a:t>molt</a:t>
            </a:r>
            <a:r>
              <a:rPr lang="fr-FR" b="1" dirty="0">
                <a:ea typeface="Arial" charset="0"/>
                <a:cs typeface="Arial" charset="0"/>
              </a:rPr>
              <a:t> </a:t>
            </a:r>
            <a:r>
              <a:rPr lang="fr-FR" b="1" dirty="0" err="1">
                <a:ea typeface="Arial" charset="0"/>
                <a:cs typeface="Arial" charset="0"/>
              </a:rPr>
              <a:t>més</a:t>
            </a:r>
            <a:r>
              <a:rPr lang="fr-FR" b="1" dirty="0">
                <a:ea typeface="Arial" charset="0"/>
                <a:cs typeface="Arial" charset="0"/>
              </a:rPr>
              <a:t> que </a:t>
            </a:r>
            <a:r>
              <a:rPr lang="fr-FR" b="1" dirty="0" err="1">
                <a:ea typeface="Arial" charset="0"/>
                <a:cs typeface="Arial" charset="0"/>
              </a:rPr>
              <a:t>una</a:t>
            </a:r>
            <a:r>
              <a:rPr lang="fr-FR" b="1" dirty="0">
                <a:ea typeface="Arial" charset="0"/>
                <a:cs typeface="Arial" charset="0"/>
              </a:rPr>
              <a:t> </a:t>
            </a:r>
            <a:r>
              <a:rPr lang="fr-FR" b="1" dirty="0" err="1">
                <a:ea typeface="Arial" charset="0"/>
                <a:cs typeface="Arial" charset="0"/>
              </a:rPr>
              <a:t>mosca</a:t>
            </a:r>
            <a:r>
              <a:rPr lang="fr-FR" b="1" dirty="0">
                <a:ea typeface="Arial" charset="0"/>
                <a:cs typeface="Arial" charset="0"/>
              </a:rPr>
              <a:t>!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2300249" y="990816"/>
            <a:ext cx="1222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ea typeface="Arial" charset="0"/>
                <a:cs typeface="Arial" charset="0"/>
              </a:rPr>
              <a:t>Definicions</a:t>
            </a:r>
            <a:endParaRPr lang="fr-FR" dirty="0">
              <a:ea typeface="Arial" charset="0"/>
              <a:cs typeface="Arial" charset="0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1513687" y="5172314"/>
            <a:ext cx="59713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ea typeface="Arial" charset="0"/>
                <a:cs typeface="Arial" charset="0"/>
              </a:rPr>
              <a:t>IV. </a:t>
            </a:r>
            <a:r>
              <a:rPr lang="fr-FR" b="1" i="1" dirty="0" err="1">
                <a:ea typeface="Arial" charset="0"/>
                <a:cs typeface="Arial" charset="0"/>
              </a:rPr>
              <a:t>Drosophila</a:t>
            </a:r>
            <a:r>
              <a:rPr lang="fr-FR" b="1" dirty="0">
                <a:ea typeface="Arial" charset="0"/>
                <a:cs typeface="Arial" charset="0"/>
              </a:rPr>
              <a:t> </a:t>
            </a:r>
            <a:r>
              <a:rPr lang="fr-FR" b="1" dirty="0" err="1">
                <a:ea typeface="Arial" charset="0"/>
                <a:cs typeface="Arial" charset="0"/>
              </a:rPr>
              <a:t>com</a:t>
            </a:r>
            <a:r>
              <a:rPr lang="fr-FR" b="1" dirty="0">
                <a:ea typeface="Arial" charset="0"/>
                <a:cs typeface="Arial" charset="0"/>
              </a:rPr>
              <a:t> a model per entendre la </a:t>
            </a:r>
            <a:r>
              <a:rPr lang="fr-FR" b="1" dirty="0" err="1">
                <a:ea typeface="Arial" charset="0"/>
                <a:cs typeface="Arial" charset="0"/>
              </a:rPr>
              <a:t>biologia</a:t>
            </a:r>
            <a:r>
              <a:rPr lang="fr-FR" b="1" dirty="0">
                <a:ea typeface="Arial" charset="0"/>
                <a:cs typeface="Arial" charset="0"/>
              </a:rPr>
              <a:t> </a:t>
            </a:r>
            <a:r>
              <a:rPr lang="fr-FR" b="1" dirty="0" err="1">
                <a:ea typeface="Arial" charset="0"/>
                <a:cs typeface="Arial" charset="0"/>
              </a:rPr>
              <a:t>humana</a:t>
            </a:r>
            <a:endParaRPr lang="fr-FR" b="1" dirty="0">
              <a:ea typeface="Arial" charset="0"/>
              <a:cs typeface="Arial" charset="0"/>
            </a:endParaRPr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997086">
            <a:off x="7120738" y="153884"/>
            <a:ext cx="2132604" cy="1421736"/>
          </a:xfrm>
          <a:prstGeom prst="rect">
            <a:avLst/>
          </a:prstGeom>
          <a:effectLst>
            <a:softEdge rad="304800"/>
          </a:effectLst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6667177">
            <a:off x="7357690" y="3235376"/>
            <a:ext cx="1487023" cy="991348"/>
          </a:xfrm>
          <a:prstGeom prst="rect">
            <a:avLst/>
          </a:prstGeom>
          <a:effectLst>
            <a:softEdge rad="190500"/>
          </a:effectLst>
        </p:spPr>
      </p:pic>
      <p:pic>
        <p:nvPicPr>
          <p:cNvPr id="22" name="Image 2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191467" flipH="1">
            <a:off x="3076574" y="6412185"/>
            <a:ext cx="720855" cy="48057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23" name="Image 2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7785882" flipH="1">
            <a:off x="7552800" y="5660525"/>
            <a:ext cx="1256150" cy="837433"/>
          </a:xfrm>
          <a:prstGeom prst="rect">
            <a:avLst/>
          </a:prstGeom>
          <a:effectLst>
            <a:softEdge rad="165100"/>
          </a:effectLst>
        </p:spPr>
      </p:pic>
      <p:sp>
        <p:nvSpPr>
          <p:cNvPr id="25" name="ZoneTexte 9"/>
          <p:cNvSpPr txBox="1"/>
          <p:nvPr/>
        </p:nvSpPr>
        <p:spPr>
          <a:xfrm>
            <a:off x="2300249" y="2238189"/>
            <a:ext cx="401097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dirty="0">
                <a:ea typeface="Arial" charset="0"/>
                <a:cs typeface="Arial" charset="0"/>
              </a:rPr>
              <a:t>El </a:t>
            </a:r>
            <a:r>
              <a:rPr lang="fr-FR" dirty="0" err="1">
                <a:ea typeface="Arial" charset="0"/>
                <a:cs typeface="Arial" charset="0"/>
              </a:rPr>
              <a:t>perquè</a:t>
            </a:r>
            <a:r>
              <a:rPr lang="fr-FR" dirty="0">
                <a:ea typeface="Arial" charset="0"/>
                <a:cs typeface="Arial" charset="0"/>
              </a:rPr>
              <a:t> de les </a:t>
            </a:r>
            <a:r>
              <a:rPr lang="fr-FR" dirty="0" err="1">
                <a:ea typeface="Arial" charset="0"/>
                <a:cs typeface="Arial" charset="0"/>
              </a:rPr>
              <a:t>mosques</a:t>
            </a:r>
            <a:r>
              <a:rPr lang="fr-FR" dirty="0">
                <a:ea typeface="Arial" charset="0"/>
                <a:cs typeface="Arial" charset="0"/>
              </a:rPr>
              <a:t> en </a:t>
            </a:r>
            <a:r>
              <a:rPr lang="fr-FR" dirty="0" err="1">
                <a:ea typeface="Arial" charset="0"/>
                <a:cs typeface="Arial" charset="0"/>
              </a:rPr>
              <a:t>investigació</a:t>
            </a:r>
            <a:endParaRPr lang="fr-FR" dirty="0">
              <a:ea typeface="Arial" charset="0"/>
              <a:cs typeface="Arial" charset="0"/>
            </a:endParaRPr>
          </a:p>
          <a:p>
            <a:pPr>
              <a:lnSpc>
                <a:spcPct val="150000"/>
              </a:lnSpc>
            </a:pPr>
            <a:r>
              <a:rPr lang="fr-FR" dirty="0" err="1">
                <a:ea typeface="Arial" charset="0"/>
                <a:cs typeface="Arial" charset="0"/>
              </a:rPr>
              <a:t>Resum</a:t>
            </a:r>
            <a:r>
              <a:rPr lang="fr-FR" dirty="0">
                <a:ea typeface="Arial" charset="0"/>
                <a:cs typeface="Arial" charset="0"/>
              </a:rPr>
              <a:t> </a:t>
            </a:r>
            <a:r>
              <a:rPr lang="fr-FR" dirty="0" err="1">
                <a:ea typeface="Arial" charset="0"/>
                <a:cs typeface="Arial" charset="0"/>
              </a:rPr>
              <a:t>històric</a:t>
            </a:r>
            <a:endParaRPr lang="fr-FR" dirty="0">
              <a:ea typeface="Arial" charset="0"/>
              <a:cs typeface="Arial" charset="0"/>
            </a:endParaRPr>
          </a:p>
        </p:txBody>
      </p:sp>
      <p:sp>
        <p:nvSpPr>
          <p:cNvPr id="27" name="ZoneTexte 7"/>
          <p:cNvSpPr txBox="1"/>
          <p:nvPr/>
        </p:nvSpPr>
        <p:spPr>
          <a:xfrm>
            <a:off x="1513687" y="3396994"/>
            <a:ext cx="43563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ea typeface="Arial" charset="0"/>
                <a:cs typeface="Arial" charset="0"/>
              </a:rPr>
              <a:t>III. </a:t>
            </a:r>
            <a:r>
              <a:rPr lang="fr-FR" b="1" dirty="0" err="1">
                <a:ea typeface="Arial" charset="0"/>
                <a:cs typeface="Arial" charset="0"/>
              </a:rPr>
              <a:t>Genètica</a:t>
            </a:r>
            <a:r>
              <a:rPr lang="fr-FR" b="1" dirty="0">
                <a:ea typeface="Arial" charset="0"/>
                <a:cs typeface="Arial" charset="0"/>
              </a:rPr>
              <a:t> i </a:t>
            </a:r>
            <a:r>
              <a:rPr lang="fr-FR" b="1" dirty="0" err="1">
                <a:ea typeface="Arial" charset="0"/>
                <a:cs typeface="Arial" charset="0"/>
              </a:rPr>
              <a:t>biotecnologia</a:t>
            </a:r>
            <a:r>
              <a:rPr lang="fr-FR" b="1" dirty="0">
                <a:ea typeface="Arial" charset="0"/>
                <a:cs typeface="Arial" charset="0"/>
              </a:rPr>
              <a:t> </a:t>
            </a:r>
            <a:r>
              <a:rPr lang="fr-FR" b="1" dirty="0" err="1">
                <a:ea typeface="Arial" charset="0"/>
                <a:cs typeface="Arial" charset="0"/>
              </a:rPr>
              <a:t>amb</a:t>
            </a:r>
            <a:r>
              <a:rPr lang="fr-FR" b="1" dirty="0">
                <a:ea typeface="Arial" charset="0"/>
                <a:cs typeface="Arial" charset="0"/>
              </a:rPr>
              <a:t> </a:t>
            </a:r>
            <a:r>
              <a:rPr lang="fr-FR" b="1" i="1" dirty="0" err="1">
                <a:ea typeface="Arial" charset="0"/>
                <a:cs typeface="Arial" charset="0"/>
              </a:rPr>
              <a:t>Drosophila</a:t>
            </a:r>
            <a:endParaRPr lang="fr-FR" b="1" dirty="0">
              <a:ea typeface="Arial" charset="0"/>
              <a:cs typeface="Arial" charset="0"/>
            </a:endParaRPr>
          </a:p>
        </p:txBody>
      </p:sp>
      <p:sp>
        <p:nvSpPr>
          <p:cNvPr id="26" name="ZoneTexte 9"/>
          <p:cNvSpPr txBox="1"/>
          <p:nvPr/>
        </p:nvSpPr>
        <p:spPr>
          <a:xfrm>
            <a:off x="2300249" y="3662796"/>
            <a:ext cx="186570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dirty="0">
                <a:ea typeface="Arial" charset="0"/>
                <a:cs typeface="Arial" charset="0"/>
              </a:rPr>
              <a:t>Del </a:t>
            </a:r>
            <a:r>
              <a:rPr lang="fr-FR" dirty="0" err="1">
                <a:ea typeface="Arial" charset="0"/>
                <a:cs typeface="Arial" charset="0"/>
              </a:rPr>
              <a:t>fenotip</a:t>
            </a:r>
            <a:r>
              <a:rPr lang="fr-FR" dirty="0">
                <a:ea typeface="Arial" charset="0"/>
                <a:cs typeface="Arial" charset="0"/>
              </a:rPr>
              <a:t> al </a:t>
            </a:r>
            <a:r>
              <a:rPr lang="fr-FR" dirty="0" err="1">
                <a:ea typeface="Arial" charset="0"/>
                <a:cs typeface="Arial" charset="0"/>
              </a:rPr>
              <a:t>gen</a:t>
            </a:r>
            <a:endParaRPr lang="fr-FR" dirty="0">
              <a:ea typeface="Arial" charset="0"/>
              <a:cs typeface="Arial" charset="0"/>
            </a:endParaRPr>
          </a:p>
          <a:p>
            <a:pPr>
              <a:lnSpc>
                <a:spcPct val="150000"/>
              </a:lnSpc>
            </a:pPr>
            <a:r>
              <a:rPr lang="fr-FR" dirty="0" err="1">
                <a:ea typeface="Arial" charset="0"/>
                <a:cs typeface="Arial" charset="0"/>
              </a:rPr>
              <a:t>Mutagènesis</a:t>
            </a:r>
            <a:endParaRPr lang="fr-FR" dirty="0">
              <a:ea typeface="Arial" charset="0"/>
              <a:cs typeface="Arial" charset="0"/>
            </a:endParaRPr>
          </a:p>
          <a:p>
            <a:pPr>
              <a:lnSpc>
                <a:spcPct val="150000"/>
              </a:lnSpc>
            </a:pPr>
            <a:r>
              <a:rPr lang="fr-FR" dirty="0" err="1">
                <a:ea typeface="Arial" charset="0"/>
                <a:cs typeface="Arial" charset="0"/>
              </a:rPr>
              <a:t>Sistema</a:t>
            </a:r>
            <a:r>
              <a:rPr lang="fr-FR" dirty="0">
                <a:ea typeface="Arial" charset="0"/>
                <a:cs typeface="Arial" charset="0"/>
              </a:rPr>
              <a:t> Gal4/UAS</a:t>
            </a:r>
          </a:p>
          <a:p>
            <a:pPr>
              <a:lnSpc>
                <a:spcPct val="150000"/>
              </a:lnSpc>
            </a:pPr>
            <a:endParaRPr lang="fr-FR" dirty="0">
              <a:ea typeface="Arial" charset="0"/>
              <a:cs typeface="Arial" charset="0"/>
            </a:endParaRPr>
          </a:p>
        </p:txBody>
      </p:sp>
      <p:pic>
        <p:nvPicPr>
          <p:cNvPr id="28" name="1 Imagen" descr="fons 02 PPT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57" y="0"/>
            <a:ext cx="86448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12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06" y="187324"/>
            <a:ext cx="697452" cy="131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Image 20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20394509" flipH="1">
            <a:off x="5450689" y="6080053"/>
            <a:ext cx="984340" cy="656227"/>
          </a:xfrm>
          <a:prstGeom prst="rect">
            <a:avLst/>
          </a:prstGeom>
          <a:effectLst>
            <a:softEdge rad="139700"/>
          </a:effectLst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rot="20547174" flipH="1">
            <a:off x="923246" y="6338047"/>
            <a:ext cx="469241" cy="312827"/>
          </a:xfrm>
          <a:prstGeom prst="rect">
            <a:avLst/>
          </a:prstGeom>
          <a:effectLst>
            <a:softEdge rad="76200"/>
          </a:effectLst>
        </p:spPr>
      </p:pic>
    </p:spTree>
    <p:extLst>
      <p:ext uri="{BB962C8B-B14F-4D97-AF65-F5344CB8AC3E}">
        <p14:creationId xmlns:p14="http://schemas.microsoft.com/office/powerpoint/2010/main" val="39810188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1 Imagen" descr="fons 02 PP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57" y="0"/>
            <a:ext cx="86448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11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06" y="187324"/>
            <a:ext cx="697452" cy="131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3"/>
          <p:cNvSpPr>
            <a:spLocks noChangeArrowheads="1"/>
          </p:cNvSpPr>
          <p:nvPr/>
        </p:nvSpPr>
        <p:spPr bwMode="auto">
          <a:xfrm rot="-5400000">
            <a:off x="-2362973" y="3963071"/>
            <a:ext cx="546877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2000" b="1" u="sng" dirty="0">
                <a:solidFill>
                  <a:schemeClr val="tx1">
                    <a:lumMod val="50000"/>
                    <a:lumOff val="50000"/>
                  </a:schemeClr>
                </a:solidFill>
                <a:ea typeface="Arial" charset="0"/>
                <a:cs typeface="Arial" charset="0"/>
              </a:rPr>
              <a:t>II. El </a:t>
            </a:r>
            <a:r>
              <a:rPr lang="en-GB" sz="2000" b="1" u="sng" dirty="0" err="1">
                <a:solidFill>
                  <a:schemeClr val="tx1">
                    <a:lumMod val="50000"/>
                    <a:lumOff val="50000"/>
                  </a:schemeClr>
                </a:solidFill>
                <a:ea typeface="Arial" charset="0"/>
                <a:cs typeface="Arial" charset="0"/>
              </a:rPr>
              <a:t>perquè</a:t>
            </a:r>
            <a:r>
              <a:rPr lang="en-GB" sz="2000" b="1" u="sng" dirty="0">
                <a:solidFill>
                  <a:schemeClr val="tx1">
                    <a:lumMod val="50000"/>
                    <a:lumOff val="50000"/>
                  </a:schemeClr>
                </a:solidFill>
                <a:ea typeface="Arial" charset="0"/>
                <a:cs typeface="Arial" charset="0"/>
              </a:rPr>
              <a:t> de les mosques en </a:t>
            </a:r>
            <a:r>
              <a:rPr lang="en-GB" sz="2000" b="1" u="sng" dirty="0" err="1">
                <a:solidFill>
                  <a:schemeClr val="tx1">
                    <a:lumMod val="50000"/>
                    <a:lumOff val="50000"/>
                  </a:schemeClr>
                </a:solidFill>
                <a:ea typeface="Arial" charset="0"/>
                <a:cs typeface="Arial" charset="0"/>
              </a:rPr>
              <a:t>investigació</a:t>
            </a:r>
            <a:endParaRPr lang="en-GB" sz="2000" u="sng" dirty="0">
              <a:solidFill>
                <a:schemeClr val="tx1">
                  <a:lumMod val="50000"/>
                  <a:lumOff val="50000"/>
                </a:schemeClr>
              </a:solidFill>
              <a:ea typeface="Arial" charset="0"/>
              <a:cs typeface="Arial" charset="0"/>
            </a:endParaRPr>
          </a:p>
        </p:txBody>
      </p:sp>
      <p:sp>
        <p:nvSpPr>
          <p:cNvPr id="18" name="Rectangle 3"/>
          <p:cNvSpPr>
            <a:spLocks noChangeArrowheads="1"/>
          </p:cNvSpPr>
          <p:nvPr/>
        </p:nvSpPr>
        <p:spPr bwMode="auto">
          <a:xfrm>
            <a:off x="2571736" y="142852"/>
            <a:ext cx="639747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GB" sz="2000" b="1" dirty="0" err="1">
                <a:ea typeface="Arial" charset="0"/>
                <a:cs typeface="Arial" charset="0"/>
              </a:rPr>
              <a:t>Similars</a:t>
            </a:r>
            <a:r>
              <a:rPr lang="en-GB" sz="2000" b="1" dirty="0">
                <a:ea typeface="Arial" charset="0"/>
                <a:cs typeface="Arial" charset="0"/>
              </a:rPr>
              <a:t> </a:t>
            </a:r>
            <a:r>
              <a:rPr lang="en-GB" sz="2000" b="1" dirty="0" err="1">
                <a:ea typeface="Arial" charset="0"/>
                <a:cs typeface="Arial" charset="0"/>
              </a:rPr>
              <a:t>als</a:t>
            </a:r>
            <a:r>
              <a:rPr lang="en-GB" sz="2000" b="1" dirty="0">
                <a:ea typeface="Arial" charset="0"/>
                <a:cs typeface="Arial" charset="0"/>
              </a:rPr>
              <a:t> humans</a:t>
            </a:r>
            <a:endParaRPr lang="en-GB" sz="2000" dirty="0">
              <a:solidFill>
                <a:schemeClr val="accent5"/>
              </a:solidFill>
              <a:ea typeface="Arial" charset="0"/>
              <a:cs typeface="Arial" charset="0"/>
            </a:endParaRPr>
          </a:p>
        </p:txBody>
      </p:sp>
      <p:sp>
        <p:nvSpPr>
          <p:cNvPr id="14" name="30 Elipse" descr="Resultado de imagen de human drosophila"/>
          <p:cNvSpPr>
            <a:spLocks noChangeAspect="1"/>
          </p:cNvSpPr>
          <p:nvPr/>
        </p:nvSpPr>
        <p:spPr>
          <a:xfrm>
            <a:off x="7715272" y="857232"/>
            <a:ext cx="889493" cy="931833"/>
          </a:xfrm>
          <a:prstGeom prst="ellipse">
            <a:avLst/>
          </a:pr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0000" r="-10000"/>
            </a:stretch>
          </a:blipFill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1">
              <a:tint val="50000"/>
              <a:hueOff val="-9817135"/>
              <a:satOff val="-527"/>
              <a:lumOff val="8523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6" name="Agrupa 3"/>
          <p:cNvGrpSpPr/>
          <p:nvPr/>
        </p:nvGrpSpPr>
        <p:grpSpPr>
          <a:xfrm>
            <a:off x="6929454" y="2285992"/>
            <a:ext cx="1714500" cy="1533526"/>
            <a:chOff x="3765947" y="900613"/>
            <a:chExt cx="1714500" cy="1533526"/>
          </a:xfrm>
        </p:grpSpPr>
        <p:pic>
          <p:nvPicPr>
            <p:cNvPr id="17" name="Picture 6" descr="Resultado de imagen de 60%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65947" y="900613"/>
              <a:ext cx="1714500" cy="15335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Oval 2"/>
            <p:cNvSpPr/>
            <p:nvPr/>
          </p:nvSpPr>
          <p:spPr>
            <a:xfrm>
              <a:off x="4268107" y="1357086"/>
              <a:ext cx="840922" cy="60701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0" name="Picture 7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21"/>
          <a:stretch/>
        </p:blipFill>
        <p:spPr bwMode="auto">
          <a:xfrm>
            <a:off x="1582312" y="424661"/>
            <a:ext cx="4918514" cy="6159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Oval 19"/>
          <p:cNvSpPr/>
          <p:nvPr/>
        </p:nvSpPr>
        <p:spPr>
          <a:xfrm>
            <a:off x="1538245" y="2344730"/>
            <a:ext cx="819177" cy="17046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0"/>
          <p:cNvSpPr/>
          <p:nvPr/>
        </p:nvSpPr>
        <p:spPr>
          <a:xfrm>
            <a:off x="1538245" y="3019422"/>
            <a:ext cx="819177" cy="17046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1"/>
          <p:cNvSpPr/>
          <p:nvPr/>
        </p:nvSpPr>
        <p:spPr>
          <a:xfrm>
            <a:off x="1538245" y="674066"/>
            <a:ext cx="819177" cy="17046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2"/>
          <p:cNvSpPr/>
          <p:nvPr/>
        </p:nvSpPr>
        <p:spPr>
          <a:xfrm>
            <a:off x="1538245" y="4830170"/>
            <a:ext cx="676301" cy="17046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QuadreDeText 1"/>
          <p:cNvSpPr txBox="1"/>
          <p:nvPr/>
        </p:nvSpPr>
        <p:spPr>
          <a:xfrm>
            <a:off x="7402132" y="2785637"/>
            <a:ext cx="899886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s-ES" sz="2800" b="1" dirty="0"/>
              <a:t>75%</a:t>
            </a:r>
            <a:endParaRPr lang="en-US" sz="2800" b="1" dirty="0" err="1"/>
          </a:p>
        </p:txBody>
      </p:sp>
    </p:spTree>
    <p:extLst>
      <p:ext uri="{BB962C8B-B14F-4D97-AF65-F5344CB8AC3E}">
        <p14:creationId xmlns:p14="http://schemas.microsoft.com/office/powerpoint/2010/main" val="35528212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22 Forma libre"/>
          <p:cNvSpPr/>
          <p:nvPr/>
        </p:nvSpPr>
        <p:spPr>
          <a:xfrm>
            <a:off x="1343756" y="3949260"/>
            <a:ext cx="2953213" cy="1595236"/>
          </a:xfrm>
          <a:custGeom>
            <a:avLst/>
            <a:gdLst>
              <a:gd name="connsiteX0" fmla="*/ 0 w 2557724"/>
              <a:gd name="connsiteY0" fmla="*/ 0 h 1318826"/>
              <a:gd name="connsiteX1" fmla="*/ 2557724 w 2557724"/>
              <a:gd name="connsiteY1" fmla="*/ 0 h 1318826"/>
              <a:gd name="connsiteX2" fmla="*/ 2557724 w 2557724"/>
              <a:gd name="connsiteY2" fmla="*/ 1318826 h 1318826"/>
              <a:gd name="connsiteX3" fmla="*/ 0 w 2557724"/>
              <a:gd name="connsiteY3" fmla="*/ 1318826 h 1318826"/>
              <a:gd name="connsiteX4" fmla="*/ 0 w 2557724"/>
              <a:gd name="connsiteY4" fmla="*/ 0 h 1318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57724" h="1318826">
                <a:moveTo>
                  <a:pt x="0" y="0"/>
                </a:moveTo>
                <a:lnTo>
                  <a:pt x="2557724" y="0"/>
                </a:lnTo>
                <a:lnTo>
                  <a:pt x="2557724" y="1318826"/>
                </a:lnTo>
                <a:lnTo>
                  <a:pt x="0" y="1318826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sp3d/>
        </p:spPr>
        <p:style>
          <a:lnRef idx="3">
            <a:scrgbClr r="0" g="0" b="0"/>
          </a:lnRef>
          <a:fillRef idx="1">
            <a:scrgbClr r="0" g="0" b="0"/>
          </a:fillRef>
          <a:effectRef idx="1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anchor="b" anchorCtr="0">
            <a:noAutofit/>
          </a:bodyPr>
          <a:lstStyle/>
          <a:p>
            <a:pPr lvl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6500" kern="1200" dirty="0"/>
          </a:p>
        </p:txBody>
      </p:sp>
      <p:sp>
        <p:nvSpPr>
          <p:cNvPr id="29" name="28 Elipse" descr="Imagen relacionada"/>
          <p:cNvSpPr/>
          <p:nvPr/>
        </p:nvSpPr>
        <p:spPr>
          <a:xfrm>
            <a:off x="4413247" y="1914198"/>
            <a:ext cx="779348" cy="816447"/>
          </a:xfrm>
          <a:prstGeom prst="ellipse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7000" r="-17000"/>
            </a:stretch>
          </a:blipFill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1">
              <a:tint val="50000"/>
              <a:hueOff val="-6544757"/>
              <a:satOff val="-351"/>
              <a:lumOff val="5682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6" name="30 Elipse" descr="Resultado de imagen de human drosophila"/>
          <p:cNvSpPr/>
          <p:nvPr/>
        </p:nvSpPr>
        <p:spPr>
          <a:xfrm>
            <a:off x="7345853" y="1955401"/>
            <a:ext cx="1608395" cy="1684958"/>
          </a:xfrm>
          <a:prstGeom prst="ellipse">
            <a:avLst/>
          </a:pr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0000" r="-10000"/>
            </a:stretch>
          </a:blipFill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1">
              <a:tint val="50000"/>
              <a:hueOff val="-9817135"/>
              <a:satOff val="-527"/>
              <a:lumOff val="8523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7" name="5 Marcador de contenido"/>
          <p:cNvSpPr txBox="1">
            <a:spLocks/>
          </p:cNvSpPr>
          <p:nvPr/>
        </p:nvSpPr>
        <p:spPr>
          <a:xfrm>
            <a:off x="642910" y="1215871"/>
            <a:ext cx="6521322" cy="350594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ca-ES" sz="1800" dirty="0"/>
              <a:t>Econòmic de mantenir al laboratori </a:t>
            </a:r>
          </a:p>
          <a:p>
            <a:pPr lvl="1"/>
            <a:r>
              <a:rPr lang="ca-ES" sz="1800" dirty="0"/>
              <a:t>Idònia per estudis </a:t>
            </a:r>
            <a:r>
              <a:rPr lang="ca-ES" sz="1800" i="1" dirty="0"/>
              <a:t>in </a:t>
            </a:r>
            <a:r>
              <a:rPr lang="ca-ES" sz="1800" i="1" dirty="0" err="1"/>
              <a:t>vivo</a:t>
            </a:r>
            <a:endParaRPr lang="ca-ES" sz="1800" i="1" dirty="0"/>
          </a:p>
          <a:p>
            <a:pPr lvl="1"/>
            <a:r>
              <a:rPr lang="ca-ES" sz="1800" dirty="0"/>
              <a:t>Elevada descendència</a:t>
            </a:r>
          </a:p>
          <a:p>
            <a:pPr lvl="1"/>
            <a:r>
              <a:rPr lang="ca-ES" sz="1800" dirty="0"/>
              <a:t>Cicle biològic curt </a:t>
            </a:r>
          </a:p>
          <a:p>
            <a:pPr lvl="1"/>
            <a:r>
              <a:rPr lang="ca-ES" sz="1800" dirty="0"/>
              <a:t>Genoma petit i seqüenciat</a:t>
            </a:r>
          </a:p>
          <a:p>
            <a:pPr lvl="1"/>
            <a:r>
              <a:rPr lang="ca-ES" sz="1800" dirty="0"/>
              <a:t>Molta </a:t>
            </a:r>
            <a:r>
              <a:rPr lang="es-ES" sz="1800" dirty="0" err="1"/>
              <a:t>informació</a:t>
            </a:r>
            <a:r>
              <a:rPr lang="es-ES" sz="1800" dirty="0"/>
              <a:t> disponible i </a:t>
            </a:r>
            <a:r>
              <a:rPr lang="es-ES" sz="1800" dirty="0" err="1"/>
              <a:t>fàcil</a:t>
            </a:r>
            <a:r>
              <a:rPr lang="es-ES" sz="1800" dirty="0"/>
              <a:t> de manipular</a:t>
            </a:r>
            <a:endParaRPr lang="ca-ES" sz="1800" dirty="0"/>
          </a:p>
          <a:p>
            <a:pPr lvl="1"/>
            <a:r>
              <a:rPr lang="ca-ES" sz="1800" dirty="0"/>
              <a:t>Similitud amb humans</a:t>
            </a:r>
          </a:p>
        </p:txBody>
      </p:sp>
      <p:pic>
        <p:nvPicPr>
          <p:cNvPr id="11" name="1 Imagen" descr="fons 02 PPT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57" y="0"/>
            <a:ext cx="86448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12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06" y="187324"/>
            <a:ext cx="697452" cy="131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3"/>
          <p:cNvSpPr>
            <a:spLocks noChangeArrowheads="1"/>
          </p:cNvSpPr>
          <p:nvPr/>
        </p:nvSpPr>
        <p:spPr bwMode="auto">
          <a:xfrm rot="-5400000">
            <a:off x="-2362973" y="3963071"/>
            <a:ext cx="546877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2000" b="1" u="sng" dirty="0">
                <a:solidFill>
                  <a:schemeClr val="tx1">
                    <a:lumMod val="50000"/>
                    <a:lumOff val="50000"/>
                  </a:schemeClr>
                </a:solidFill>
                <a:ea typeface="Arial" charset="0"/>
                <a:cs typeface="Arial" charset="0"/>
              </a:rPr>
              <a:t>II. El </a:t>
            </a:r>
            <a:r>
              <a:rPr lang="en-GB" sz="2000" b="1" u="sng" dirty="0" err="1">
                <a:solidFill>
                  <a:schemeClr val="tx1">
                    <a:lumMod val="50000"/>
                    <a:lumOff val="50000"/>
                  </a:schemeClr>
                </a:solidFill>
                <a:ea typeface="Arial" charset="0"/>
                <a:cs typeface="Arial" charset="0"/>
              </a:rPr>
              <a:t>perquè</a:t>
            </a:r>
            <a:r>
              <a:rPr lang="en-GB" sz="2000" b="1" u="sng" dirty="0">
                <a:solidFill>
                  <a:schemeClr val="tx1">
                    <a:lumMod val="50000"/>
                    <a:lumOff val="50000"/>
                  </a:schemeClr>
                </a:solidFill>
                <a:ea typeface="Arial" charset="0"/>
                <a:cs typeface="Arial" charset="0"/>
              </a:rPr>
              <a:t> de les mosques en </a:t>
            </a:r>
            <a:r>
              <a:rPr lang="en-GB" sz="2000" b="1" u="sng" dirty="0" err="1">
                <a:solidFill>
                  <a:schemeClr val="tx1">
                    <a:lumMod val="50000"/>
                    <a:lumOff val="50000"/>
                  </a:schemeClr>
                </a:solidFill>
                <a:ea typeface="Arial" charset="0"/>
                <a:cs typeface="Arial" charset="0"/>
              </a:rPr>
              <a:t>investigació</a:t>
            </a:r>
            <a:endParaRPr lang="en-GB" sz="2000" u="sng" dirty="0">
              <a:solidFill>
                <a:schemeClr val="tx1">
                  <a:lumMod val="50000"/>
                  <a:lumOff val="50000"/>
                </a:schemeClr>
              </a:solidFill>
              <a:ea typeface="Arial" charset="0"/>
              <a:cs typeface="Arial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C5AD2005-944F-9642-897A-187FEB6BD5C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3826" y="4172104"/>
            <a:ext cx="2540000" cy="19685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0E9B5A80-955D-5E43-B73A-F055B20B6CE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118" y="3640359"/>
            <a:ext cx="1444192" cy="14441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94FC13BD-11D0-874A-BE8B-463C8BF95F3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118" y="820316"/>
            <a:ext cx="95250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5004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1 Imagen" descr="fons 02 PP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57" y="0"/>
            <a:ext cx="86448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19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06" y="187324"/>
            <a:ext cx="697452" cy="131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3"/>
          <p:cNvSpPr>
            <a:spLocks noChangeArrowheads="1"/>
          </p:cNvSpPr>
          <p:nvPr/>
        </p:nvSpPr>
        <p:spPr bwMode="auto">
          <a:xfrm rot="-5400000">
            <a:off x="-2362973" y="3963071"/>
            <a:ext cx="546877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2000" b="1" u="sng" dirty="0">
                <a:solidFill>
                  <a:schemeClr val="tx1">
                    <a:lumMod val="50000"/>
                    <a:lumOff val="50000"/>
                  </a:schemeClr>
                </a:solidFill>
                <a:ea typeface="Arial" charset="0"/>
                <a:cs typeface="Arial" charset="0"/>
              </a:rPr>
              <a:t>II. </a:t>
            </a:r>
            <a:r>
              <a:rPr lang="en-GB" sz="2000" b="1" u="sng" dirty="0" err="1">
                <a:solidFill>
                  <a:schemeClr val="tx1">
                    <a:lumMod val="50000"/>
                    <a:lumOff val="50000"/>
                  </a:schemeClr>
                </a:solidFill>
                <a:ea typeface="Arial" charset="0"/>
                <a:cs typeface="Arial" charset="0"/>
              </a:rPr>
              <a:t>Resum</a:t>
            </a:r>
            <a:r>
              <a:rPr lang="en-GB" sz="2000" b="1" u="sng" dirty="0">
                <a:solidFill>
                  <a:schemeClr val="tx1">
                    <a:lumMod val="50000"/>
                    <a:lumOff val="50000"/>
                  </a:schemeClr>
                </a:solidFill>
                <a:ea typeface="Arial" charset="0"/>
                <a:cs typeface="Arial" charset="0"/>
              </a:rPr>
              <a:t> </a:t>
            </a:r>
            <a:r>
              <a:rPr lang="en-GB" sz="2000" b="1" u="sng" dirty="0" err="1">
                <a:solidFill>
                  <a:schemeClr val="tx1">
                    <a:lumMod val="50000"/>
                    <a:lumOff val="50000"/>
                  </a:schemeClr>
                </a:solidFill>
                <a:ea typeface="Arial" charset="0"/>
                <a:cs typeface="Arial" charset="0"/>
              </a:rPr>
              <a:t>històric</a:t>
            </a:r>
            <a:endParaRPr lang="en-GB" sz="2000" u="sng" dirty="0">
              <a:solidFill>
                <a:schemeClr val="tx1">
                  <a:lumMod val="50000"/>
                  <a:lumOff val="50000"/>
                </a:schemeClr>
              </a:solidFill>
              <a:ea typeface="Arial" charset="0"/>
              <a:cs typeface="Arial" charset="0"/>
            </a:endParaRPr>
          </a:p>
        </p:txBody>
      </p:sp>
      <p:pic>
        <p:nvPicPr>
          <p:cNvPr id="9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488" y="1142983"/>
            <a:ext cx="3357586" cy="5007925"/>
          </a:xfrm>
          <a:prstGeom prst="rect">
            <a:avLst/>
          </a:prstGeom>
        </p:spPr>
      </p:pic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2571736" y="142852"/>
            <a:ext cx="639747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GB" sz="2000" b="1" i="1" dirty="0">
                <a:ea typeface="Arial" charset="0"/>
                <a:cs typeface="Arial" charset="0"/>
              </a:rPr>
              <a:t>Drosophila</a:t>
            </a:r>
            <a:r>
              <a:rPr lang="en-GB" sz="2000" b="1" dirty="0">
                <a:ea typeface="Arial" charset="0"/>
                <a:cs typeface="Arial" charset="0"/>
              </a:rPr>
              <a:t> </a:t>
            </a:r>
            <a:r>
              <a:rPr lang="en-GB" sz="2000" b="1" dirty="0" err="1">
                <a:ea typeface="Arial" charset="0"/>
                <a:cs typeface="Arial" charset="0"/>
              </a:rPr>
              <a:t>i</a:t>
            </a:r>
            <a:r>
              <a:rPr lang="en-GB" sz="2000" b="1" dirty="0">
                <a:ea typeface="Arial" charset="0"/>
                <a:cs typeface="Arial" charset="0"/>
              </a:rPr>
              <a:t> </a:t>
            </a:r>
            <a:r>
              <a:rPr lang="en-GB" sz="2000" b="1" dirty="0" err="1">
                <a:ea typeface="Arial" charset="0"/>
                <a:cs typeface="Arial" charset="0"/>
              </a:rPr>
              <a:t>ciència</a:t>
            </a:r>
            <a:r>
              <a:rPr lang="en-GB" sz="2000" b="1" dirty="0">
                <a:ea typeface="Arial" charset="0"/>
                <a:cs typeface="Arial" charset="0"/>
              </a:rPr>
              <a:t>: </a:t>
            </a:r>
            <a:r>
              <a:rPr lang="en-GB" sz="2000" b="1" dirty="0" err="1">
                <a:ea typeface="Arial" charset="0"/>
                <a:cs typeface="Arial" charset="0"/>
              </a:rPr>
              <a:t>resum</a:t>
            </a:r>
            <a:r>
              <a:rPr lang="en-GB" sz="2000" b="1" dirty="0">
                <a:ea typeface="Arial" charset="0"/>
                <a:cs typeface="Arial" charset="0"/>
              </a:rPr>
              <a:t> </a:t>
            </a:r>
            <a:r>
              <a:rPr lang="en-GB" sz="2000" b="1" dirty="0" err="1">
                <a:ea typeface="Arial" charset="0"/>
                <a:cs typeface="Arial" charset="0"/>
              </a:rPr>
              <a:t>històric</a:t>
            </a:r>
            <a:endParaRPr lang="en-GB" sz="2000" dirty="0">
              <a:solidFill>
                <a:schemeClr val="accent5"/>
              </a:solidFill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23039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1 Imagen" descr="fons 02 PP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57" y="0"/>
            <a:ext cx="86448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19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06" y="187324"/>
            <a:ext cx="697452" cy="131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3"/>
          <p:cNvSpPr>
            <a:spLocks noChangeArrowheads="1"/>
          </p:cNvSpPr>
          <p:nvPr/>
        </p:nvSpPr>
        <p:spPr bwMode="auto">
          <a:xfrm rot="-5400000">
            <a:off x="-2362973" y="3963071"/>
            <a:ext cx="546877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2000" b="1" u="sng" dirty="0">
                <a:solidFill>
                  <a:schemeClr val="tx1">
                    <a:lumMod val="50000"/>
                    <a:lumOff val="50000"/>
                  </a:schemeClr>
                </a:solidFill>
                <a:ea typeface="Arial" charset="0"/>
                <a:cs typeface="Arial" charset="0"/>
              </a:rPr>
              <a:t>II. </a:t>
            </a:r>
            <a:r>
              <a:rPr lang="en-GB" sz="2000" b="1" u="sng" dirty="0" err="1">
                <a:solidFill>
                  <a:schemeClr val="tx1">
                    <a:lumMod val="50000"/>
                    <a:lumOff val="50000"/>
                  </a:schemeClr>
                </a:solidFill>
                <a:ea typeface="Arial" charset="0"/>
                <a:cs typeface="Arial" charset="0"/>
              </a:rPr>
              <a:t>Resum</a:t>
            </a:r>
            <a:r>
              <a:rPr lang="en-GB" sz="2000" b="1" u="sng" dirty="0">
                <a:solidFill>
                  <a:schemeClr val="tx1">
                    <a:lumMod val="50000"/>
                    <a:lumOff val="50000"/>
                  </a:schemeClr>
                </a:solidFill>
                <a:ea typeface="Arial" charset="0"/>
                <a:cs typeface="Arial" charset="0"/>
              </a:rPr>
              <a:t> </a:t>
            </a:r>
            <a:r>
              <a:rPr lang="en-GB" sz="2000" b="1" u="sng" dirty="0" err="1">
                <a:solidFill>
                  <a:schemeClr val="tx1">
                    <a:lumMod val="50000"/>
                    <a:lumOff val="50000"/>
                  </a:schemeClr>
                </a:solidFill>
                <a:ea typeface="Arial" charset="0"/>
                <a:cs typeface="Arial" charset="0"/>
              </a:rPr>
              <a:t>històric</a:t>
            </a:r>
            <a:endParaRPr lang="en-GB" sz="2000" u="sng" dirty="0">
              <a:solidFill>
                <a:schemeClr val="tx1">
                  <a:lumMod val="50000"/>
                  <a:lumOff val="50000"/>
                </a:schemeClr>
              </a:solidFill>
              <a:ea typeface="Arial" charset="0"/>
              <a:cs typeface="Arial" charset="0"/>
            </a:endParaRP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2571736" y="142852"/>
            <a:ext cx="639747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GB" sz="2000" b="1" i="1" dirty="0">
                <a:ea typeface="Arial" charset="0"/>
                <a:cs typeface="Arial" charset="0"/>
              </a:rPr>
              <a:t>Drosophila</a:t>
            </a:r>
            <a:r>
              <a:rPr lang="en-GB" sz="2000" b="1" dirty="0">
                <a:ea typeface="Arial" charset="0"/>
                <a:cs typeface="Arial" charset="0"/>
              </a:rPr>
              <a:t> </a:t>
            </a:r>
            <a:r>
              <a:rPr lang="en-GB" sz="2000" b="1" dirty="0" err="1">
                <a:ea typeface="Arial" charset="0"/>
                <a:cs typeface="Arial" charset="0"/>
              </a:rPr>
              <a:t>i</a:t>
            </a:r>
            <a:r>
              <a:rPr lang="en-GB" sz="2000" b="1" dirty="0">
                <a:ea typeface="Arial" charset="0"/>
                <a:cs typeface="Arial" charset="0"/>
              </a:rPr>
              <a:t> </a:t>
            </a:r>
            <a:r>
              <a:rPr lang="en-GB" sz="2000" b="1" dirty="0" err="1">
                <a:ea typeface="Arial" charset="0"/>
                <a:cs typeface="Arial" charset="0"/>
              </a:rPr>
              <a:t>ciència</a:t>
            </a:r>
            <a:r>
              <a:rPr lang="en-GB" sz="2000" b="1" dirty="0">
                <a:ea typeface="Arial" charset="0"/>
                <a:cs typeface="Arial" charset="0"/>
              </a:rPr>
              <a:t>: </a:t>
            </a:r>
            <a:r>
              <a:rPr lang="en-GB" sz="2000" b="1" dirty="0" err="1">
                <a:ea typeface="Arial" charset="0"/>
                <a:cs typeface="Arial" charset="0"/>
              </a:rPr>
              <a:t>resum</a:t>
            </a:r>
            <a:r>
              <a:rPr lang="en-GB" sz="2000" b="1" dirty="0">
                <a:ea typeface="Arial" charset="0"/>
                <a:cs typeface="Arial" charset="0"/>
              </a:rPr>
              <a:t> </a:t>
            </a:r>
            <a:r>
              <a:rPr lang="en-GB" sz="2000" b="1" dirty="0" err="1">
                <a:ea typeface="Arial" charset="0"/>
                <a:cs typeface="Arial" charset="0"/>
              </a:rPr>
              <a:t>històric</a:t>
            </a:r>
            <a:endParaRPr lang="en-GB" sz="2000" dirty="0">
              <a:solidFill>
                <a:schemeClr val="accent5"/>
              </a:solidFill>
              <a:ea typeface="Arial" charset="0"/>
              <a:cs typeface="Arial" charset="0"/>
            </a:endParaRPr>
          </a:p>
        </p:txBody>
      </p:sp>
      <p:sp>
        <p:nvSpPr>
          <p:cNvPr id="7" name="Rectangle 2"/>
          <p:cNvSpPr/>
          <p:nvPr/>
        </p:nvSpPr>
        <p:spPr>
          <a:xfrm>
            <a:off x="1070694" y="896536"/>
            <a:ext cx="395798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b="1" dirty="0">
                <a:latin typeface="Calibri" pitchFamily="34" charset="0"/>
              </a:rPr>
              <a:t>Thomas Hunt Morgan (1866 - 1945)</a:t>
            </a:r>
            <a:endParaRPr lang="es-ES" sz="2000" b="1" dirty="0"/>
          </a:p>
        </p:txBody>
      </p:sp>
      <p:sp>
        <p:nvSpPr>
          <p:cNvPr id="8" name="Rectangle 4"/>
          <p:cNvSpPr/>
          <p:nvPr/>
        </p:nvSpPr>
        <p:spPr>
          <a:xfrm>
            <a:off x="3571868" y="1428736"/>
            <a:ext cx="55721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latin typeface="Calibri" pitchFamily="34" charset="0"/>
              </a:rPr>
              <a:t>1908 – </a:t>
            </a:r>
            <a:r>
              <a:rPr lang="en-GB" dirty="0" err="1">
                <a:latin typeface="Calibri" pitchFamily="34" charset="0"/>
              </a:rPr>
              <a:t>Comença</a:t>
            </a:r>
            <a:r>
              <a:rPr lang="en-GB" dirty="0">
                <a:latin typeface="Calibri" pitchFamily="34" charset="0"/>
              </a:rPr>
              <a:t> a </a:t>
            </a:r>
            <a:r>
              <a:rPr lang="en-GB" dirty="0" err="1">
                <a:latin typeface="Calibri" pitchFamily="34" charset="0"/>
              </a:rPr>
              <a:t>treballar</a:t>
            </a:r>
            <a:r>
              <a:rPr lang="en-GB" dirty="0">
                <a:latin typeface="Calibri" pitchFamily="34" charset="0"/>
              </a:rPr>
              <a:t> </a:t>
            </a:r>
            <a:r>
              <a:rPr lang="en-GB" dirty="0" err="1">
                <a:latin typeface="Calibri" pitchFamily="34" charset="0"/>
              </a:rPr>
              <a:t>amb</a:t>
            </a:r>
            <a:r>
              <a:rPr lang="en-GB" dirty="0">
                <a:latin typeface="Calibri" pitchFamily="34" charset="0"/>
              </a:rPr>
              <a:t> </a:t>
            </a:r>
            <a:r>
              <a:rPr lang="en-GB" i="1" dirty="0">
                <a:latin typeface="Calibri" pitchFamily="34" charset="0"/>
              </a:rPr>
              <a:t>Drosophila</a:t>
            </a:r>
            <a:endParaRPr lang="es-ES" i="1" dirty="0"/>
          </a:p>
        </p:txBody>
      </p:sp>
      <p:sp>
        <p:nvSpPr>
          <p:cNvPr id="11" name="Rectangle 6"/>
          <p:cNvSpPr/>
          <p:nvPr/>
        </p:nvSpPr>
        <p:spPr>
          <a:xfrm>
            <a:off x="3571868" y="1857364"/>
            <a:ext cx="44201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Calibri" pitchFamily="34" charset="0"/>
              </a:rPr>
              <a:t>1910 – </a:t>
            </a:r>
            <a:r>
              <a:rPr lang="en-GB" dirty="0" err="1">
                <a:latin typeface="Calibri" pitchFamily="34" charset="0"/>
              </a:rPr>
              <a:t>Primera</a:t>
            </a:r>
            <a:r>
              <a:rPr lang="en-GB" dirty="0">
                <a:latin typeface="Calibri" pitchFamily="34" charset="0"/>
              </a:rPr>
              <a:t> </a:t>
            </a:r>
            <a:r>
              <a:rPr lang="en-GB" dirty="0" err="1">
                <a:latin typeface="Calibri" pitchFamily="34" charset="0"/>
              </a:rPr>
              <a:t>mutació</a:t>
            </a:r>
            <a:r>
              <a:rPr lang="en-GB" dirty="0">
                <a:latin typeface="Calibri" pitchFamily="34" charset="0"/>
              </a:rPr>
              <a:t> </a:t>
            </a:r>
            <a:r>
              <a:rPr lang="en-GB" dirty="0" err="1">
                <a:latin typeface="Calibri" pitchFamily="34" charset="0"/>
              </a:rPr>
              <a:t>identificada</a:t>
            </a:r>
            <a:r>
              <a:rPr lang="en-GB" dirty="0">
                <a:latin typeface="Calibri" pitchFamily="34" charset="0"/>
              </a:rPr>
              <a:t> (</a:t>
            </a:r>
            <a:r>
              <a:rPr lang="en-GB" i="1" dirty="0">
                <a:latin typeface="Calibri" pitchFamily="34" charset="0"/>
              </a:rPr>
              <a:t>white</a:t>
            </a:r>
            <a:r>
              <a:rPr lang="en-GB" dirty="0">
                <a:latin typeface="Calibri" pitchFamily="34" charset="0"/>
              </a:rPr>
              <a:t>)</a:t>
            </a:r>
            <a:endParaRPr lang="es-ES" dirty="0"/>
          </a:p>
        </p:txBody>
      </p:sp>
      <p:pic>
        <p:nvPicPr>
          <p:cNvPr id="12" name="Picture 8"/>
          <p:cNvPicPr>
            <a:picLocks noChangeAspect="1"/>
          </p:cNvPicPr>
          <p:nvPr/>
        </p:nvPicPr>
        <p:blipFill rotWithShape="1">
          <a:blip r:embed="rId4"/>
          <a:srcRect b="5279"/>
          <a:stretch/>
        </p:blipFill>
        <p:spPr>
          <a:xfrm>
            <a:off x="1555996" y="1296646"/>
            <a:ext cx="1742482" cy="2287112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837"/>
          <a:stretch/>
        </p:blipFill>
        <p:spPr bwMode="auto">
          <a:xfrm>
            <a:off x="3401145" y="4148233"/>
            <a:ext cx="2150936" cy="1260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06"/>
          <a:stretch/>
        </p:blipFill>
        <p:spPr bwMode="auto">
          <a:xfrm>
            <a:off x="1357290" y="4286256"/>
            <a:ext cx="2043855" cy="12603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ectangle 3"/>
          <p:cNvSpPr/>
          <p:nvPr/>
        </p:nvSpPr>
        <p:spPr>
          <a:xfrm>
            <a:off x="3571868" y="2786058"/>
            <a:ext cx="50405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latin typeface="Calibri" pitchFamily="34" charset="0"/>
              </a:rPr>
              <a:t>1933 – </a:t>
            </a:r>
            <a:r>
              <a:rPr lang="en-GB" u="sng" dirty="0">
                <a:latin typeface="Calibri" pitchFamily="34" charset="0"/>
              </a:rPr>
              <a:t>Nobel Prize in Physiology or Medicine  </a:t>
            </a:r>
            <a:r>
              <a:rPr lang="en-GB" dirty="0" err="1">
                <a:latin typeface="Calibri" pitchFamily="34" charset="0"/>
              </a:rPr>
              <a:t>pel</a:t>
            </a:r>
            <a:r>
              <a:rPr lang="en-GB" dirty="0">
                <a:latin typeface="Calibri" pitchFamily="34" charset="0"/>
              </a:rPr>
              <a:t> paper </a:t>
            </a:r>
            <a:r>
              <a:rPr lang="en-GB" dirty="0" err="1">
                <a:latin typeface="Calibri" pitchFamily="34" charset="0"/>
              </a:rPr>
              <a:t>dels</a:t>
            </a:r>
            <a:r>
              <a:rPr lang="en-GB" dirty="0">
                <a:latin typeface="Calibri" pitchFamily="34" charset="0"/>
              </a:rPr>
              <a:t> </a:t>
            </a:r>
            <a:r>
              <a:rPr lang="en-GB" dirty="0" err="1">
                <a:latin typeface="Calibri" pitchFamily="34" charset="0"/>
              </a:rPr>
              <a:t>cromosomes</a:t>
            </a:r>
            <a:r>
              <a:rPr lang="en-GB" dirty="0">
                <a:latin typeface="Calibri" pitchFamily="34" charset="0"/>
              </a:rPr>
              <a:t> com a </a:t>
            </a:r>
            <a:r>
              <a:rPr lang="en-GB" dirty="0" err="1">
                <a:latin typeface="Calibri" pitchFamily="34" charset="0"/>
              </a:rPr>
              <a:t>unitats</a:t>
            </a:r>
            <a:r>
              <a:rPr lang="en-GB" dirty="0">
                <a:latin typeface="Calibri" pitchFamily="34" charset="0"/>
              </a:rPr>
              <a:t> </a:t>
            </a:r>
            <a:r>
              <a:rPr lang="en-GB" dirty="0" err="1">
                <a:latin typeface="Calibri" pitchFamily="34" charset="0"/>
              </a:rPr>
              <a:t>d’herencia</a:t>
            </a:r>
            <a:endParaRPr lang="es-ES" dirty="0"/>
          </a:p>
        </p:txBody>
      </p:sp>
      <p:sp>
        <p:nvSpPr>
          <p:cNvPr id="16" name="Rectangle 11"/>
          <p:cNvSpPr/>
          <p:nvPr/>
        </p:nvSpPr>
        <p:spPr>
          <a:xfrm>
            <a:off x="3571868" y="2285992"/>
            <a:ext cx="41235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Calibri" pitchFamily="34" charset="0"/>
              </a:rPr>
              <a:t>1911 – </a:t>
            </a:r>
            <a:r>
              <a:rPr lang="en-GB" dirty="0" err="1">
                <a:latin typeface="Calibri" pitchFamily="34" charset="0"/>
              </a:rPr>
              <a:t>Els</a:t>
            </a:r>
            <a:r>
              <a:rPr lang="en-GB" dirty="0">
                <a:latin typeface="Calibri" pitchFamily="34" charset="0"/>
              </a:rPr>
              <a:t> gens </a:t>
            </a:r>
            <a:r>
              <a:rPr lang="en-GB" dirty="0" err="1">
                <a:latin typeface="Calibri" pitchFamily="34" charset="0"/>
              </a:rPr>
              <a:t>es</a:t>
            </a:r>
            <a:r>
              <a:rPr lang="en-GB" dirty="0">
                <a:latin typeface="Calibri" pitchFamily="34" charset="0"/>
              </a:rPr>
              <a:t> </a:t>
            </a:r>
            <a:r>
              <a:rPr lang="en-GB" dirty="0" err="1">
                <a:latin typeface="Calibri" pitchFamily="34" charset="0"/>
              </a:rPr>
              <a:t>troben</a:t>
            </a:r>
            <a:r>
              <a:rPr lang="en-GB" dirty="0">
                <a:latin typeface="Calibri" pitchFamily="34" charset="0"/>
              </a:rPr>
              <a:t> </a:t>
            </a:r>
            <a:r>
              <a:rPr lang="en-GB" dirty="0" err="1">
                <a:latin typeface="Calibri" pitchFamily="34" charset="0"/>
              </a:rPr>
              <a:t>als</a:t>
            </a:r>
            <a:r>
              <a:rPr lang="en-GB" dirty="0">
                <a:latin typeface="Calibri" pitchFamily="34" charset="0"/>
              </a:rPr>
              <a:t> </a:t>
            </a:r>
            <a:r>
              <a:rPr lang="en-GB" dirty="0" err="1">
                <a:latin typeface="Calibri" pitchFamily="34" charset="0"/>
              </a:rPr>
              <a:t>cromosomes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0423039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1 Imagen" descr="fons 02 PP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57" y="0"/>
            <a:ext cx="86448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11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06" y="187324"/>
            <a:ext cx="697452" cy="131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QuadreDeText 14"/>
          <p:cNvSpPr txBox="1"/>
          <p:nvPr/>
        </p:nvSpPr>
        <p:spPr>
          <a:xfrm>
            <a:off x="1142976" y="1844938"/>
            <a:ext cx="8001024" cy="273921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ca-ES" sz="2400" b="1" dirty="0">
                <a:solidFill>
                  <a:schemeClr val="accent5">
                    <a:lumMod val="75000"/>
                  </a:schemeClr>
                </a:solidFill>
              </a:rPr>
              <a:t>Morgan va rebre el primer premi Nobel en Medicina o fisiologia, però sabríeu dir el total de premis destinats a investigacions amb </a:t>
            </a:r>
            <a:r>
              <a:rPr lang="ca-ES" sz="2400" b="1" i="1" dirty="0" err="1">
                <a:solidFill>
                  <a:schemeClr val="accent5">
                    <a:lumMod val="75000"/>
                  </a:schemeClr>
                </a:solidFill>
              </a:rPr>
              <a:t>Drosophila</a:t>
            </a:r>
            <a:r>
              <a:rPr lang="ca-ES" sz="2400" b="1" dirty="0">
                <a:solidFill>
                  <a:schemeClr val="accent5">
                    <a:lumMod val="75000"/>
                  </a:schemeClr>
                </a:solidFill>
              </a:rPr>
              <a:t> fins a dia d’avui?</a:t>
            </a:r>
          </a:p>
          <a:p>
            <a:pPr marL="0" indent="0">
              <a:buNone/>
            </a:pPr>
            <a:endParaRPr lang="es-ES" sz="2000" b="1" dirty="0">
              <a:solidFill>
                <a:schemeClr val="accent5">
                  <a:lumMod val="75000"/>
                </a:schemeClr>
              </a:solidFill>
            </a:endParaRPr>
          </a:p>
          <a:p>
            <a:pPr marL="457200" indent="-457200">
              <a:buAutoNum type="alphaLcParenR"/>
            </a:pPr>
            <a:r>
              <a:rPr lang="es-ES" sz="2000" dirty="0">
                <a:solidFill>
                  <a:schemeClr val="accent5">
                    <a:lumMod val="75000"/>
                  </a:schemeClr>
                </a:solidFill>
              </a:rPr>
              <a:t>3</a:t>
            </a:r>
          </a:p>
          <a:p>
            <a:pPr marL="457200" indent="-457200">
              <a:buAutoNum type="alphaLcParenR"/>
            </a:pPr>
            <a:r>
              <a:rPr lang="es-ES" sz="2000" dirty="0">
                <a:solidFill>
                  <a:schemeClr val="accent5">
                    <a:lumMod val="75000"/>
                  </a:schemeClr>
                </a:solidFill>
              </a:rPr>
              <a:t>5</a:t>
            </a:r>
          </a:p>
          <a:p>
            <a:pPr marL="457200" indent="-457200">
              <a:buAutoNum type="alphaLcParenR"/>
            </a:pPr>
            <a:r>
              <a:rPr lang="es-ES" sz="2000" dirty="0">
                <a:solidFill>
                  <a:schemeClr val="accent5">
                    <a:lumMod val="75000"/>
                  </a:schemeClr>
                </a:solidFill>
              </a:rPr>
              <a:t>6</a:t>
            </a:r>
          </a:p>
          <a:p>
            <a:pPr marL="457200" indent="-457200">
              <a:buAutoNum type="alphaLcParenR"/>
            </a:pPr>
            <a:r>
              <a:rPr lang="es-ES" sz="2000" dirty="0">
                <a:solidFill>
                  <a:schemeClr val="accent5">
                    <a:lumMod val="75000"/>
                  </a:schemeClr>
                </a:solidFill>
              </a:rPr>
              <a:t>8</a:t>
            </a:r>
            <a:endParaRPr lang="en-US" sz="2000" dirty="0" err="1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2571736" y="142852"/>
            <a:ext cx="639747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GB" sz="2000" b="1" i="1" dirty="0">
                <a:ea typeface="Arial" charset="0"/>
                <a:cs typeface="Arial" charset="0"/>
              </a:rPr>
              <a:t>Drosophila</a:t>
            </a:r>
            <a:r>
              <a:rPr lang="en-GB" sz="2000" b="1" dirty="0">
                <a:ea typeface="Arial" charset="0"/>
                <a:cs typeface="Arial" charset="0"/>
              </a:rPr>
              <a:t> </a:t>
            </a:r>
            <a:r>
              <a:rPr lang="en-GB" sz="2000" b="1" dirty="0" err="1">
                <a:ea typeface="Arial" charset="0"/>
                <a:cs typeface="Arial" charset="0"/>
              </a:rPr>
              <a:t>i</a:t>
            </a:r>
            <a:r>
              <a:rPr lang="en-GB" sz="2000" b="1" dirty="0">
                <a:ea typeface="Arial" charset="0"/>
                <a:cs typeface="Arial" charset="0"/>
              </a:rPr>
              <a:t> </a:t>
            </a:r>
            <a:r>
              <a:rPr lang="en-GB" sz="2000" b="1" dirty="0" err="1">
                <a:ea typeface="Arial" charset="0"/>
                <a:cs typeface="Arial" charset="0"/>
              </a:rPr>
              <a:t>ciència</a:t>
            </a:r>
            <a:r>
              <a:rPr lang="en-GB" sz="2000" b="1" dirty="0">
                <a:ea typeface="Arial" charset="0"/>
                <a:cs typeface="Arial" charset="0"/>
              </a:rPr>
              <a:t>: </a:t>
            </a:r>
            <a:r>
              <a:rPr lang="en-GB" sz="2000" b="1" dirty="0" err="1">
                <a:ea typeface="Arial" charset="0"/>
                <a:cs typeface="Arial" charset="0"/>
              </a:rPr>
              <a:t>resum</a:t>
            </a:r>
            <a:r>
              <a:rPr lang="en-GB" sz="2000" b="1" dirty="0">
                <a:ea typeface="Arial" charset="0"/>
                <a:cs typeface="Arial" charset="0"/>
              </a:rPr>
              <a:t> </a:t>
            </a:r>
            <a:r>
              <a:rPr lang="en-GB" sz="2000" b="1" dirty="0" err="1">
                <a:ea typeface="Arial" charset="0"/>
                <a:cs typeface="Arial" charset="0"/>
              </a:rPr>
              <a:t>històric</a:t>
            </a:r>
            <a:endParaRPr lang="en-GB" sz="2000" dirty="0">
              <a:solidFill>
                <a:schemeClr val="accent5"/>
              </a:solidFill>
              <a:ea typeface="Arial" charset="0"/>
              <a:cs typeface="Arial" charset="0"/>
            </a:endParaRPr>
          </a:p>
        </p:txBody>
      </p:sp>
      <p:sp>
        <p:nvSpPr>
          <p:cNvPr id="17" name="Rectangle 3"/>
          <p:cNvSpPr>
            <a:spLocks noChangeArrowheads="1"/>
          </p:cNvSpPr>
          <p:nvPr/>
        </p:nvSpPr>
        <p:spPr bwMode="auto">
          <a:xfrm rot="-5400000">
            <a:off x="-2362973" y="3963071"/>
            <a:ext cx="546877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2000" b="1" u="sng" dirty="0">
                <a:solidFill>
                  <a:schemeClr val="tx1">
                    <a:lumMod val="50000"/>
                    <a:lumOff val="50000"/>
                  </a:schemeClr>
                </a:solidFill>
                <a:ea typeface="Arial" charset="0"/>
                <a:cs typeface="Arial" charset="0"/>
              </a:rPr>
              <a:t>II. </a:t>
            </a:r>
            <a:r>
              <a:rPr lang="en-GB" sz="2000" b="1" u="sng" dirty="0" err="1">
                <a:solidFill>
                  <a:schemeClr val="tx1">
                    <a:lumMod val="50000"/>
                    <a:lumOff val="50000"/>
                  </a:schemeClr>
                </a:solidFill>
                <a:ea typeface="Arial" charset="0"/>
                <a:cs typeface="Arial" charset="0"/>
              </a:rPr>
              <a:t>Resum</a:t>
            </a:r>
            <a:r>
              <a:rPr lang="en-GB" sz="2000" b="1" u="sng" dirty="0">
                <a:solidFill>
                  <a:schemeClr val="tx1">
                    <a:lumMod val="50000"/>
                    <a:lumOff val="50000"/>
                  </a:schemeClr>
                </a:solidFill>
                <a:ea typeface="Arial" charset="0"/>
                <a:cs typeface="Arial" charset="0"/>
              </a:rPr>
              <a:t> </a:t>
            </a:r>
            <a:r>
              <a:rPr lang="en-GB" sz="2000" b="1" u="sng" dirty="0" err="1">
                <a:solidFill>
                  <a:schemeClr val="tx1">
                    <a:lumMod val="50000"/>
                    <a:lumOff val="50000"/>
                  </a:schemeClr>
                </a:solidFill>
                <a:ea typeface="Arial" charset="0"/>
                <a:cs typeface="Arial" charset="0"/>
              </a:rPr>
              <a:t>històric</a:t>
            </a:r>
            <a:endParaRPr lang="en-GB" sz="2000" u="sng" dirty="0">
              <a:solidFill>
                <a:schemeClr val="tx1">
                  <a:lumMod val="50000"/>
                  <a:lumOff val="50000"/>
                </a:schemeClr>
              </a:solidFill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28212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dia-del-orgullo-friki-genes-drosophila-L-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62" y="6067425"/>
            <a:ext cx="8509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1 Imagen" descr="fons 02 PP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57" y="0"/>
            <a:ext cx="86448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11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06" y="187324"/>
            <a:ext cx="697452" cy="131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3"/>
          <p:cNvSpPr>
            <a:spLocks noChangeArrowheads="1"/>
          </p:cNvSpPr>
          <p:nvPr/>
        </p:nvSpPr>
        <p:spPr bwMode="auto">
          <a:xfrm rot="-5400000">
            <a:off x="-2362973" y="3963071"/>
            <a:ext cx="546877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2000" b="1" u="sng" dirty="0">
                <a:solidFill>
                  <a:schemeClr val="tx1">
                    <a:lumMod val="50000"/>
                    <a:lumOff val="50000"/>
                  </a:schemeClr>
                </a:solidFill>
                <a:ea typeface="Arial" charset="0"/>
                <a:cs typeface="Arial" charset="0"/>
              </a:rPr>
              <a:t>II. </a:t>
            </a:r>
            <a:r>
              <a:rPr lang="en-GB" sz="2000" b="1" u="sng" dirty="0" err="1">
                <a:solidFill>
                  <a:schemeClr val="tx1">
                    <a:lumMod val="50000"/>
                    <a:lumOff val="50000"/>
                  </a:schemeClr>
                </a:solidFill>
                <a:ea typeface="Arial" charset="0"/>
                <a:cs typeface="Arial" charset="0"/>
              </a:rPr>
              <a:t>Resum</a:t>
            </a:r>
            <a:r>
              <a:rPr lang="en-GB" sz="2000" b="1" u="sng" dirty="0">
                <a:solidFill>
                  <a:schemeClr val="tx1">
                    <a:lumMod val="50000"/>
                    <a:lumOff val="50000"/>
                  </a:schemeClr>
                </a:solidFill>
                <a:ea typeface="Arial" charset="0"/>
                <a:cs typeface="Arial" charset="0"/>
              </a:rPr>
              <a:t> </a:t>
            </a:r>
            <a:r>
              <a:rPr lang="en-GB" sz="2000" b="1" u="sng" dirty="0" err="1">
                <a:solidFill>
                  <a:schemeClr val="tx1">
                    <a:lumMod val="50000"/>
                    <a:lumOff val="50000"/>
                  </a:schemeClr>
                </a:solidFill>
                <a:ea typeface="Arial" charset="0"/>
                <a:cs typeface="Arial" charset="0"/>
              </a:rPr>
              <a:t>històric</a:t>
            </a:r>
            <a:endParaRPr lang="en-GB" sz="2000" u="sng" dirty="0">
              <a:solidFill>
                <a:schemeClr val="tx1">
                  <a:lumMod val="50000"/>
                  <a:lumOff val="50000"/>
                </a:schemeClr>
              </a:solidFill>
              <a:ea typeface="Arial" charset="0"/>
              <a:cs typeface="Arial" charset="0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1000100" y="428604"/>
            <a:ext cx="714380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6 </a:t>
            </a:r>
            <a:r>
              <a:rPr lang="ca-ES" b="1" dirty="0"/>
              <a:t>Premis Nobel per a 10 científics treballant amb </a:t>
            </a:r>
            <a:r>
              <a:rPr lang="ca-ES" b="1" i="1" dirty="0" err="1"/>
              <a:t>Drosophila</a:t>
            </a:r>
            <a:endParaRPr lang="ca-ES" b="1" i="1" dirty="0"/>
          </a:p>
          <a:p>
            <a:endParaRPr lang="ca-ES" dirty="0"/>
          </a:p>
          <a:p>
            <a:r>
              <a:rPr lang="ca-ES" b="1" dirty="0"/>
              <a:t>1933</a:t>
            </a:r>
            <a:r>
              <a:rPr lang="ca-ES" dirty="0"/>
              <a:t> </a:t>
            </a:r>
            <a:r>
              <a:rPr lang="ca-E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Thomas Hunt Morgan</a:t>
            </a:r>
            <a:r>
              <a:rPr lang="ca-ES" dirty="0"/>
              <a:t>: cromosomes com a unitat d’herència</a:t>
            </a:r>
          </a:p>
          <a:p>
            <a:endParaRPr lang="ca-ES" dirty="0"/>
          </a:p>
          <a:p>
            <a:endParaRPr lang="ca-ES" dirty="0"/>
          </a:p>
          <a:p>
            <a:r>
              <a:rPr lang="ca-ES" b="1" dirty="0"/>
              <a:t>1946</a:t>
            </a:r>
            <a:r>
              <a:rPr lang="ca-ES" dirty="0"/>
              <a:t> </a:t>
            </a:r>
            <a:r>
              <a:rPr lang="ca-E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Hermann Joseph Muller</a:t>
            </a:r>
            <a:r>
              <a:rPr lang="ca-ES" dirty="0"/>
              <a:t>: efecte mutagènic dels raig X </a:t>
            </a:r>
          </a:p>
          <a:p>
            <a:endParaRPr lang="ca-ES" dirty="0"/>
          </a:p>
          <a:p>
            <a:endParaRPr lang="ca-ES" dirty="0"/>
          </a:p>
          <a:p>
            <a:r>
              <a:rPr lang="ca-ES" b="1" dirty="0"/>
              <a:t>1995</a:t>
            </a:r>
            <a:r>
              <a:rPr lang="ca-ES" dirty="0"/>
              <a:t> </a:t>
            </a:r>
            <a:r>
              <a:rPr lang="ca-E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Edward B Lewis</a:t>
            </a:r>
            <a:r>
              <a:rPr lang="ca-ES" dirty="0"/>
              <a:t>, </a:t>
            </a:r>
            <a:r>
              <a:rPr lang="ca-ES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Christiane</a:t>
            </a:r>
            <a:r>
              <a:rPr lang="ca-E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a-ES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Nüsslein-Volhard</a:t>
            </a:r>
            <a:r>
              <a:rPr lang="ca-E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, </a:t>
            </a:r>
            <a:r>
              <a:rPr lang="ca-ES" dirty="0"/>
              <a:t>i </a:t>
            </a:r>
            <a:r>
              <a:rPr lang="ca-E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Eric F </a:t>
            </a:r>
            <a:r>
              <a:rPr lang="ca-ES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Wieschaus</a:t>
            </a:r>
            <a:r>
              <a:rPr lang="ca-ES" dirty="0"/>
              <a:t>: control genètic del desenvolupament embrionari</a:t>
            </a:r>
          </a:p>
          <a:p>
            <a:endParaRPr lang="ca-ES" dirty="0"/>
          </a:p>
          <a:p>
            <a:endParaRPr lang="ca-ES" dirty="0"/>
          </a:p>
          <a:p>
            <a:r>
              <a:rPr lang="ca-ES" b="1" dirty="0"/>
              <a:t>2004 </a:t>
            </a:r>
            <a:r>
              <a:rPr lang="ca-E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Richard Axel</a:t>
            </a:r>
            <a:r>
              <a:rPr lang="ca-ES" dirty="0"/>
              <a:t>: receptors olfactius i funcionament del sistema olfactiu</a:t>
            </a:r>
          </a:p>
          <a:p>
            <a:endParaRPr lang="ca-ES" dirty="0"/>
          </a:p>
          <a:p>
            <a:endParaRPr lang="ca-ES" dirty="0"/>
          </a:p>
          <a:p>
            <a:r>
              <a:rPr lang="ca-ES" b="1" dirty="0"/>
              <a:t>2011 </a:t>
            </a:r>
            <a:r>
              <a:rPr lang="ca-ES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Jules</a:t>
            </a:r>
            <a:r>
              <a:rPr lang="ca-E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A Hoffmann</a:t>
            </a:r>
            <a:r>
              <a:rPr lang="ca-ES" dirty="0"/>
              <a:t>: receptor Toll i funcionament del sistema immunitari innat</a:t>
            </a:r>
          </a:p>
          <a:p>
            <a:endParaRPr lang="ca-ES" dirty="0"/>
          </a:p>
          <a:p>
            <a:r>
              <a:rPr lang="ca-ES" b="1" dirty="0"/>
              <a:t>2017 </a:t>
            </a:r>
            <a:r>
              <a:rPr lang="ca-E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Jeffrey C Hall</a:t>
            </a:r>
            <a:r>
              <a:rPr lang="ca-ES" dirty="0"/>
              <a:t>, </a:t>
            </a:r>
            <a:r>
              <a:rPr lang="ca-E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Michael </a:t>
            </a:r>
            <a:r>
              <a:rPr lang="ca-ES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Rosbash</a:t>
            </a:r>
            <a:r>
              <a:rPr lang="ca-E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a-ES" dirty="0"/>
              <a:t>i </a:t>
            </a:r>
            <a:r>
              <a:rPr lang="ca-E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Michael W Young </a:t>
            </a:r>
            <a:r>
              <a:rPr lang="ca-ES" dirty="0"/>
              <a:t>: mecanisme molecular que controla els ritmes </a:t>
            </a:r>
            <a:r>
              <a:rPr lang="ca-ES" dirty="0" err="1"/>
              <a:t>circadians</a:t>
            </a:r>
            <a:endParaRPr lang="ca-ES" dirty="0"/>
          </a:p>
          <a:p>
            <a:endParaRPr lang="es-ES" dirty="0"/>
          </a:p>
        </p:txBody>
      </p:sp>
      <p:pic>
        <p:nvPicPr>
          <p:cNvPr id="14" name="Picture 4" descr="http://wbblog.wautier.com/wp-content/uploads/2011/07/Radiation-warning-sign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6578" y="1857364"/>
            <a:ext cx="642942" cy="642942"/>
          </a:xfrm>
          <a:prstGeom prst="rect">
            <a:avLst/>
          </a:prstGeom>
          <a:noFill/>
          <a:effectLst>
            <a:softEdge rad="381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4002" name="Picture 2" descr="http://www.andor.com/Portals/0/philkeller2.png"/>
          <p:cNvPicPr>
            <a:picLocks noChangeAspect="1" noChangeArrowheads="1"/>
          </p:cNvPicPr>
          <p:nvPr/>
        </p:nvPicPr>
        <p:blipFill>
          <a:blip r:embed="rId6"/>
          <a:srcRect t="25000" r="50207" b="50625"/>
          <a:stretch>
            <a:fillRect/>
          </a:stretch>
        </p:blipFill>
        <p:spPr bwMode="auto">
          <a:xfrm>
            <a:off x="7786710" y="2428868"/>
            <a:ext cx="1071538" cy="870625"/>
          </a:xfrm>
          <a:prstGeom prst="rect">
            <a:avLst/>
          </a:prstGeom>
          <a:noFill/>
        </p:spPr>
      </p:pic>
      <p:pic>
        <p:nvPicPr>
          <p:cNvPr id="384004" name="Picture 4" descr="cromosomas"/>
          <p:cNvPicPr>
            <a:picLocks noChangeAspect="1" noChangeArrowheads="1"/>
          </p:cNvPicPr>
          <p:nvPr/>
        </p:nvPicPr>
        <p:blipFill>
          <a:blip r:embed="rId7" cstate="print"/>
          <a:srcRect l="36563" r="22187"/>
          <a:stretch>
            <a:fillRect/>
          </a:stretch>
        </p:blipFill>
        <p:spPr bwMode="auto">
          <a:xfrm>
            <a:off x="7429520" y="785794"/>
            <a:ext cx="642942" cy="779318"/>
          </a:xfrm>
          <a:prstGeom prst="rect">
            <a:avLst/>
          </a:prstGeom>
          <a:noFill/>
        </p:spPr>
      </p:pic>
      <p:pic>
        <p:nvPicPr>
          <p:cNvPr id="15" name="Picture 2" descr="Resultado de imagen de toll receptor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644" y="4500570"/>
            <a:ext cx="642942" cy="84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4006" name="Picture 6" descr="https://speakingofresearch.files.wordpress.com/2017/10/circadian.jpg?w=412&amp;h=290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215206" y="5701467"/>
            <a:ext cx="1643074" cy="1156533"/>
          </a:xfrm>
          <a:prstGeom prst="rect">
            <a:avLst/>
          </a:prstGeom>
          <a:noFill/>
        </p:spPr>
      </p:pic>
      <p:pic>
        <p:nvPicPr>
          <p:cNvPr id="384008" name="Picture 8" descr="Image result for olfactory system drosophila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001024" y="3571876"/>
            <a:ext cx="1055334" cy="92869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528212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513687" y="630776"/>
            <a:ext cx="589740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b="1" dirty="0">
                <a:ea typeface="Arial" charset="0"/>
                <a:cs typeface="Arial" charset="0"/>
              </a:rPr>
              <a:t>I. </a:t>
            </a:r>
            <a:r>
              <a:rPr lang="en-GB" b="1" dirty="0" err="1">
                <a:ea typeface="Arial" charset="0"/>
                <a:cs typeface="Arial" charset="0"/>
              </a:rPr>
              <a:t>Conceptes</a:t>
            </a:r>
            <a:r>
              <a:rPr lang="en-GB" b="1" dirty="0">
                <a:ea typeface="Arial" charset="0"/>
                <a:cs typeface="Arial" charset="0"/>
              </a:rPr>
              <a:t> </a:t>
            </a:r>
            <a:r>
              <a:rPr lang="en-GB" b="1" dirty="0" err="1">
                <a:ea typeface="Arial" charset="0"/>
                <a:cs typeface="Arial" charset="0"/>
              </a:rPr>
              <a:t>bàsics</a:t>
            </a:r>
            <a:r>
              <a:rPr lang="en-GB" b="1" dirty="0">
                <a:ea typeface="Arial" charset="0"/>
                <a:cs typeface="Arial" charset="0"/>
              </a:rPr>
              <a:t> de </a:t>
            </a:r>
            <a:r>
              <a:rPr lang="en-GB" b="1" dirty="0" err="1">
                <a:ea typeface="Arial" charset="0"/>
                <a:cs typeface="Arial" charset="0"/>
              </a:rPr>
              <a:t>genètica</a:t>
            </a:r>
            <a:r>
              <a:rPr lang="en-GB" b="1" dirty="0">
                <a:ea typeface="Arial" charset="0"/>
                <a:cs typeface="Arial" charset="0"/>
              </a:rPr>
              <a:t> </a:t>
            </a:r>
            <a:r>
              <a:rPr lang="en-GB" dirty="0">
                <a:solidFill>
                  <a:schemeClr val="accent5"/>
                </a:solidFill>
                <a:ea typeface="Arial" charset="0"/>
                <a:cs typeface="Arial" charset="0"/>
              </a:rPr>
              <a:t>(</a:t>
            </a:r>
            <a:r>
              <a:rPr lang="en-GB" dirty="0" err="1">
                <a:solidFill>
                  <a:schemeClr val="accent5"/>
                </a:solidFill>
                <a:ea typeface="Arial" charset="0"/>
                <a:cs typeface="Arial" charset="0"/>
              </a:rPr>
              <a:t>kahoot</a:t>
            </a:r>
            <a:r>
              <a:rPr lang="en-GB" dirty="0">
                <a:solidFill>
                  <a:schemeClr val="accent5"/>
                </a:solidFill>
                <a:ea typeface="Arial" charset="0"/>
                <a:cs typeface="Arial" charset="0"/>
              </a:rPr>
              <a:t>)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2300249" y="1350856"/>
            <a:ext cx="2178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ea typeface="Arial" charset="0"/>
                <a:cs typeface="Arial" charset="0"/>
              </a:rPr>
              <a:t>Genètica</a:t>
            </a:r>
            <a:r>
              <a:rPr lang="fr-FR" dirty="0">
                <a:ea typeface="Arial" charset="0"/>
                <a:cs typeface="Arial" charset="0"/>
              </a:rPr>
              <a:t> </a:t>
            </a:r>
            <a:r>
              <a:rPr lang="fr-FR" dirty="0" err="1">
                <a:ea typeface="Arial" charset="0"/>
                <a:cs typeface="Arial" charset="0"/>
              </a:rPr>
              <a:t>mendeliana</a:t>
            </a:r>
            <a:endParaRPr lang="fr-FR" dirty="0">
              <a:ea typeface="Arial" charset="0"/>
              <a:cs typeface="Arial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1513687" y="1926350"/>
            <a:ext cx="56353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ea typeface="Arial" charset="0"/>
                <a:cs typeface="Arial" charset="0"/>
              </a:rPr>
              <a:t>II. </a:t>
            </a:r>
            <a:r>
              <a:rPr lang="fr-FR" b="1" i="1" dirty="0" err="1">
                <a:ea typeface="Arial" charset="0"/>
                <a:cs typeface="Arial" charset="0"/>
              </a:rPr>
              <a:t>Drosophila</a:t>
            </a:r>
            <a:r>
              <a:rPr lang="fr-FR" b="1" dirty="0">
                <a:ea typeface="Arial" charset="0"/>
                <a:cs typeface="Arial" charset="0"/>
              </a:rPr>
              <a:t>  </a:t>
            </a:r>
            <a:r>
              <a:rPr lang="fr-FR" b="1" dirty="0" err="1">
                <a:ea typeface="Arial" charset="0"/>
                <a:cs typeface="Arial" charset="0"/>
              </a:rPr>
              <a:t>melanogaster</a:t>
            </a:r>
            <a:r>
              <a:rPr lang="fr-FR" b="1" dirty="0">
                <a:ea typeface="Arial" charset="0"/>
                <a:cs typeface="Arial" charset="0"/>
              </a:rPr>
              <a:t>: </a:t>
            </a:r>
            <a:r>
              <a:rPr lang="fr-FR" b="1" dirty="0" err="1">
                <a:ea typeface="Arial" charset="0"/>
                <a:cs typeface="Arial" charset="0"/>
              </a:rPr>
              <a:t>molt</a:t>
            </a:r>
            <a:r>
              <a:rPr lang="fr-FR" b="1" dirty="0">
                <a:ea typeface="Arial" charset="0"/>
                <a:cs typeface="Arial" charset="0"/>
              </a:rPr>
              <a:t> </a:t>
            </a:r>
            <a:r>
              <a:rPr lang="fr-FR" b="1" dirty="0" err="1">
                <a:ea typeface="Arial" charset="0"/>
                <a:cs typeface="Arial" charset="0"/>
              </a:rPr>
              <a:t>més</a:t>
            </a:r>
            <a:r>
              <a:rPr lang="fr-FR" b="1" dirty="0">
                <a:ea typeface="Arial" charset="0"/>
                <a:cs typeface="Arial" charset="0"/>
              </a:rPr>
              <a:t> que </a:t>
            </a:r>
            <a:r>
              <a:rPr lang="fr-FR" b="1" dirty="0" err="1">
                <a:ea typeface="Arial" charset="0"/>
                <a:cs typeface="Arial" charset="0"/>
              </a:rPr>
              <a:t>una</a:t>
            </a:r>
            <a:r>
              <a:rPr lang="fr-FR" b="1" dirty="0">
                <a:ea typeface="Arial" charset="0"/>
                <a:cs typeface="Arial" charset="0"/>
              </a:rPr>
              <a:t> </a:t>
            </a:r>
            <a:r>
              <a:rPr lang="fr-FR" b="1" dirty="0" err="1">
                <a:ea typeface="Arial" charset="0"/>
                <a:cs typeface="Arial" charset="0"/>
              </a:rPr>
              <a:t>mosca</a:t>
            </a:r>
            <a:r>
              <a:rPr lang="fr-FR" b="1" dirty="0">
                <a:ea typeface="Arial" charset="0"/>
                <a:cs typeface="Arial" charset="0"/>
              </a:rPr>
              <a:t>!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2300249" y="990816"/>
            <a:ext cx="1222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ea typeface="Arial" charset="0"/>
                <a:cs typeface="Arial" charset="0"/>
              </a:rPr>
              <a:t>Definicions</a:t>
            </a:r>
            <a:endParaRPr lang="fr-FR" dirty="0">
              <a:ea typeface="Arial" charset="0"/>
              <a:cs typeface="Arial" charset="0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1513687" y="5345684"/>
            <a:ext cx="59713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ea typeface="Arial" charset="0"/>
                <a:cs typeface="Arial" charset="0"/>
              </a:rPr>
              <a:t>IV. </a:t>
            </a:r>
            <a:r>
              <a:rPr lang="fr-FR" b="1" i="1" dirty="0" err="1">
                <a:ea typeface="Arial" charset="0"/>
                <a:cs typeface="Arial" charset="0"/>
              </a:rPr>
              <a:t>Drosophila</a:t>
            </a:r>
            <a:r>
              <a:rPr lang="fr-FR" b="1" dirty="0">
                <a:ea typeface="Arial" charset="0"/>
                <a:cs typeface="Arial" charset="0"/>
              </a:rPr>
              <a:t> </a:t>
            </a:r>
            <a:r>
              <a:rPr lang="fr-FR" b="1" dirty="0" err="1">
                <a:ea typeface="Arial" charset="0"/>
                <a:cs typeface="Arial" charset="0"/>
              </a:rPr>
              <a:t>com</a:t>
            </a:r>
            <a:r>
              <a:rPr lang="fr-FR" b="1" dirty="0">
                <a:ea typeface="Arial" charset="0"/>
                <a:cs typeface="Arial" charset="0"/>
              </a:rPr>
              <a:t> a model per entendre la </a:t>
            </a:r>
            <a:r>
              <a:rPr lang="fr-FR" b="1" dirty="0" err="1">
                <a:ea typeface="Arial" charset="0"/>
                <a:cs typeface="Arial" charset="0"/>
              </a:rPr>
              <a:t>biologia</a:t>
            </a:r>
            <a:r>
              <a:rPr lang="fr-FR" b="1" dirty="0">
                <a:ea typeface="Arial" charset="0"/>
                <a:cs typeface="Arial" charset="0"/>
              </a:rPr>
              <a:t> </a:t>
            </a:r>
            <a:r>
              <a:rPr lang="fr-FR" b="1" dirty="0" err="1">
                <a:ea typeface="Arial" charset="0"/>
                <a:cs typeface="Arial" charset="0"/>
              </a:rPr>
              <a:t>humana</a:t>
            </a:r>
            <a:endParaRPr lang="fr-FR" b="1" dirty="0">
              <a:ea typeface="Arial" charset="0"/>
              <a:cs typeface="Arial" charset="0"/>
            </a:endParaRPr>
          </a:p>
        </p:txBody>
      </p:sp>
      <p:sp>
        <p:nvSpPr>
          <p:cNvPr id="25" name="ZoneTexte 9"/>
          <p:cNvSpPr txBox="1"/>
          <p:nvPr/>
        </p:nvSpPr>
        <p:spPr>
          <a:xfrm>
            <a:off x="2300249" y="2238189"/>
            <a:ext cx="401097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dirty="0">
                <a:ea typeface="Arial" charset="0"/>
                <a:cs typeface="Arial" charset="0"/>
              </a:rPr>
              <a:t>El </a:t>
            </a:r>
            <a:r>
              <a:rPr lang="fr-FR" dirty="0" err="1">
                <a:ea typeface="Arial" charset="0"/>
                <a:cs typeface="Arial" charset="0"/>
              </a:rPr>
              <a:t>perquè</a:t>
            </a:r>
            <a:r>
              <a:rPr lang="fr-FR" dirty="0">
                <a:ea typeface="Arial" charset="0"/>
                <a:cs typeface="Arial" charset="0"/>
              </a:rPr>
              <a:t> de les </a:t>
            </a:r>
            <a:r>
              <a:rPr lang="fr-FR" dirty="0" err="1">
                <a:ea typeface="Arial" charset="0"/>
                <a:cs typeface="Arial" charset="0"/>
              </a:rPr>
              <a:t>mosques</a:t>
            </a:r>
            <a:r>
              <a:rPr lang="fr-FR" dirty="0">
                <a:ea typeface="Arial" charset="0"/>
                <a:cs typeface="Arial" charset="0"/>
              </a:rPr>
              <a:t> en </a:t>
            </a:r>
            <a:r>
              <a:rPr lang="fr-FR" dirty="0" err="1">
                <a:ea typeface="Arial" charset="0"/>
                <a:cs typeface="Arial" charset="0"/>
              </a:rPr>
              <a:t>investigació</a:t>
            </a:r>
            <a:endParaRPr lang="fr-FR" dirty="0">
              <a:ea typeface="Arial" charset="0"/>
              <a:cs typeface="Arial" charset="0"/>
            </a:endParaRPr>
          </a:p>
          <a:p>
            <a:pPr>
              <a:lnSpc>
                <a:spcPct val="150000"/>
              </a:lnSpc>
            </a:pPr>
            <a:r>
              <a:rPr lang="fr-FR" dirty="0" err="1">
                <a:ea typeface="Arial" charset="0"/>
                <a:cs typeface="Arial" charset="0"/>
              </a:rPr>
              <a:t>Resum</a:t>
            </a:r>
            <a:r>
              <a:rPr lang="fr-FR" dirty="0">
                <a:ea typeface="Arial" charset="0"/>
                <a:cs typeface="Arial" charset="0"/>
              </a:rPr>
              <a:t> </a:t>
            </a:r>
            <a:r>
              <a:rPr lang="fr-FR" dirty="0" err="1">
                <a:ea typeface="Arial" charset="0"/>
                <a:cs typeface="Arial" charset="0"/>
              </a:rPr>
              <a:t>històric</a:t>
            </a:r>
            <a:endParaRPr lang="fr-FR" dirty="0">
              <a:ea typeface="Arial" charset="0"/>
              <a:cs typeface="Arial" charset="0"/>
            </a:endParaRPr>
          </a:p>
        </p:txBody>
      </p:sp>
      <p:sp>
        <p:nvSpPr>
          <p:cNvPr id="27" name="ZoneTexte 7"/>
          <p:cNvSpPr txBox="1"/>
          <p:nvPr/>
        </p:nvSpPr>
        <p:spPr>
          <a:xfrm>
            <a:off x="1513687" y="3396994"/>
            <a:ext cx="43563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ea typeface="Arial" charset="0"/>
                <a:cs typeface="Arial" charset="0"/>
              </a:rPr>
              <a:t>III. </a:t>
            </a:r>
            <a:r>
              <a:rPr lang="fr-FR" b="1" dirty="0" err="1">
                <a:ea typeface="Arial" charset="0"/>
                <a:cs typeface="Arial" charset="0"/>
              </a:rPr>
              <a:t>Genètica</a:t>
            </a:r>
            <a:r>
              <a:rPr lang="fr-FR" b="1" dirty="0">
                <a:ea typeface="Arial" charset="0"/>
                <a:cs typeface="Arial" charset="0"/>
              </a:rPr>
              <a:t> i </a:t>
            </a:r>
            <a:r>
              <a:rPr lang="fr-FR" b="1" dirty="0" err="1">
                <a:ea typeface="Arial" charset="0"/>
                <a:cs typeface="Arial" charset="0"/>
              </a:rPr>
              <a:t>biotecnologia</a:t>
            </a:r>
            <a:r>
              <a:rPr lang="fr-FR" b="1" dirty="0">
                <a:ea typeface="Arial" charset="0"/>
                <a:cs typeface="Arial" charset="0"/>
              </a:rPr>
              <a:t> </a:t>
            </a:r>
            <a:r>
              <a:rPr lang="fr-FR" b="1" dirty="0" err="1">
                <a:ea typeface="Arial" charset="0"/>
                <a:cs typeface="Arial" charset="0"/>
              </a:rPr>
              <a:t>amb</a:t>
            </a:r>
            <a:r>
              <a:rPr lang="fr-FR" b="1" dirty="0">
                <a:ea typeface="Arial" charset="0"/>
                <a:cs typeface="Arial" charset="0"/>
              </a:rPr>
              <a:t> </a:t>
            </a:r>
            <a:r>
              <a:rPr lang="fr-FR" b="1" i="1" dirty="0" err="1">
                <a:ea typeface="Arial" charset="0"/>
                <a:cs typeface="Arial" charset="0"/>
              </a:rPr>
              <a:t>Drosophila</a:t>
            </a:r>
            <a:endParaRPr lang="fr-FR" b="1" dirty="0">
              <a:ea typeface="Arial" charset="0"/>
              <a:cs typeface="Arial" charset="0"/>
            </a:endParaRPr>
          </a:p>
        </p:txBody>
      </p:sp>
      <p:sp>
        <p:nvSpPr>
          <p:cNvPr id="26" name="ZoneTexte 9"/>
          <p:cNvSpPr txBox="1"/>
          <p:nvPr/>
        </p:nvSpPr>
        <p:spPr>
          <a:xfrm>
            <a:off x="2300249" y="3662796"/>
            <a:ext cx="1865704" cy="21698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dirty="0">
                <a:ea typeface="Arial" charset="0"/>
                <a:cs typeface="Arial" charset="0"/>
              </a:rPr>
              <a:t>Del </a:t>
            </a:r>
            <a:r>
              <a:rPr lang="fr-FR" dirty="0" err="1">
                <a:ea typeface="Arial" charset="0"/>
                <a:cs typeface="Arial" charset="0"/>
              </a:rPr>
              <a:t>fenotip</a:t>
            </a:r>
            <a:r>
              <a:rPr lang="fr-FR" dirty="0">
                <a:ea typeface="Arial" charset="0"/>
                <a:cs typeface="Arial" charset="0"/>
              </a:rPr>
              <a:t> al </a:t>
            </a:r>
            <a:r>
              <a:rPr lang="fr-FR" dirty="0" err="1">
                <a:ea typeface="Arial" charset="0"/>
                <a:cs typeface="Arial" charset="0"/>
              </a:rPr>
              <a:t>gen</a:t>
            </a:r>
            <a:endParaRPr lang="fr-FR" dirty="0">
              <a:ea typeface="Arial" charset="0"/>
              <a:cs typeface="Arial" charset="0"/>
            </a:endParaRPr>
          </a:p>
          <a:p>
            <a:pPr>
              <a:lnSpc>
                <a:spcPct val="150000"/>
              </a:lnSpc>
            </a:pPr>
            <a:r>
              <a:rPr lang="fr-FR" dirty="0" err="1">
                <a:ea typeface="Arial" charset="0"/>
                <a:cs typeface="Arial" charset="0"/>
              </a:rPr>
              <a:t>Mutagènesi</a:t>
            </a:r>
            <a:endParaRPr lang="fr-FR" dirty="0">
              <a:ea typeface="Arial" charset="0"/>
              <a:cs typeface="Arial" charset="0"/>
            </a:endParaRPr>
          </a:p>
          <a:p>
            <a:pPr>
              <a:lnSpc>
                <a:spcPct val="150000"/>
              </a:lnSpc>
            </a:pPr>
            <a:r>
              <a:rPr lang="fr-FR" dirty="0" err="1">
                <a:ea typeface="Arial" charset="0"/>
                <a:cs typeface="Arial" charset="0"/>
              </a:rPr>
              <a:t>Transgènesi</a:t>
            </a:r>
            <a:endParaRPr lang="fr-FR" dirty="0">
              <a:ea typeface="Arial" charset="0"/>
              <a:cs typeface="Arial" charset="0"/>
            </a:endParaRPr>
          </a:p>
          <a:p>
            <a:pPr>
              <a:lnSpc>
                <a:spcPct val="150000"/>
              </a:lnSpc>
            </a:pPr>
            <a:r>
              <a:rPr lang="fr-FR" dirty="0" err="1">
                <a:ea typeface="Arial" charset="0"/>
                <a:cs typeface="Arial" charset="0"/>
              </a:rPr>
              <a:t>Sistema</a:t>
            </a:r>
            <a:r>
              <a:rPr lang="fr-FR" dirty="0">
                <a:ea typeface="Arial" charset="0"/>
                <a:cs typeface="Arial" charset="0"/>
              </a:rPr>
              <a:t> Gal4/UAS</a:t>
            </a:r>
          </a:p>
          <a:p>
            <a:pPr>
              <a:lnSpc>
                <a:spcPct val="150000"/>
              </a:lnSpc>
            </a:pPr>
            <a:endParaRPr lang="fr-FR" dirty="0">
              <a:ea typeface="Arial" charset="0"/>
              <a:cs typeface="Arial" charset="0"/>
            </a:endParaRPr>
          </a:p>
        </p:txBody>
      </p:sp>
      <p:pic>
        <p:nvPicPr>
          <p:cNvPr id="28" name="1 Imagen" descr="fons 02 PP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57" y="0"/>
            <a:ext cx="86448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12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06" y="187324"/>
            <a:ext cx="697452" cy="131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17 Rectángulo"/>
          <p:cNvSpPr/>
          <p:nvPr/>
        </p:nvSpPr>
        <p:spPr>
          <a:xfrm>
            <a:off x="1285852" y="285729"/>
            <a:ext cx="5715040" cy="2786081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0" name="29 Rectángulo"/>
          <p:cNvSpPr/>
          <p:nvPr/>
        </p:nvSpPr>
        <p:spPr>
          <a:xfrm>
            <a:off x="1428728" y="5286388"/>
            <a:ext cx="6072230" cy="642942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810188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4794446" y="2918584"/>
            <a:ext cx="3645722" cy="339098"/>
          </a:xfrm>
          <a:custGeom>
            <a:avLst/>
            <a:gdLst>
              <a:gd name="connsiteX0" fmla="*/ 0 w 6516547"/>
              <a:gd name="connsiteY0" fmla="*/ 0 h 740815"/>
              <a:gd name="connsiteX1" fmla="*/ 740780 w 6516547"/>
              <a:gd name="connsiteY1" fmla="*/ 740780 h 740815"/>
              <a:gd name="connsiteX2" fmla="*/ 1458410 w 6516547"/>
              <a:gd name="connsiteY2" fmla="*/ 34724 h 740815"/>
              <a:gd name="connsiteX3" fmla="*/ 2199190 w 6516547"/>
              <a:gd name="connsiteY3" fmla="*/ 740780 h 740815"/>
              <a:gd name="connsiteX4" fmla="*/ 2916820 w 6516547"/>
              <a:gd name="connsiteY4" fmla="*/ 34724 h 740815"/>
              <a:gd name="connsiteX5" fmla="*/ 3622876 w 6516547"/>
              <a:gd name="connsiteY5" fmla="*/ 740780 h 740815"/>
              <a:gd name="connsiteX6" fmla="*/ 4340506 w 6516547"/>
              <a:gd name="connsiteY6" fmla="*/ 34724 h 740815"/>
              <a:gd name="connsiteX7" fmla="*/ 5058137 w 6516547"/>
              <a:gd name="connsiteY7" fmla="*/ 740780 h 740815"/>
              <a:gd name="connsiteX8" fmla="*/ 5787342 w 6516547"/>
              <a:gd name="connsiteY8" fmla="*/ 34724 h 740815"/>
              <a:gd name="connsiteX9" fmla="*/ 6516547 w 6516547"/>
              <a:gd name="connsiteY9" fmla="*/ 729205 h 740815"/>
              <a:gd name="connsiteX10" fmla="*/ 6516547 w 6516547"/>
              <a:gd name="connsiteY10" fmla="*/ 729205 h 7408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516547" h="740815">
                <a:moveTo>
                  <a:pt x="0" y="0"/>
                </a:moveTo>
                <a:cubicBezTo>
                  <a:pt x="248856" y="367496"/>
                  <a:pt x="497712" y="734993"/>
                  <a:pt x="740780" y="740780"/>
                </a:cubicBezTo>
                <a:cubicBezTo>
                  <a:pt x="983848" y="746567"/>
                  <a:pt x="1215342" y="34724"/>
                  <a:pt x="1458410" y="34724"/>
                </a:cubicBezTo>
                <a:cubicBezTo>
                  <a:pt x="1701478" y="34724"/>
                  <a:pt x="1956122" y="740780"/>
                  <a:pt x="2199190" y="740780"/>
                </a:cubicBezTo>
                <a:cubicBezTo>
                  <a:pt x="2442258" y="740780"/>
                  <a:pt x="2679539" y="34724"/>
                  <a:pt x="2916820" y="34724"/>
                </a:cubicBezTo>
                <a:cubicBezTo>
                  <a:pt x="3154101" y="34724"/>
                  <a:pt x="3385595" y="740780"/>
                  <a:pt x="3622876" y="740780"/>
                </a:cubicBezTo>
                <a:cubicBezTo>
                  <a:pt x="3860157" y="740780"/>
                  <a:pt x="4101296" y="34724"/>
                  <a:pt x="4340506" y="34724"/>
                </a:cubicBezTo>
                <a:cubicBezTo>
                  <a:pt x="4579716" y="34724"/>
                  <a:pt x="4816998" y="740780"/>
                  <a:pt x="5058137" y="740780"/>
                </a:cubicBezTo>
                <a:cubicBezTo>
                  <a:pt x="5299276" y="740780"/>
                  <a:pt x="5544274" y="36653"/>
                  <a:pt x="5787342" y="34724"/>
                </a:cubicBezTo>
                <a:cubicBezTo>
                  <a:pt x="6030410" y="32795"/>
                  <a:pt x="6516547" y="729205"/>
                  <a:pt x="6516547" y="729205"/>
                </a:cubicBezTo>
                <a:lnTo>
                  <a:pt x="6516547" y="729205"/>
                </a:lnTo>
              </a:path>
            </a:pathLst>
          </a:custGeom>
          <a:noFill/>
          <a:ln w="762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7"/>
          <p:cNvGrpSpPr/>
          <p:nvPr/>
        </p:nvGrpSpPr>
        <p:grpSpPr>
          <a:xfrm>
            <a:off x="4374895" y="1214422"/>
            <a:ext cx="4306230" cy="497168"/>
            <a:chOff x="1101524" y="2120096"/>
            <a:chExt cx="6516547" cy="752355"/>
          </a:xfrm>
        </p:grpSpPr>
        <p:sp>
          <p:nvSpPr>
            <p:cNvPr id="18" name="Freeform 17"/>
            <p:cNvSpPr/>
            <p:nvPr/>
          </p:nvSpPr>
          <p:spPr>
            <a:xfrm>
              <a:off x="1124673" y="2143239"/>
              <a:ext cx="6481823" cy="729212"/>
            </a:xfrm>
            <a:custGeom>
              <a:avLst/>
              <a:gdLst>
                <a:gd name="connsiteX0" fmla="*/ 0 w 6481823"/>
                <a:gd name="connsiteY0" fmla="*/ 706062 h 729212"/>
                <a:gd name="connsiteX1" fmla="*/ 729205 w 6481823"/>
                <a:gd name="connsiteY1" fmla="*/ 7 h 729212"/>
                <a:gd name="connsiteX2" fmla="*/ 1446836 w 6481823"/>
                <a:gd name="connsiteY2" fmla="*/ 717637 h 729212"/>
                <a:gd name="connsiteX3" fmla="*/ 2176041 w 6481823"/>
                <a:gd name="connsiteY3" fmla="*/ 11581 h 729212"/>
                <a:gd name="connsiteX4" fmla="*/ 2905246 w 6481823"/>
                <a:gd name="connsiteY4" fmla="*/ 717637 h 729212"/>
                <a:gd name="connsiteX5" fmla="*/ 3611302 w 6481823"/>
                <a:gd name="connsiteY5" fmla="*/ 7 h 729212"/>
                <a:gd name="connsiteX6" fmla="*/ 4317357 w 6481823"/>
                <a:gd name="connsiteY6" fmla="*/ 717637 h 729212"/>
                <a:gd name="connsiteX7" fmla="*/ 5046562 w 6481823"/>
                <a:gd name="connsiteY7" fmla="*/ 11581 h 729212"/>
                <a:gd name="connsiteX8" fmla="*/ 5775768 w 6481823"/>
                <a:gd name="connsiteY8" fmla="*/ 729212 h 729212"/>
                <a:gd name="connsiteX9" fmla="*/ 6481823 w 6481823"/>
                <a:gd name="connsiteY9" fmla="*/ 11581 h 729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481823" h="729212">
                  <a:moveTo>
                    <a:pt x="0" y="706062"/>
                  </a:moveTo>
                  <a:cubicBezTo>
                    <a:pt x="244033" y="352070"/>
                    <a:pt x="488066" y="-1922"/>
                    <a:pt x="729205" y="7"/>
                  </a:cubicBezTo>
                  <a:cubicBezTo>
                    <a:pt x="970344" y="1936"/>
                    <a:pt x="1205697" y="715708"/>
                    <a:pt x="1446836" y="717637"/>
                  </a:cubicBezTo>
                  <a:cubicBezTo>
                    <a:pt x="1687975" y="719566"/>
                    <a:pt x="1932973" y="11581"/>
                    <a:pt x="2176041" y="11581"/>
                  </a:cubicBezTo>
                  <a:cubicBezTo>
                    <a:pt x="2419109" y="11581"/>
                    <a:pt x="2666036" y="719566"/>
                    <a:pt x="2905246" y="717637"/>
                  </a:cubicBezTo>
                  <a:cubicBezTo>
                    <a:pt x="3144456" y="715708"/>
                    <a:pt x="3375950" y="7"/>
                    <a:pt x="3611302" y="7"/>
                  </a:cubicBezTo>
                  <a:cubicBezTo>
                    <a:pt x="3846654" y="7"/>
                    <a:pt x="4078147" y="715708"/>
                    <a:pt x="4317357" y="717637"/>
                  </a:cubicBezTo>
                  <a:cubicBezTo>
                    <a:pt x="4556567" y="719566"/>
                    <a:pt x="4803494" y="9652"/>
                    <a:pt x="5046562" y="11581"/>
                  </a:cubicBezTo>
                  <a:cubicBezTo>
                    <a:pt x="5289630" y="13510"/>
                    <a:pt x="5536558" y="729212"/>
                    <a:pt x="5775768" y="729212"/>
                  </a:cubicBezTo>
                  <a:cubicBezTo>
                    <a:pt x="6014978" y="729212"/>
                    <a:pt x="6248400" y="370396"/>
                    <a:pt x="6481823" y="11581"/>
                  </a:cubicBezTo>
                </a:path>
              </a:pathLst>
            </a:custGeom>
            <a:noFill/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 22"/>
            <p:cNvSpPr/>
            <p:nvPr/>
          </p:nvSpPr>
          <p:spPr>
            <a:xfrm>
              <a:off x="1101524" y="2120096"/>
              <a:ext cx="6516547" cy="740815"/>
            </a:xfrm>
            <a:custGeom>
              <a:avLst/>
              <a:gdLst>
                <a:gd name="connsiteX0" fmla="*/ 0 w 6516547"/>
                <a:gd name="connsiteY0" fmla="*/ 0 h 740815"/>
                <a:gd name="connsiteX1" fmla="*/ 740780 w 6516547"/>
                <a:gd name="connsiteY1" fmla="*/ 740780 h 740815"/>
                <a:gd name="connsiteX2" fmla="*/ 1458410 w 6516547"/>
                <a:gd name="connsiteY2" fmla="*/ 34724 h 740815"/>
                <a:gd name="connsiteX3" fmla="*/ 2199190 w 6516547"/>
                <a:gd name="connsiteY3" fmla="*/ 740780 h 740815"/>
                <a:gd name="connsiteX4" fmla="*/ 2916820 w 6516547"/>
                <a:gd name="connsiteY4" fmla="*/ 34724 h 740815"/>
                <a:gd name="connsiteX5" fmla="*/ 3622876 w 6516547"/>
                <a:gd name="connsiteY5" fmla="*/ 740780 h 740815"/>
                <a:gd name="connsiteX6" fmla="*/ 4340506 w 6516547"/>
                <a:gd name="connsiteY6" fmla="*/ 34724 h 740815"/>
                <a:gd name="connsiteX7" fmla="*/ 5058137 w 6516547"/>
                <a:gd name="connsiteY7" fmla="*/ 740780 h 740815"/>
                <a:gd name="connsiteX8" fmla="*/ 5787342 w 6516547"/>
                <a:gd name="connsiteY8" fmla="*/ 34724 h 740815"/>
                <a:gd name="connsiteX9" fmla="*/ 6516547 w 6516547"/>
                <a:gd name="connsiteY9" fmla="*/ 729205 h 740815"/>
                <a:gd name="connsiteX10" fmla="*/ 6516547 w 6516547"/>
                <a:gd name="connsiteY10" fmla="*/ 729205 h 74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516547" h="740815">
                  <a:moveTo>
                    <a:pt x="0" y="0"/>
                  </a:moveTo>
                  <a:cubicBezTo>
                    <a:pt x="248856" y="367496"/>
                    <a:pt x="497712" y="734993"/>
                    <a:pt x="740780" y="740780"/>
                  </a:cubicBezTo>
                  <a:cubicBezTo>
                    <a:pt x="983848" y="746567"/>
                    <a:pt x="1215342" y="34724"/>
                    <a:pt x="1458410" y="34724"/>
                  </a:cubicBezTo>
                  <a:cubicBezTo>
                    <a:pt x="1701478" y="34724"/>
                    <a:pt x="1956122" y="740780"/>
                    <a:pt x="2199190" y="740780"/>
                  </a:cubicBezTo>
                  <a:cubicBezTo>
                    <a:pt x="2442258" y="740780"/>
                    <a:pt x="2679539" y="34724"/>
                    <a:pt x="2916820" y="34724"/>
                  </a:cubicBezTo>
                  <a:cubicBezTo>
                    <a:pt x="3154101" y="34724"/>
                    <a:pt x="3385595" y="740780"/>
                    <a:pt x="3622876" y="740780"/>
                  </a:cubicBezTo>
                  <a:cubicBezTo>
                    <a:pt x="3860157" y="740780"/>
                    <a:pt x="4101296" y="34724"/>
                    <a:pt x="4340506" y="34724"/>
                  </a:cubicBezTo>
                  <a:cubicBezTo>
                    <a:pt x="4579716" y="34724"/>
                    <a:pt x="4816998" y="740780"/>
                    <a:pt x="5058137" y="740780"/>
                  </a:cubicBezTo>
                  <a:cubicBezTo>
                    <a:pt x="5299276" y="740780"/>
                    <a:pt x="5544274" y="36653"/>
                    <a:pt x="5787342" y="34724"/>
                  </a:cubicBezTo>
                  <a:cubicBezTo>
                    <a:pt x="6030410" y="32795"/>
                    <a:pt x="6516547" y="729205"/>
                    <a:pt x="6516547" y="729205"/>
                  </a:cubicBezTo>
                  <a:lnTo>
                    <a:pt x="6516547" y="729205"/>
                  </a:lnTo>
                </a:path>
              </a:pathLst>
            </a:custGeom>
            <a:noFill/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0" name="Straight Connector 9"/>
          <p:cNvCxnSpPr/>
          <p:nvPr/>
        </p:nvCxnSpPr>
        <p:spPr>
          <a:xfrm>
            <a:off x="4601083" y="4862800"/>
            <a:ext cx="4373752" cy="0"/>
          </a:xfrm>
          <a:prstGeom prst="line">
            <a:avLst/>
          </a:prstGeom>
          <a:ln w="762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4815786" y="4700800"/>
            <a:ext cx="324000" cy="324000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5267259" y="4700800"/>
            <a:ext cx="324000" cy="324000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6173324" y="4700800"/>
            <a:ext cx="324000" cy="324000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5721227" y="4681600"/>
            <a:ext cx="324000" cy="324000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6640296" y="4700800"/>
            <a:ext cx="324000" cy="324000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7091769" y="4700800"/>
            <a:ext cx="324000" cy="324000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7997834" y="4700800"/>
            <a:ext cx="324000" cy="324000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7545737" y="4681600"/>
            <a:ext cx="324000" cy="324000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8441972" y="4700800"/>
            <a:ext cx="324000" cy="324000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ZoneTexte 9"/>
          <p:cNvSpPr txBox="1"/>
          <p:nvPr/>
        </p:nvSpPr>
        <p:spPr>
          <a:xfrm>
            <a:off x="2884817" y="1229715"/>
            <a:ext cx="8659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solidFill>
                  <a:schemeClr val="tx2"/>
                </a:solidFill>
              </a:rPr>
              <a:t>DNA</a:t>
            </a:r>
          </a:p>
        </p:txBody>
      </p:sp>
      <p:sp>
        <p:nvSpPr>
          <p:cNvPr id="34" name="ZoneTexte 9"/>
          <p:cNvSpPr txBox="1"/>
          <p:nvPr/>
        </p:nvSpPr>
        <p:spPr>
          <a:xfrm>
            <a:off x="2908863" y="2826523"/>
            <a:ext cx="8418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solidFill>
                  <a:srgbClr val="92D050"/>
                </a:solidFill>
              </a:rPr>
              <a:t>RNA</a:t>
            </a:r>
          </a:p>
        </p:txBody>
      </p:sp>
      <p:sp>
        <p:nvSpPr>
          <p:cNvPr id="35" name="ZoneTexte 9"/>
          <p:cNvSpPr txBox="1"/>
          <p:nvPr/>
        </p:nvSpPr>
        <p:spPr>
          <a:xfrm>
            <a:off x="2582749" y="4601190"/>
            <a:ext cx="14941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solidFill>
                  <a:srgbClr val="FFC000"/>
                </a:solidFill>
              </a:rPr>
              <a:t>PROTEIN</a:t>
            </a:r>
          </a:p>
        </p:txBody>
      </p:sp>
      <p:cxnSp>
        <p:nvCxnSpPr>
          <p:cNvPr id="36" name="Straight Arrow Connector 35"/>
          <p:cNvCxnSpPr/>
          <p:nvPr/>
        </p:nvCxnSpPr>
        <p:spPr>
          <a:xfrm>
            <a:off x="6463923" y="1939190"/>
            <a:ext cx="0" cy="763370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>
            <a:off x="6462939" y="3566656"/>
            <a:ext cx="0" cy="763370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>
            <a:off x="6456484" y="5245107"/>
            <a:ext cx="0" cy="504056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4" name="ZoneTexte 9"/>
          <p:cNvSpPr txBox="1"/>
          <p:nvPr/>
        </p:nvSpPr>
        <p:spPr>
          <a:xfrm>
            <a:off x="1285852" y="571480"/>
            <a:ext cx="13853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err="1"/>
              <a:t>Genotip</a:t>
            </a:r>
            <a:endParaRPr lang="fr-FR" sz="2800" b="1" dirty="0"/>
          </a:p>
        </p:txBody>
      </p:sp>
      <p:sp>
        <p:nvSpPr>
          <p:cNvPr id="45" name="ZoneTexte 9"/>
          <p:cNvSpPr txBox="1"/>
          <p:nvPr/>
        </p:nvSpPr>
        <p:spPr>
          <a:xfrm>
            <a:off x="1470112" y="5737246"/>
            <a:ext cx="13159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err="1"/>
              <a:t>Fenotip</a:t>
            </a:r>
            <a:endParaRPr lang="fr-FR" sz="2800" b="1" dirty="0"/>
          </a:p>
        </p:txBody>
      </p:sp>
      <p:cxnSp>
        <p:nvCxnSpPr>
          <p:cNvPr id="46" name="Straight Arrow Connector 45"/>
          <p:cNvCxnSpPr/>
          <p:nvPr/>
        </p:nvCxnSpPr>
        <p:spPr>
          <a:xfrm rot="16200000" flipH="1">
            <a:off x="-205881" y="3349098"/>
            <a:ext cx="4474540" cy="62312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37" name="1 Imagen" descr="fons 02 PP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57" y="0"/>
            <a:ext cx="86448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12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06" y="187324"/>
            <a:ext cx="697452" cy="131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Rectangle 3"/>
          <p:cNvSpPr>
            <a:spLocks noChangeArrowheads="1"/>
          </p:cNvSpPr>
          <p:nvPr/>
        </p:nvSpPr>
        <p:spPr bwMode="auto">
          <a:xfrm rot="-5400000">
            <a:off x="-2362973" y="3963071"/>
            <a:ext cx="546877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2000" b="1" u="sng" dirty="0">
                <a:solidFill>
                  <a:schemeClr val="tx1">
                    <a:lumMod val="50000"/>
                    <a:lumOff val="50000"/>
                  </a:schemeClr>
                </a:solidFill>
                <a:ea typeface="Arial" charset="0"/>
                <a:cs typeface="Arial" charset="0"/>
              </a:rPr>
              <a:t>III. Del </a:t>
            </a:r>
            <a:r>
              <a:rPr lang="en-GB" sz="2000" b="1" u="sng" dirty="0" err="1">
                <a:solidFill>
                  <a:schemeClr val="tx1">
                    <a:lumMod val="50000"/>
                    <a:lumOff val="50000"/>
                  </a:schemeClr>
                </a:solidFill>
                <a:ea typeface="Arial" charset="0"/>
                <a:cs typeface="Arial" charset="0"/>
              </a:rPr>
              <a:t>fenotip</a:t>
            </a:r>
            <a:r>
              <a:rPr lang="en-GB" sz="2000" b="1" u="sng" dirty="0">
                <a:solidFill>
                  <a:schemeClr val="tx1">
                    <a:lumMod val="50000"/>
                    <a:lumOff val="50000"/>
                  </a:schemeClr>
                </a:solidFill>
                <a:ea typeface="Arial" charset="0"/>
                <a:cs typeface="Arial" charset="0"/>
              </a:rPr>
              <a:t> al gen</a:t>
            </a:r>
            <a:endParaRPr lang="en-GB" sz="2000" u="sng" dirty="0">
              <a:solidFill>
                <a:schemeClr val="tx1">
                  <a:lumMod val="50000"/>
                  <a:lumOff val="50000"/>
                </a:schemeClr>
              </a:solidFill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50183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4794446" y="2918584"/>
            <a:ext cx="3645722" cy="339098"/>
          </a:xfrm>
          <a:custGeom>
            <a:avLst/>
            <a:gdLst>
              <a:gd name="connsiteX0" fmla="*/ 0 w 6516547"/>
              <a:gd name="connsiteY0" fmla="*/ 0 h 740815"/>
              <a:gd name="connsiteX1" fmla="*/ 740780 w 6516547"/>
              <a:gd name="connsiteY1" fmla="*/ 740780 h 740815"/>
              <a:gd name="connsiteX2" fmla="*/ 1458410 w 6516547"/>
              <a:gd name="connsiteY2" fmla="*/ 34724 h 740815"/>
              <a:gd name="connsiteX3" fmla="*/ 2199190 w 6516547"/>
              <a:gd name="connsiteY3" fmla="*/ 740780 h 740815"/>
              <a:gd name="connsiteX4" fmla="*/ 2916820 w 6516547"/>
              <a:gd name="connsiteY4" fmla="*/ 34724 h 740815"/>
              <a:gd name="connsiteX5" fmla="*/ 3622876 w 6516547"/>
              <a:gd name="connsiteY5" fmla="*/ 740780 h 740815"/>
              <a:gd name="connsiteX6" fmla="*/ 4340506 w 6516547"/>
              <a:gd name="connsiteY6" fmla="*/ 34724 h 740815"/>
              <a:gd name="connsiteX7" fmla="*/ 5058137 w 6516547"/>
              <a:gd name="connsiteY7" fmla="*/ 740780 h 740815"/>
              <a:gd name="connsiteX8" fmla="*/ 5787342 w 6516547"/>
              <a:gd name="connsiteY8" fmla="*/ 34724 h 740815"/>
              <a:gd name="connsiteX9" fmla="*/ 6516547 w 6516547"/>
              <a:gd name="connsiteY9" fmla="*/ 729205 h 740815"/>
              <a:gd name="connsiteX10" fmla="*/ 6516547 w 6516547"/>
              <a:gd name="connsiteY10" fmla="*/ 729205 h 7408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516547" h="740815">
                <a:moveTo>
                  <a:pt x="0" y="0"/>
                </a:moveTo>
                <a:cubicBezTo>
                  <a:pt x="248856" y="367496"/>
                  <a:pt x="497712" y="734993"/>
                  <a:pt x="740780" y="740780"/>
                </a:cubicBezTo>
                <a:cubicBezTo>
                  <a:pt x="983848" y="746567"/>
                  <a:pt x="1215342" y="34724"/>
                  <a:pt x="1458410" y="34724"/>
                </a:cubicBezTo>
                <a:cubicBezTo>
                  <a:pt x="1701478" y="34724"/>
                  <a:pt x="1956122" y="740780"/>
                  <a:pt x="2199190" y="740780"/>
                </a:cubicBezTo>
                <a:cubicBezTo>
                  <a:pt x="2442258" y="740780"/>
                  <a:pt x="2679539" y="34724"/>
                  <a:pt x="2916820" y="34724"/>
                </a:cubicBezTo>
                <a:cubicBezTo>
                  <a:pt x="3154101" y="34724"/>
                  <a:pt x="3385595" y="740780"/>
                  <a:pt x="3622876" y="740780"/>
                </a:cubicBezTo>
                <a:cubicBezTo>
                  <a:pt x="3860157" y="740780"/>
                  <a:pt x="4101296" y="34724"/>
                  <a:pt x="4340506" y="34724"/>
                </a:cubicBezTo>
                <a:cubicBezTo>
                  <a:pt x="4579716" y="34724"/>
                  <a:pt x="4816998" y="740780"/>
                  <a:pt x="5058137" y="740780"/>
                </a:cubicBezTo>
                <a:cubicBezTo>
                  <a:pt x="5299276" y="740780"/>
                  <a:pt x="5544274" y="36653"/>
                  <a:pt x="5787342" y="34724"/>
                </a:cubicBezTo>
                <a:cubicBezTo>
                  <a:pt x="6030410" y="32795"/>
                  <a:pt x="6516547" y="729205"/>
                  <a:pt x="6516547" y="729205"/>
                </a:cubicBezTo>
                <a:lnTo>
                  <a:pt x="6516547" y="729205"/>
                </a:lnTo>
              </a:path>
            </a:pathLst>
          </a:custGeom>
          <a:noFill/>
          <a:ln w="762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7"/>
          <p:cNvGrpSpPr/>
          <p:nvPr/>
        </p:nvGrpSpPr>
        <p:grpSpPr>
          <a:xfrm>
            <a:off x="4374895" y="1214422"/>
            <a:ext cx="4306230" cy="497168"/>
            <a:chOff x="1101524" y="2120096"/>
            <a:chExt cx="6516547" cy="752355"/>
          </a:xfrm>
        </p:grpSpPr>
        <p:sp>
          <p:nvSpPr>
            <p:cNvPr id="18" name="Freeform 17"/>
            <p:cNvSpPr/>
            <p:nvPr/>
          </p:nvSpPr>
          <p:spPr>
            <a:xfrm>
              <a:off x="1124673" y="2143239"/>
              <a:ext cx="6481823" cy="729212"/>
            </a:xfrm>
            <a:custGeom>
              <a:avLst/>
              <a:gdLst>
                <a:gd name="connsiteX0" fmla="*/ 0 w 6481823"/>
                <a:gd name="connsiteY0" fmla="*/ 706062 h 729212"/>
                <a:gd name="connsiteX1" fmla="*/ 729205 w 6481823"/>
                <a:gd name="connsiteY1" fmla="*/ 7 h 729212"/>
                <a:gd name="connsiteX2" fmla="*/ 1446836 w 6481823"/>
                <a:gd name="connsiteY2" fmla="*/ 717637 h 729212"/>
                <a:gd name="connsiteX3" fmla="*/ 2176041 w 6481823"/>
                <a:gd name="connsiteY3" fmla="*/ 11581 h 729212"/>
                <a:gd name="connsiteX4" fmla="*/ 2905246 w 6481823"/>
                <a:gd name="connsiteY4" fmla="*/ 717637 h 729212"/>
                <a:gd name="connsiteX5" fmla="*/ 3611302 w 6481823"/>
                <a:gd name="connsiteY5" fmla="*/ 7 h 729212"/>
                <a:gd name="connsiteX6" fmla="*/ 4317357 w 6481823"/>
                <a:gd name="connsiteY6" fmla="*/ 717637 h 729212"/>
                <a:gd name="connsiteX7" fmla="*/ 5046562 w 6481823"/>
                <a:gd name="connsiteY7" fmla="*/ 11581 h 729212"/>
                <a:gd name="connsiteX8" fmla="*/ 5775768 w 6481823"/>
                <a:gd name="connsiteY8" fmla="*/ 729212 h 729212"/>
                <a:gd name="connsiteX9" fmla="*/ 6481823 w 6481823"/>
                <a:gd name="connsiteY9" fmla="*/ 11581 h 729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481823" h="729212">
                  <a:moveTo>
                    <a:pt x="0" y="706062"/>
                  </a:moveTo>
                  <a:cubicBezTo>
                    <a:pt x="244033" y="352070"/>
                    <a:pt x="488066" y="-1922"/>
                    <a:pt x="729205" y="7"/>
                  </a:cubicBezTo>
                  <a:cubicBezTo>
                    <a:pt x="970344" y="1936"/>
                    <a:pt x="1205697" y="715708"/>
                    <a:pt x="1446836" y="717637"/>
                  </a:cubicBezTo>
                  <a:cubicBezTo>
                    <a:pt x="1687975" y="719566"/>
                    <a:pt x="1932973" y="11581"/>
                    <a:pt x="2176041" y="11581"/>
                  </a:cubicBezTo>
                  <a:cubicBezTo>
                    <a:pt x="2419109" y="11581"/>
                    <a:pt x="2666036" y="719566"/>
                    <a:pt x="2905246" y="717637"/>
                  </a:cubicBezTo>
                  <a:cubicBezTo>
                    <a:pt x="3144456" y="715708"/>
                    <a:pt x="3375950" y="7"/>
                    <a:pt x="3611302" y="7"/>
                  </a:cubicBezTo>
                  <a:cubicBezTo>
                    <a:pt x="3846654" y="7"/>
                    <a:pt x="4078147" y="715708"/>
                    <a:pt x="4317357" y="717637"/>
                  </a:cubicBezTo>
                  <a:cubicBezTo>
                    <a:pt x="4556567" y="719566"/>
                    <a:pt x="4803494" y="9652"/>
                    <a:pt x="5046562" y="11581"/>
                  </a:cubicBezTo>
                  <a:cubicBezTo>
                    <a:pt x="5289630" y="13510"/>
                    <a:pt x="5536558" y="729212"/>
                    <a:pt x="5775768" y="729212"/>
                  </a:cubicBezTo>
                  <a:cubicBezTo>
                    <a:pt x="6014978" y="729212"/>
                    <a:pt x="6248400" y="370396"/>
                    <a:pt x="6481823" y="11581"/>
                  </a:cubicBezTo>
                </a:path>
              </a:pathLst>
            </a:custGeom>
            <a:noFill/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 22"/>
            <p:cNvSpPr/>
            <p:nvPr/>
          </p:nvSpPr>
          <p:spPr>
            <a:xfrm>
              <a:off x="1101524" y="2120096"/>
              <a:ext cx="6516547" cy="740815"/>
            </a:xfrm>
            <a:custGeom>
              <a:avLst/>
              <a:gdLst>
                <a:gd name="connsiteX0" fmla="*/ 0 w 6516547"/>
                <a:gd name="connsiteY0" fmla="*/ 0 h 740815"/>
                <a:gd name="connsiteX1" fmla="*/ 740780 w 6516547"/>
                <a:gd name="connsiteY1" fmla="*/ 740780 h 740815"/>
                <a:gd name="connsiteX2" fmla="*/ 1458410 w 6516547"/>
                <a:gd name="connsiteY2" fmla="*/ 34724 h 740815"/>
                <a:gd name="connsiteX3" fmla="*/ 2199190 w 6516547"/>
                <a:gd name="connsiteY3" fmla="*/ 740780 h 740815"/>
                <a:gd name="connsiteX4" fmla="*/ 2916820 w 6516547"/>
                <a:gd name="connsiteY4" fmla="*/ 34724 h 740815"/>
                <a:gd name="connsiteX5" fmla="*/ 3622876 w 6516547"/>
                <a:gd name="connsiteY5" fmla="*/ 740780 h 740815"/>
                <a:gd name="connsiteX6" fmla="*/ 4340506 w 6516547"/>
                <a:gd name="connsiteY6" fmla="*/ 34724 h 740815"/>
                <a:gd name="connsiteX7" fmla="*/ 5058137 w 6516547"/>
                <a:gd name="connsiteY7" fmla="*/ 740780 h 740815"/>
                <a:gd name="connsiteX8" fmla="*/ 5787342 w 6516547"/>
                <a:gd name="connsiteY8" fmla="*/ 34724 h 740815"/>
                <a:gd name="connsiteX9" fmla="*/ 6516547 w 6516547"/>
                <a:gd name="connsiteY9" fmla="*/ 729205 h 740815"/>
                <a:gd name="connsiteX10" fmla="*/ 6516547 w 6516547"/>
                <a:gd name="connsiteY10" fmla="*/ 729205 h 74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516547" h="740815">
                  <a:moveTo>
                    <a:pt x="0" y="0"/>
                  </a:moveTo>
                  <a:cubicBezTo>
                    <a:pt x="248856" y="367496"/>
                    <a:pt x="497712" y="734993"/>
                    <a:pt x="740780" y="740780"/>
                  </a:cubicBezTo>
                  <a:cubicBezTo>
                    <a:pt x="983848" y="746567"/>
                    <a:pt x="1215342" y="34724"/>
                    <a:pt x="1458410" y="34724"/>
                  </a:cubicBezTo>
                  <a:cubicBezTo>
                    <a:pt x="1701478" y="34724"/>
                    <a:pt x="1956122" y="740780"/>
                    <a:pt x="2199190" y="740780"/>
                  </a:cubicBezTo>
                  <a:cubicBezTo>
                    <a:pt x="2442258" y="740780"/>
                    <a:pt x="2679539" y="34724"/>
                    <a:pt x="2916820" y="34724"/>
                  </a:cubicBezTo>
                  <a:cubicBezTo>
                    <a:pt x="3154101" y="34724"/>
                    <a:pt x="3385595" y="740780"/>
                    <a:pt x="3622876" y="740780"/>
                  </a:cubicBezTo>
                  <a:cubicBezTo>
                    <a:pt x="3860157" y="740780"/>
                    <a:pt x="4101296" y="34724"/>
                    <a:pt x="4340506" y="34724"/>
                  </a:cubicBezTo>
                  <a:cubicBezTo>
                    <a:pt x="4579716" y="34724"/>
                    <a:pt x="4816998" y="740780"/>
                    <a:pt x="5058137" y="740780"/>
                  </a:cubicBezTo>
                  <a:cubicBezTo>
                    <a:pt x="5299276" y="740780"/>
                    <a:pt x="5544274" y="36653"/>
                    <a:pt x="5787342" y="34724"/>
                  </a:cubicBezTo>
                  <a:cubicBezTo>
                    <a:pt x="6030410" y="32795"/>
                    <a:pt x="6516547" y="729205"/>
                    <a:pt x="6516547" y="729205"/>
                  </a:cubicBezTo>
                  <a:lnTo>
                    <a:pt x="6516547" y="729205"/>
                  </a:lnTo>
                </a:path>
              </a:pathLst>
            </a:custGeom>
            <a:noFill/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0" name="Straight Connector 9"/>
          <p:cNvCxnSpPr/>
          <p:nvPr/>
        </p:nvCxnSpPr>
        <p:spPr>
          <a:xfrm>
            <a:off x="4601083" y="4862800"/>
            <a:ext cx="4373752" cy="0"/>
          </a:xfrm>
          <a:prstGeom prst="line">
            <a:avLst/>
          </a:prstGeom>
          <a:ln w="762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4815786" y="4700800"/>
            <a:ext cx="324000" cy="324000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5267259" y="4700800"/>
            <a:ext cx="324000" cy="324000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6173324" y="4700800"/>
            <a:ext cx="324000" cy="324000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5721227" y="4681600"/>
            <a:ext cx="324000" cy="324000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6640296" y="4700800"/>
            <a:ext cx="324000" cy="324000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7091769" y="4700800"/>
            <a:ext cx="324000" cy="324000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7997834" y="4700800"/>
            <a:ext cx="324000" cy="324000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7545737" y="4681600"/>
            <a:ext cx="324000" cy="324000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8441972" y="4700800"/>
            <a:ext cx="324000" cy="324000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ZoneTexte 9"/>
          <p:cNvSpPr txBox="1"/>
          <p:nvPr/>
        </p:nvSpPr>
        <p:spPr>
          <a:xfrm>
            <a:off x="2884817" y="1229715"/>
            <a:ext cx="8659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solidFill>
                  <a:schemeClr val="tx2"/>
                </a:solidFill>
              </a:rPr>
              <a:t>DNA</a:t>
            </a:r>
          </a:p>
        </p:txBody>
      </p:sp>
      <p:sp>
        <p:nvSpPr>
          <p:cNvPr id="34" name="ZoneTexte 9"/>
          <p:cNvSpPr txBox="1"/>
          <p:nvPr/>
        </p:nvSpPr>
        <p:spPr>
          <a:xfrm>
            <a:off x="2908863" y="2826523"/>
            <a:ext cx="8418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solidFill>
                  <a:srgbClr val="92D050"/>
                </a:solidFill>
              </a:rPr>
              <a:t>RNA</a:t>
            </a:r>
          </a:p>
        </p:txBody>
      </p:sp>
      <p:sp>
        <p:nvSpPr>
          <p:cNvPr id="35" name="ZoneTexte 9"/>
          <p:cNvSpPr txBox="1"/>
          <p:nvPr/>
        </p:nvSpPr>
        <p:spPr>
          <a:xfrm>
            <a:off x="2582749" y="4601190"/>
            <a:ext cx="14941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solidFill>
                  <a:srgbClr val="FFC000"/>
                </a:solidFill>
              </a:rPr>
              <a:t>PROTEIN</a:t>
            </a:r>
          </a:p>
        </p:txBody>
      </p:sp>
      <p:cxnSp>
        <p:nvCxnSpPr>
          <p:cNvPr id="36" name="Straight Arrow Connector 35"/>
          <p:cNvCxnSpPr/>
          <p:nvPr/>
        </p:nvCxnSpPr>
        <p:spPr>
          <a:xfrm>
            <a:off x="6463923" y="1939190"/>
            <a:ext cx="0" cy="763370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>
            <a:off x="6462939" y="3566656"/>
            <a:ext cx="0" cy="763370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9" name="ZoneTexte 9"/>
          <p:cNvSpPr txBox="1"/>
          <p:nvPr/>
        </p:nvSpPr>
        <p:spPr>
          <a:xfrm>
            <a:off x="6867687" y="2066183"/>
            <a:ext cx="19681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err="1"/>
              <a:t>Transcripció</a:t>
            </a:r>
            <a:endParaRPr lang="fr-FR" sz="2800" dirty="0"/>
          </a:p>
        </p:txBody>
      </p:sp>
      <p:cxnSp>
        <p:nvCxnSpPr>
          <p:cNvPr id="41" name="Straight Arrow Connector 40"/>
          <p:cNvCxnSpPr/>
          <p:nvPr/>
        </p:nvCxnSpPr>
        <p:spPr>
          <a:xfrm>
            <a:off x="6456484" y="5245107"/>
            <a:ext cx="0" cy="504056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4" name="ZoneTexte 9"/>
          <p:cNvSpPr txBox="1"/>
          <p:nvPr/>
        </p:nvSpPr>
        <p:spPr>
          <a:xfrm>
            <a:off x="1285852" y="571480"/>
            <a:ext cx="13853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err="1"/>
              <a:t>Genotip</a:t>
            </a:r>
            <a:endParaRPr lang="fr-FR" sz="2800" b="1" dirty="0"/>
          </a:p>
        </p:txBody>
      </p:sp>
      <p:sp>
        <p:nvSpPr>
          <p:cNvPr id="45" name="ZoneTexte 9"/>
          <p:cNvSpPr txBox="1"/>
          <p:nvPr/>
        </p:nvSpPr>
        <p:spPr>
          <a:xfrm>
            <a:off x="1470112" y="5737246"/>
            <a:ext cx="13159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err="1"/>
              <a:t>Fenotip</a:t>
            </a:r>
            <a:endParaRPr lang="fr-FR" sz="2800" b="1" dirty="0"/>
          </a:p>
        </p:txBody>
      </p:sp>
      <p:cxnSp>
        <p:nvCxnSpPr>
          <p:cNvPr id="46" name="Straight Arrow Connector 45"/>
          <p:cNvCxnSpPr/>
          <p:nvPr/>
        </p:nvCxnSpPr>
        <p:spPr>
          <a:xfrm rot="16200000" flipH="1">
            <a:off x="-205881" y="3349098"/>
            <a:ext cx="4474540" cy="62312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37" name="1 Imagen" descr="fons 02 PP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57" y="0"/>
            <a:ext cx="86448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12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06" y="187324"/>
            <a:ext cx="697452" cy="131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Rectangle 3"/>
          <p:cNvSpPr>
            <a:spLocks noChangeArrowheads="1"/>
          </p:cNvSpPr>
          <p:nvPr/>
        </p:nvSpPr>
        <p:spPr bwMode="auto">
          <a:xfrm rot="-5400000">
            <a:off x="-2362973" y="3963071"/>
            <a:ext cx="546877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2000" b="1" u="sng" dirty="0">
                <a:solidFill>
                  <a:schemeClr val="tx1">
                    <a:lumMod val="50000"/>
                    <a:lumOff val="50000"/>
                  </a:schemeClr>
                </a:solidFill>
                <a:ea typeface="Arial" charset="0"/>
                <a:cs typeface="Arial" charset="0"/>
              </a:rPr>
              <a:t>III. Del </a:t>
            </a:r>
            <a:r>
              <a:rPr lang="en-GB" sz="2000" b="1" u="sng" dirty="0" err="1">
                <a:solidFill>
                  <a:schemeClr val="tx1">
                    <a:lumMod val="50000"/>
                    <a:lumOff val="50000"/>
                  </a:schemeClr>
                </a:solidFill>
                <a:ea typeface="Arial" charset="0"/>
                <a:cs typeface="Arial" charset="0"/>
              </a:rPr>
              <a:t>fenotip</a:t>
            </a:r>
            <a:r>
              <a:rPr lang="en-GB" sz="2000" b="1" u="sng" dirty="0">
                <a:solidFill>
                  <a:schemeClr val="tx1">
                    <a:lumMod val="50000"/>
                    <a:lumOff val="50000"/>
                  </a:schemeClr>
                </a:solidFill>
                <a:ea typeface="Arial" charset="0"/>
                <a:cs typeface="Arial" charset="0"/>
              </a:rPr>
              <a:t> al gen</a:t>
            </a:r>
            <a:endParaRPr lang="en-GB" sz="2000" u="sng" dirty="0">
              <a:solidFill>
                <a:schemeClr val="tx1">
                  <a:lumMod val="50000"/>
                  <a:lumOff val="50000"/>
                </a:schemeClr>
              </a:solidFill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50183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4794446" y="2918584"/>
            <a:ext cx="3645722" cy="339098"/>
          </a:xfrm>
          <a:custGeom>
            <a:avLst/>
            <a:gdLst>
              <a:gd name="connsiteX0" fmla="*/ 0 w 6516547"/>
              <a:gd name="connsiteY0" fmla="*/ 0 h 740815"/>
              <a:gd name="connsiteX1" fmla="*/ 740780 w 6516547"/>
              <a:gd name="connsiteY1" fmla="*/ 740780 h 740815"/>
              <a:gd name="connsiteX2" fmla="*/ 1458410 w 6516547"/>
              <a:gd name="connsiteY2" fmla="*/ 34724 h 740815"/>
              <a:gd name="connsiteX3" fmla="*/ 2199190 w 6516547"/>
              <a:gd name="connsiteY3" fmla="*/ 740780 h 740815"/>
              <a:gd name="connsiteX4" fmla="*/ 2916820 w 6516547"/>
              <a:gd name="connsiteY4" fmla="*/ 34724 h 740815"/>
              <a:gd name="connsiteX5" fmla="*/ 3622876 w 6516547"/>
              <a:gd name="connsiteY5" fmla="*/ 740780 h 740815"/>
              <a:gd name="connsiteX6" fmla="*/ 4340506 w 6516547"/>
              <a:gd name="connsiteY6" fmla="*/ 34724 h 740815"/>
              <a:gd name="connsiteX7" fmla="*/ 5058137 w 6516547"/>
              <a:gd name="connsiteY7" fmla="*/ 740780 h 740815"/>
              <a:gd name="connsiteX8" fmla="*/ 5787342 w 6516547"/>
              <a:gd name="connsiteY8" fmla="*/ 34724 h 740815"/>
              <a:gd name="connsiteX9" fmla="*/ 6516547 w 6516547"/>
              <a:gd name="connsiteY9" fmla="*/ 729205 h 740815"/>
              <a:gd name="connsiteX10" fmla="*/ 6516547 w 6516547"/>
              <a:gd name="connsiteY10" fmla="*/ 729205 h 7408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516547" h="740815">
                <a:moveTo>
                  <a:pt x="0" y="0"/>
                </a:moveTo>
                <a:cubicBezTo>
                  <a:pt x="248856" y="367496"/>
                  <a:pt x="497712" y="734993"/>
                  <a:pt x="740780" y="740780"/>
                </a:cubicBezTo>
                <a:cubicBezTo>
                  <a:pt x="983848" y="746567"/>
                  <a:pt x="1215342" y="34724"/>
                  <a:pt x="1458410" y="34724"/>
                </a:cubicBezTo>
                <a:cubicBezTo>
                  <a:pt x="1701478" y="34724"/>
                  <a:pt x="1956122" y="740780"/>
                  <a:pt x="2199190" y="740780"/>
                </a:cubicBezTo>
                <a:cubicBezTo>
                  <a:pt x="2442258" y="740780"/>
                  <a:pt x="2679539" y="34724"/>
                  <a:pt x="2916820" y="34724"/>
                </a:cubicBezTo>
                <a:cubicBezTo>
                  <a:pt x="3154101" y="34724"/>
                  <a:pt x="3385595" y="740780"/>
                  <a:pt x="3622876" y="740780"/>
                </a:cubicBezTo>
                <a:cubicBezTo>
                  <a:pt x="3860157" y="740780"/>
                  <a:pt x="4101296" y="34724"/>
                  <a:pt x="4340506" y="34724"/>
                </a:cubicBezTo>
                <a:cubicBezTo>
                  <a:pt x="4579716" y="34724"/>
                  <a:pt x="4816998" y="740780"/>
                  <a:pt x="5058137" y="740780"/>
                </a:cubicBezTo>
                <a:cubicBezTo>
                  <a:pt x="5299276" y="740780"/>
                  <a:pt x="5544274" y="36653"/>
                  <a:pt x="5787342" y="34724"/>
                </a:cubicBezTo>
                <a:cubicBezTo>
                  <a:pt x="6030410" y="32795"/>
                  <a:pt x="6516547" y="729205"/>
                  <a:pt x="6516547" y="729205"/>
                </a:cubicBezTo>
                <a:lnTo>
                  <a:pt x="6516547" y="729205"/>
                </a:lnTo>
              </a:path>
            </a:pathLst>
          </a:custGeom>
          <a:noFill/>
          <a:ln w="762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7"/>
          <p:cNvGrpSpPr/>
          <p:nvPr/>
        </p:nvGrpSpPr>
        <p:grpSpPr>
          <a:xfrm>
            <a:off x="4374895" y="1214422"/>
            <a:ext cx="4306230" cy="497168"/>
            <a:chOff x="1101524" y="2120096"/>
            <a:chExt cx="6516547" cy="752355"/>
          </a:xfrm>
        </p:grpSpPr>
        <p:sp>
          <p:nvSpPr>
            <p:cNvPr id="18" name="Freeform 17"/>
            <p:cNvSpPr/>
            <p:nvPr/>
          </p:nvSpPr>
          <p:spPr>
            <a:xfrm>
              <a:off x="1124673" y="2143239"/>
              <a:ext cx="6481823" cy="729212"/>
            </a:xfrm>
            <a:custGeom>
              <a:avLst/>
              <a:gdLst>
                <a:gd name="connsiteX0" fmla="*/ 0 w 6481823"/>
                <a:gd name="connsiteY0" fmla="*/ 706062 h 729212"/>
                <a:gd name="connsiteX1" fmla="*/ 729205 w 6481823"/>
                <a:gd name="connsiteY1" fmla="*/ 7 h 729212"/>
                <a:gd name="connsiteX2" fmla="*/ 1446836 w 6481823"/>
                <a:gd name="connsiteY2" fmla="*/ 717637 h 729212"/>
                <a:gd name="connsiteX3" fmla="*/ 2176041 w 6481823"/>
                <a:gd name="connsiteY3" fmla="*/ 11581 h 729212"/>
                <a:gd name="connsiteX4" fmla="*/ 2905246 w 6481823"/>
                <a:gd name="connsiteY4" fmla="*/ 717637 h 729212"/>
                <a:gd name="connsiteX5" fmla="*/ 3611302 w 6481823"/>
                <a:gd name="connsiteY5" fmla="*/ 7 h 729212"/>
                <a:gd name="connsiteX6" fmla="*/ 4317357 w 6481823"/>
                <a:gd name="connsiteY6" fmla="*/ 717637 h 729212"/>
                <a:gd name="connsiteX7" fmla="*/ 5046562 w 6481823"/>
                <a:gd name="connsiteY7" fmla="*/ 11581 h 729212"/>
                <a:gd name="connsiteX8" fmla="*/ 5775768 w 6481823"/>
                <a:gd name="connsiteY8" fmla="*/ 729212 h 729212"/>
                <a:gd name="connsiteX9" fmla="*/ 6481823 w 6481823"/>
                <a:gd name="connsiteY9" fmla="*/ 11581 h 729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481823" h="729212">
                  <a:moveTo>
                    <a:pt x="0" y="706062"/>
                  </a:moveTo>
                  <a:cubicBezTo>
                    <a:pt x="244033" y="352070"/>
                    <a:pt x="488066" y="-1922"/>
                    <a:pt x="729205" y="7"/>
                  </a:cubicBezTo>
                  <a:cubicBezTo>
                    <a:pt x="970344" y="1936"/>
                    <a:pt x="1205697" y="715708"/>
                    <a:pt x="1446836" y="717637"/>
                  </a:cubicBezTo>
                  <a:cubicBezTo>
                    <a:pt x="1687975" y="719566"/>
                    <a:pt x="1932973" y="11581"/>
                    <a:pt x="2176041" y="11581"/>
                  </a:cubicBezTo>
                  <a:cubicBezTo>
                    <a:pt x="2419109" y="11581"/>
                    <a:pt x="2666036" y="719566"/>
                    <a:pt x="2905246" y="717637"/>
                  </a:cubicBezTo>
                  <a:cubicBezTo>
                    <a:pt x="3144456" y="715708"/>
                    <a:pt x="3375950" y="7"/>
                    <a:pt x="3611302" y="7"/>
                  </a:cubicBezTo>
                  <a:cubicBezTo>
                    <a:pt x="3846654" y="7"/>
                    <a:pt x="4078147" y="715708"/>
                    <a:pt x="4317357" y="717637"/>
                  </a:cubicBezTo>
                  <a:cubicBezTo>
                    <a:pt x="4556567" y="719566"/>
                    <a:pt x="4803494" y="9652"/>
                    <a:pt x="5046562" y="11581"/>
                  </a:cubicBezTo>
                  <a:cubicBezTo>
                    <a:pt x="5289630" y="13510"/>
                    <a:pt x="5536558" y="729212"/>
                    <a:pt x="5775768" y="729212"/>
                  </a:cubicBezTo>
                  <a:cubicBezTo>
                    <a:pt x="6014978" y="729212"/>
                    <a:pt x="6248400" y="370396"/>
                    <a:pt x="6481823" y="11581"/>
                  </a:cubicBezTo>
                </a:path>
              </a:pathLst>
            </a:custGeom>
            <a:noFill/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 22"/>
            <p:cNvSpPr/>
            <p:nvPr/>
          </p:nvSpPr>
          <p:spPr>
            <a:xfrm>
              <a:off x="1101524" y="2120096"/>
              <a:ext cx="6516547" cy="740815"/>
            </a:xfrm>
            <a:custGeom>
              <a:avLst/>
              <a:gdLst>
                <a:gd name="connsiteX0" fmla="*/ 0 w 6516547"/>
                <a:gd name="connsiteY0" fmla="*/ 0 h 740815"/>
                <a:gd name="connsiteX1" fmla="*/ 740780 w 6516547"/>
                <a:gd name="connsiteY1" fmla="*/ 740780 h 740815"/>
                <a:gd name="connsiteX2" fmla="*/ 1458410 w 6516547"/>
                <a:gd name="connsiteY2" fmla="*/ 34724 h 740815"/>
                <a:gd name="connsiteX3" fmla="*/ 2199190 w 6516547"/>
                <a:gd name="connsiteY3" fmla="*/ 740780 h 740815"/>
                <a:gd name="connsiteX4" fmla="*/ 2916820 w 6516547"/>
                <a:gd name="connsiteY4" fmla="*/ 34724 h 740815"/>
                <a:gd name="connsiteX5" fmla="*/ 3622876 w 6516547"/>
                <a:gd name="connsiteY5" fmla="*/ 740780 h 740815"/>
                <a:gd name="connsiteX6" fmla="*/ 4340506 w 6516547"/>
                <a:gd name="connsiteY6" fmla="*/ 34724 h 740815"/>
                <a:gd name="connsiteX7" fmla="*/ 5058137 w 6516547"/>
                <a:gd name="connsiteY7" fmla="*/ 740780 h 740815"/>
                <a:gd name="connsiteX8" fmla="*/ 5787342 w 6516547"/>
                <a:gd name="connsiteY8" fmla="*/ 34724 h 740815"/>
                <a:gd name="connsiteX9" fmla="*/ 6516547 w 6516547"/>
                <a:gd name="connsiteY9" fmla="*/ 729205 h 740815"/>
                <a:gd name="connsiteX10" fmla="*/ 6516547 w 6516547"/>
                <a:gd name="connsiteY10" fmla="*/ 729205 h 74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516547" h="740815">
                  <a:moveTo>
                    <a:pt x="0" y="0"/>
                  </a:moveTo>
                  <a:cubicBezTo>
                    <a:pt x="248856" y="367496"/>
                    <a:pt x="497712" y="734993"/>
                    <a:pt x="740780" y="740780"/>
                  </a:cubicBezTo>
                  <a:cubicBezTo>
                    <a:pt x="983848" y="746567"/>
                    <a:pt x="1215342" y="34724"/>
                    <a:pt x="1458410" y="34724"/>
                  </a:cubicBezTo>
                  <a:cubicBezTo>
                    <a:pt x="1701478" y="34724"/>
                    <a:pt x="1956122" y="740780"/>
                    <a:pt x="2199190" y="740780"/>
                  </a:cubicBezTo>
                  <a:cubicBezTo>
                    <a:pt x="2442258" y="740780"/>
                    <a:pt x="2679539" y="34724"/>
                    <a:pt x="2916820" y="34724"/>
                  </a:cubicBezTo>
                  <a:cubicBezTo>
                    <a:pt x="3154101" y="34724"/>
                    <a:pt x="3385595" y="740780"/>
                    <a:pt x="3622876" y="740780"/>
                  </a:cubicBezTo>
                  <a:cubicBezTo>
                    <a:pt x="3860157" y="740780"/>
                    <a:pt x="4101296" y="34724"/>
                    <a:pt x="4340506" y="34724"/>
                  </a:cubicBezTo>
                  <a:cubicBezTo>
                    <a:pt x="4579716" y="34724"/>
                    <a:pt x="4816998" y="740780"/>
                    <a:pt x="5058137" y="740780"/>
                  </a:cubicBezTo>
                  <a:cubicBezTo>
                    <a:pt x="5299276" y="740780"/>
                    <a:pt x="5544274" y="36653"/>
                    <a:pt x="5787342" y="34724"/>
                  </a:cubicBezTo>
                  <a:cubicBezTo>
                    <a:pt x="6030410" y="32795"/>
                    <a:pt x="6516547" y="729205"/>
                    <a:pt x="6516547" y="729205"/>
                  </a:cubicBezTo>
                  <a:lnTo>
                    <a:pt x="6516547" y="729205"/>
                  </a:lnTo>
                </a:path>
              </a:pathLst>
            </a:custGeom>
            <a:noFill/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0" name="Straight Connector 9"/>
          <p:cNvCxnSpPr/>
          <p:nvPr/>
        </p:nvCxnSpPr>
        <p:spPr>
          <a:xfrm>
            <a:off x="4601083" y="4862800"/>
            <a:ext cx="4373752" cy="0"/>
          </a:xfrm>
          <a:prstGeom prst="line">
            <a:avLst/>
          </a:prstGeom>
          <a:ln w="762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4815786" y="4700800"/>
            <a:ext cx="324000" cy="324000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5267259" y="4700800"/>
            <a:ext cx="324000" cy="324000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6173324" y="4700800"/>
            <a:ext cx="324000" cy="324000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5721227" y="4681600"/>
            <a:ext cx="324000" cy="324000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6640296" y="4700800"/>
            <a:ext cx="324000" cy="324000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7091769" y="4700800"/>
            <a:ext cx="324000" cy="324000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7997834" y="4700800"/>
            <a:ext cx="324000" cy="324000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7545737" y="4681600"/>
            <a:ext cx="324000" cy="324000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8441972" y="4700800"/>
            <a:ext cx="324000" cy="324000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ZoneTexte 9"/>
          <p:cNvSpPr txBox="1"/>
          <p:nvPr/>
        </p:nvSpPr>
        <p:spPr>
          <a:xfrm>
            <a:off x="2884817" y="1229715"/>
            <a:ext cx="8659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solidFill>
                  <a:schemeClr val="tx2"/>
                </a:solidFill>
              </a:rPr>
              <a:t>DNA</a:t>
            </a:r>
          </a:p>
        </p:txBody>
      </p:sp>
      <p:sp>
        <p:nvSpPr>
          <p:cNvPr id="34" name="ZoneTexte 9"/>
          <p:cNvSpPr txBox="1"/>
          <p:nvPr/>
        </p:nvSpPr>
        <p:spPr>
          <a:xfrm>
            <a:off x="2908863" y="2826523"/>
            <a:ext cx="8418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solidFill>
                  <a:srgbClr val="92D050"/>
                </a:solidFill>
              </a:rPr>
              <a:t>RNA</a:t>
            </a:r>
          </a:p>
        </p:txBody>
      </p:sp>
      <p:sp>
        <p:nvSpPr>
          <p:cNvPr id="35" name="ZoneTexte 9"/>
          <p:cNvSpPr txBox="1"/>
          <p:nvPr/>
        </p:nvSpPr>
        <p:spPr>
          <a:xfrm>
            <a:off x="2582749" y="4601190"/>
            <a:ext cx="14941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solidFill>
                  <a:srgbClr val="FFC000"/>
                </a:solidFill>
              </a:rPr>
              <a:t>PROTEIN</a:t>
            </a:r>
          </a:p>
        </p:txBody>
      </p:sp>
      <p:cxnSp>
        <p:nvCxnSpPr>
          <p:cNvPr id="36" name="Straight Arrow Connector 35"/>
          <p:cNvCxnSpPr/>
          <p:nvPr/>
        </p:nvCxnSpPr>
        <p:spPr>
          <a:xfrm>
            <a:off x="6463923" y="1939190"/>
            <a:ext cx="0" cy="763370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>
            <a:off x="6462939" y="3566656"/>
            <a:ext cx="0" cy="763370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9" name="ZoneTexte 9"/>
          <p:cNvSpPr txBox="1"/>
          <p:nvPr/>
        </p:nvSpPr>
        <p:spPr>
          <a:xfrm>
            <a:off x="6867687" y="2066183"/>
            <a:ext cx="19681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err="1"/>
              <a:t>Transcripció</a:t>
            </a:r>
            <a:endParaRPr lang="fr-FR" sz="2800" dirty="0"/>
          </a:p>
        </p:txBody>
      </p:sp>
      <p:sp>
        <p:nvSpPr>
          <p:cNvPr id="40" name="ZoneTexte 9"/>
          <p:cNvSpPr txBox="1"/>
          <p:nvPr/>
        </p:nvSpPr>
        <p:spPr>
          <a:xfrm>
            <a:off x="6867687" y="3640710"/>
            <a:ext cx="16090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err="1"/>
              <a:t>Traducció</a:t>
            </a:r>
            <a:endParaRPr lang="fr-FR" sz="2800" dirty="0"/>
          </a:p>
        </p:txBody>
      </p:sp>
      <p:cxnSp>
        <p:nvCxnSpPr>
          <p:cNvPr id="41" name="Straight Arrow Connector 40"/>
          <p:cNvCxnSpPr/>
          <p:nvPr/>
        </p:nvCxnSpPr>
        <p:spPr>
          <a:xfrm>
            <a:off x="6456484" y="5245107"/>
            <a:ext cx="0" cy="504056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4" name="ZoneTexte 9"/>
          <p:cNvSpPr txBox="1"/>
          <p:nvPr/>
        </p:nvSpPr>
        <p:spPr>
          <a:xfrm>
            <a:off x="1285852" y="571480"/>
            <a:ext cx="13853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err="1"/>
              <a:t>Genotip</a:t>
            </a:r>
            <a:endParaRPr lang="fr-FR" sz="2800" b="1" dirty="0"/>
          </a:p>
        </p:txBody>
      </p:sp>
      <p:sp>
        <p:nvSpPr>
          <p:cNvPr id="45" name="ZoneTexte 9"/>
          <p:cNvSpPr txBox="1"/>
          <p:nvPr/>
        </p:nvSpPr>
        <p:spPr>
          <a:xfrm>
            <a:off x="1470112" y="5737246"/>
            <a:ext cx="13159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err="1"/>
              <a:t>Fenotip</a:t>
            </a:r>
            <a:endParaRPr lang="fr-FR" sz="2800" b="1" dirty="0"/>
          </a:p>
        </p:txBody>
      </p:sp>
      <p:cxnSp>
        <p:nvCxnSpPr>
          <p:cNvPr id="46" name="Straight Arrow Connector 45"/>
          <p:cNvCxnSpPr/>
          <p:nvPr/>
        </p:nvCxnSpPr>
        <p:spPr>
          <a:xfrm rot="16200000" flipH="1">
            <a:off x="-205881" y="3349098"/>
            <a:ext cx="4474540" cy="62312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37" name="1 Imagen" descr="fons 02 PP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57" y="0"/>
            <a:ext cx="86448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12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06" y="187324"/>
            <a:ext cx="697452" cy="131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Rectangle 3"/>
          <p:cNvSpPr>
            <a:spLocks noChangeArrowheads="1"/>
          </p:cNvSpPr>
          <p:nvPr/>
        </p:nvSpPr>
        <p:spPr bwMode="auto">
          <a:xfrm rot="-5400000">
            <a:off x="-2362973" y="3963071"/>
            <a:ext cx="546877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2000" b="1" u="sng" dirty="0">
                <a:solidFill>
                  <a:schemeClr val="tx1">
                    <a:lumMod val="50000"/>
                    <a:lumOff val="50000"/>
                  </a:schemeClr>
                </a:solidFill>
                <a:ea typeface="Arial" charset="0"/>
                <a:cs typeface="Arial" charset="0"/>
              </a:rPr>
              <a:t>III. Del </a:t>
            </a:r>
            <a:r>
              <a:rPr lang="en-GB" sz="2000" b="1" u="sng" dirty="0" err="1">
                <a:solidFill>
                  <a:schemeClr val="tx1">
                    <a:lumMod val="50000"/>
                    <a:lumOff val="50000"/>
                  </a:schemeClr>
                </a:solidFill>
                <a:ea typeface="Arial" charset="0"/>
                <a:cs typeface="Arial" charset="0"/>
              </a:rPr>
              <a:t>fenotip</a:t>
            </a:r>
            <a:r>
              <a:rPr lang="en-GB" sz="2000" b="1" u="sng" dirty="0">
                <a:solidFill>
                  <a:schemeClr val="tx1">
                    <a:lumMod val="50000"/>
                    <a:lumOff val="50000"/>
                  </a:schemeClr>
                </a:solidFill>
                <a:ea typeface="Arial" charset="0"/>
                <a:cs typeface="Arial" charset="0"/>
              </a:rPr>
              <a:t> al gen</a:t>
            </a:r>
            <a:endParaRPr lang="en-GB" sz="2000" u="sng" dirty="0">
              <a:solidFill>
                <a:schemeClr val="tx1">
                  <a:lumMod val="50000"/>
                  <a:lumOff val="50000"/>
                </a:schemeClr>
              </a:solidFill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50183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513687" y="630776"/>
            <a:ext cx="589740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b="1" dirty="0">
                <a:ea typeface="Arial" charset="0"/>
                <a:cs typeface="Arial" charset="0"/>
              </a:rPr>
              <a:t>I. </a:t>
            </a:r>
            <a:r>
              <a:rPr lang="en-GB" b="1" dirty="0" err="1">
                <a:ea typeface="Arial" charset="0"/>
                <a:cs typeface="Arial" charset="0"/>
              </a:rPr>
              <a:t>Conceptes</a:t>
            </a:r>
            <a:r>
              <a:rPr lang="en-GB" b="1" dirty="0">
                <a:ea typeface="Arial" charset="0"/>
                <a:cs typeface="Arial" charset="0"/>
              </a:rPr>
              <a:t> </a:t>
            </a:r>
            <a:r>
              <a:rPr lang="en-GB" b="1" dirty="0" err="1">
                <a:ea typeface="Arial" charset="0"/>
                <a:cs typeface="Arial" charset="0"/>
              </a:rPr>
              <a:t>bàsics</a:t>
            </a:r>
            <a:r>
              <a:rPr lang="en-GB" b="1" dirty="0">
                <a:ea typeface="Arial" charset="0"/>
                <a:cs typeface="Arial" charset="0"/>
              </a:rPr>
              <a:t> de </a:t>
            </a:r>
            <a:r>
              <a:rPr lang="en-GB" b="1" dirty="0" err="1">
                <a:ea typeface="Arial" charset="0"/>
                <a:cs typeface="Arial" charset="0"/>
              </a:rPr>
              <a:t>genètica</a:t>
            </a:r>
            <a:r>
              <a:rPr lang="en-GB" b="1" dirty="0">
                <a:ea typeface="Arial" charset="0"/>
                <a:cs typeface="Arial" charset="0"/>
              </a:rPr>
              <a:t> </a:t>
            </a:r>
            <a:r>
              <a:rPr lang="en-GB" dirty="0">
                <a:solidFill>
                  <a:schemeClr val="accent5"/>
                </a:solidFill>
                <a:ea typeface="Arial" charset="0"/>
                <a:cs typeface="Arial" charset="0"/>
              </a:rPr>
              <a:t>(</a:t>
            </a:r>
            <a:r>
              <a:rPr lang="en-GB" dirty="0" err="1">
                <a:solidFill>
                  <a:schemeClr val="accent5"/>
                </a:solidFill>
                <a:ea typeface="Arial" charset="0"/>
                <a:cs typeface="Arial" charset="0"/>
              </a:rPr>
              <a:t>kahoot</a:t>
            </a:r>
            <a:r>
              <a:rPr lang="en-GB" dirty="0">
                <a:solidFill>
                  <a:schemeClr val="accent5"/>
                </a:solidFill>
                <a:ea typeface="Arial" charset="0"/>
                <a:cs typeface="Arial" charset="0"/>
              </a:rPr>
              <a:t>)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2300249" y="1350856"/>
            <a:ext cx="2178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ea typeface="Arial" charset="0"/>
                <a:cs typeface="Arial" charset="0"/>
              </a:rPr>
              <a:t>Genètica</a:t>
            </a:r>
            <a:r>
              <a:rPr lang="fr-FR" dirty="0">
                <a:ea typeface="Arial" charset="0"/>
                <a:cs typeface="Arial" charset="0"/>
              </a:rPr>
              <a:t> </a:t>
            </a:r>
            <a:r>
              <a:rPr lang="fr-FR" dirty="0" err="1">
                <a:ea typeface="Arial" charset="0"/>
                <a:cs typeface="Arial" charset="0"/>
              </a:rPr>
              <a:t>mendeliana</a:t>
            </a:r>
            <a:endParaRPr lang="fr-FR" dirty="0">
              <a:ea typeface="Arial" charset="0"/>
              <a:cs typeface="Arial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1513687" y="1926350"/>
            <a:ext cx="56353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ea typeface="Arial" charset="0"/>
                <a:cs typeface="Arial" charset="0"/>
              </a:rPr>
              <a:t>II. </a:t>
            </a:r>
            <a:r>
              <a:rPr lang="fr-FR" b="1" i="1" dirty="0" err="1">
                <a:ea typeface="Arial" charset="0"/>
                <a:cs typeface="Arial" charset="0"/>
              </a:rPr>
              <a:t>Drosophila</a:t>
            </a:r>
            <a:r>
              <a:rPr lang="fr-FR" b="1" dirty="0">
                <a:ea typeface="Arial" charset="0"/>
                <a:cs typeface="Arial" charset="0"/>
              </a:rPr>
              <a:t>  </a:t>
            </a:r>
            <a:r>
              <a:rPr lang="fr-FR" b="1" dirty="0" err="1">
                <a:ea typeface="Arial" charset="0"/>
                <a:cs typeface="Arial" charset="0"/>
              </a:rPr>
              <a:t>melanogaster</a:t>
            </a:r>
            <a:r>
              <a:rPr lang="fr-FR" b="1" dirty="0">
                <a:ea typeface="Arial" charset="0"/>
                <a:cs typeface="Arial" charset="0"/>
              </a:rPr>
              <a:t>: </a:t>
            </a:r>
            <a:r>
              <a:rPr lang="fr-FR" b="1" dirty="0" err="1">
                <a:ea typeface="Arial" charset="0"/>
                <a:cs typeface="Arial" charset="0"/>
              </a:rPr>
              <a:t>molt</a:t>
            </a:r>
            <a:r>
              <a:rPr lang="fr-FR" b="1" dirty="0">
                <a:ea typeface="Arial" charset="0"/>
                <a:cs typeface="Arial" charset="0"/>
              </a:rPr>
              <a:t> </a:t>
            </a:r>
            <a:r>
              <a:rPr lang="fr-FR" b="1" dirty="0" err="1">
                <a:ea typeface="Arial" charset="0"/>
                <a:cs typeface="Arial" charset="0"/>
              </a:rPr>
              <a:t>més</a:t>
            </a:r>
            <a:r>
              <a:rPr lang="fr-FR" b="1" dirty="0">
                <a:ea typeface="Arial" charset="0"/>
                <a:cs typeface="Arial" charset="0"/>
              </a:rPr>
              <a:t> que </a:t>
            </a:r>
            <a:r>
              <a:rPr lang="fr-FR" b="1" dirty="0" err="1">
                <a:ea typeface="Arial" charset="0"/>
                <a:cs typeface="Arial" charset="0"/>
              </a:rPr>
              <a:t>una</a:t>
            </a:r>
            <a:r>
              <a:rPr lang="fr-FR" b="1" dirty="0">
                <a:ea typeface="Arial" charset="0"/>
                <a:cs typeface="Arial" charset="0"/>
              </a:rPr>
              <a:t> </a:t>
            </a:r>
            <a:r>
              <a:rPr lang="fr-FR" b="1" dirty="0" err="1">
                <a:ea typeface="Arial" charset="0"/>
                <a:cs typeface="Arial" charset="0"/>
              </a:rPr>
              <a:t>mosca</a:t>
            </a:r>
            <a:r>
              <a:rPr lang="fr-FR" b="1" dirty="0">
                <a:ea typeface="Arial" charset="0"/>
                <a:cs typeface="Arial" charset="0"/>
              </a:rPr>
              <a:t>!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2300249" y="990816"/>
            <a:ext cx="1222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ea typeface="Arial" charset="0"/>
                <a:cs typeface="Arial" charset="0"/>
              </a:rPr>
              <a:t>Definicions</a:t>
            </a:r>
            <a:endParaRPr lang="fr-FR" dirty="0">
              <a:ea typeface="Arial" charset="0"/>
              <a:cs typeface="Arial" charset="0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1513687" y="5172314"/>
            <a:ext cx="59713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ea typeface="Arial" charset="0"/>
                <a:cs typeface="Arial" charset="0"/>
              </a:rPr>
              <a:t>IV. </a:t>
            </a:r>
            <a:r>
              <a:rPr lang="fr-FR" b="1" i="1" dirty="0" err="1">
                <a:ea typeface="Arial" charset="0"/>
                <a:cs typeface="Arial" charset="0"/>
              </a:rPr>
              <a:t>Drosophila</a:t>
            </a:r>
            <a:r>
              <a:rPr lang="fr-FR" b="1" dirty="0">
                <a:ea typeface="Arial" charset="0"/>
                <a:cs typeface="Arial" charset="0"/>
              </a:rPr>
              <a:t> </a:t>
            </a:r>
            <a:r>
              <a:rPr lang="fr-FR" b="1" dirty="0" err="1">
                <a:ea typeface="Arial" charset="0"/>
                <a:cs typeface="Arial" charset="0"/>
              </a:rPr>
              <a:t>com</a:t>
            </a:r>
            <a:r>
              <a:rPr lang="fr-FR" b="1" dirty="0">
                <a:ea typeface="Arial" charset="0"/>
                <a:cs typeface="Arial" charset="0"/>
              </a:rPr>
              <a:t> a model per entendre la </a:t>
            </a:r>
            <a:r>
              <a:rPr lang="fr-FR" b="1" dirty="0" err="1">
                <a:ea typeface="Arial" charset="0"/>
                <a:cs typeface="Arial" charset="0"/>
              </a:rPr>
              <a:t>biologia</a:t>
            </a:r>
            <a:r>
              <a:rPr lang="fr-FR" b="1" dirty="0">
                <a:ea typeface="Arial" charset="0"/>
                <a:cs typeface="Arial" charset="0"/>
              </a:rPr>
              <a:t> </a:t>
            </a:r>
            <a:r>
              <a:rPr lang="fr-FR" b="1" dirty="0" err="1">
                <a:ea typeface="Arial" charset="0"/>
                <a:cs typeface="Arial" charset="0"/>
              </a:rPr>
              <a:t>humana</a:t>
            </a:r>
            <a:endParaRPr lang="fr-FR" b="1" dirty="0">
              <a:ea typeface="Arial" charset="0"/>
              <a:cs typeface="Arial" charset="0"/>
            </a:endParaRPr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997086">
            <a:off x="7120738" y="153884"/>
            <a:ext cx="2132604" cy="1421736"/>
          </a:xfrm>
          <a:prstGeom prst="rect">
            <a:avLst/>
          </a:prstGeom>
          <a:effectLst>
            <a:softEdge rad="304800"/>
          </a:effectLst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6667177">
            <a:off x="7357690" y="3235376"/>
            <a:ext cx="1487023" cy="991348"/>
          </a:xfrm>
          <a:prstGeom prst="rect">
            <a:avLst/>
          </a:prstGeom>
          <a:effectLst>
            <a:softEdge rad="190500"/>
          </a:effectLst>
        </p:spPr>
      </p:pic>
      <p:pic>
        <p:nvPicPr>
          <p:cNvPr id="22" name="Image 2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191467" flipH="1">
            <a:off x="3076574" y="6412185"/>
            <a:ext cx="720855" cy="48057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23" name="Image 2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7785882" flipH="1">
            <a:off x="7552800" y="5660525"/>
            <a:ext cx="1256150" cy="837433"/>
          </a:xfrm>
          <a:prstGeom prst="rect">
            <a:avLst/>
          </a:prstGeom>
          <a:effectLst>
            <a:softEdge rad="165100"/>
          </a:effectLst>
        </p:spPr>
      </p:pic>
      <p:sp>
        <p:nvSpPr>
          <p:cNvPr id="25" name="ZoneTexte 9"/>
          <p:cNvSpPr txBox="1"/>
          <p:nvPr/>
        </p:nvSpPr>
        <p:spPr>
          <a:xfrm>
            <a:off x="2300249" y="2238189"/>
            <a:ext cx="401097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dirty="0">
                <a:ea typeface="Arial" charset="0"/>
                <a:cs typeface="Arial" charset="0"/>
              </a:rPr>
              <a:t>El </a:t>
            </a:r>
            <a:r>
              <a:rPr lang="fr-FR" dirty="0" err="1">
                <a:ea typeface="Arial" charset="0"/>
                <a:cs typeface="Arial" charset="0"/>
              </a:rPr>
              <a:t>perquè</a:t>
            </a:r>
            <a:r>
              <a:rPr lang="fr-FR" dirty="0">
                <a:ea typeface="Arial" charset="0"/>
                <a:cs typeface="Arial" charset="0"/>
              </a:rPr>
              <a:t> de les </a:t>
            </a:r>
            <a:r>
              <a:rPr lang="fr-FR" dirty="0" err="1">
                <a:ea typeface="Arial" charset="0"/>
                <a:cs typeface="Arial" charset="0"/>
              </a:rPr>
              <a:t>mosques</a:t>
            </a:r>
            <a:r>
              <a:rPr lang="fr-FR" dirty="0">
                <a:ea typeface="Arial" charset="0"/>
                <a:cs typeface="Arial" charset="0"/>
              </a:rPr>
              <a:t> en </a:t>
            </a:r>
            <a:r>
              <a:rPr lang="fr-FR" dirty="0" err="1">
                <a:ea typeface="Arial" charset="0"/>
                <a:cs typeface="Arial" charset="0"/>
              </a:rPr>
              <a:t>investigació</a:t>
            </a:r>
            <a:endParaRPr lang="fr-FR" dirty="0">
              <a:ea typeface="Arial" charset="0"/>
              <a:cs typeface="Arial" charset="0"/>
            </a:endParaRPr>
          </a:p>
          <a:p>
            <a:pPr>
              <a:lnSpc>
                <a:spcPct val="150000"/>
              </a:lnSpc>
            </a:pPr>
            <a:r>
              <a:rPr lang="fr-FR" dirty="0" err="1">
                <a:ea typeface="Arial" charset="0"/>
                <a:cs typeface="Arial" charset="0"/>
              </a:rPr>
              <a:t>Resum</a:t>
            </a:r>
            <a:r>
              <a:rPr lang="fr-FR" dirty="0">
                <a:ea typeface="Arial" charset="0"/>
                <a:cs typeface="Arial" charset="0"/>
              </a:rPr>
              <a:t> </a:t>
            </a:r>
            <a:r>
              <a:rPr lang="fr-FR" dirty="0" err="1">
                <a:ea typeface="Arial" charset="0"/>
                <a:cs typeface="Arial" charset="0"/>
              </a:rPr>
              <a:t>històric</a:t>
            </a:r>
            <a:endParaRPr lang="fr-FR" dirty="0">
              <a:ea typeface="Arial" charset="0"/>
              <a:cs typeface="Arial" charset="0"/>
            </a:endParaRPr>
          </a:p>
        </p:txBody>
      </p:sp>
      <p:sp>
        <p:nvSpPr>
          <p:cNvPr id="27" name="ZoneTexte 7"/>
          <p:cNvSpPr txBox="1"/>
          <p:nvPr/>
        </p:nvSpPr>
        <p:spPr>
          <a:xfrm>
            <a:off x="1513687" y="3396994"/>
            <a:ext cx="43563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ea typeface="Arial" charset="0"/>
                <a:cs typeface="Arial" charset="0"/>
              </a:rPr>
              <a:t>III. </a:t>
            </a:r>
            <a:r>
              <a:rPr lang="fr-FR" b="1" dirty="0" err="1">
                <a:ea typeface="Arial" charset="0"/>
                <a:cs typeface="Arial" charset="0"/>
              </a:rPr>
              <a:t>Genètica</a:t>
            </a:r>
            <a:r>
              <a:rPr lang="fr-FR" b="1" dirty="0">
                <a:ea typeface="Arial" charset="0"/>
                <a:cs typeface="Arial" charset="0"/>
              </a:rPr>
              <a:t> i </a:t>
            </a:r>
            <a:r>
              <a:rPr lang="fr-FR" b="1" dirty="0" err="1">
                <a:ea typeface="Arial" charset="0"/>
                <a:cs typeface="Arial" charset="0"/>
              </a:rPr>
              <a:t>biotecnologia</a:t>
            </a:r>
            <a:r>
              <a:rPr lang="fr-FR" b="1" dirty="0">
                <a:ea typeface="Arial" charset="0"/>
                <a:cs typeface="Arial" charset="0"/>
              </a:rPr>
              <a:t> </a:t>
            </a:r>
            <a:r>
              <a:rPr lang="fr-FR" b="1" dirty="0" err="1">
                <a:ea typeface="Arial" charset="0"/>
                <a:cs typeface="Arial" charset="0"/>
              </a:rPr>
              <a:t>amb</a:t>
            </a:r>
            <a:r>
              <a:rPr lang="fr-FR" b="1" dirty="0">
                <a:ea typeface="Arial" charset="0"/>
                <a:cs typeface="Arial" charset="0"/>
              </a:rPr>
              <a:t> </a:t>
            </a:r>
            <a:r>
              <a:rPr lang="fr-FR" b="1" i="1" dirty="0" err="1">
                <a:ea typeface="Arial" charset="0"/>
                <a:cs typeface="Arial" charset="0"/>
              </a:rPr>
              <a:t>Drosophila</a:t>
            </a:r>
            <a:endParaRPr lang="fr-FR" b="1" dirty="0">
              <a:ea typeface="Arial" charset="0"/>
              <a:cs typeface="Arial" charset="0"/>
            </a:endParaRPr>
          </a:p>
        </p:txBody>
      </p:sp>
      <p:sp>
        <p:nvSpPr>
          <p:cNvPr id="26" name="ZoneTexte 9"/>
          <p:cNvSpPr txBox="1"/>
          <p:nvPr/>
        </p:nvSpPr>
        <p:spPr>
          <a:xfrm>
            <a:off x="2300249" y="3662796"/>
            <a:ext cx="186570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dirty="0">
                <a:ea typeface="Arial" charset="0"/>
                <a:cs typeface="Arial" charset="0"/>
              </a:rPr>
              <a:t>Del </a:t>
            </a:r>
            <a:r>
              <a:rPr lang="fr-FR" dirty="0" err="1">
                <a:ea typeface="Arial" charset="0"/>
                <a:cs typeface="Arial" charset="0"/>
              </a:rPr>
              <a:t>fenotip</a:t>
            </a:r>
            <a:r>
              <a:rPr lang="fr-FR" dirty="0">
                <a:ea typeface="Arial" charset="0"/>
                <a:cs typeface="Arial" charset="0"/>
              </a:rPr>
              <a:t> al </a:t>
            </a:r>
            <a:r>
              <a:rPr lang="fr-FR" dirty="0" err="1">
                <a:ea typeface="Arial" charset="0"/>
                <a:cs typeface="Arial" charset="0"/>
              </a:rPr>
              <a:t>gen</a:t>
            </a:r>
            <a:endParaRPr lang="fr-FR" dirty="0">
              <a:ea typeface="Arial" charset="0"/>
              <a:cs typeface="Arial" charset="0"/>
            </a:endParaRPr>
          </a:p>
          <a:p>
            <a:pPr>
              <a:lnSpc>
                <a:spcPct val="150000"/>
              </a:lnSpc>
            </a:pPr>
            <a:r>
              <a:rPr lang="fr-FR" dirty="0" err="1">
                <a:ea typeface="Arial" charset="0"/>
                <a:cs typeface="Arial" charset="0"/>
              </a:rPr>
              <a:t>Mutagènesis</a:t>
            </a:r>
            <a:endParaRPr lang="fr-FR" dirty="0">
              <a:ea typeface="Arial" charset="0"/>
              <a:cs typeface="Arial" charset="0"/>
            </a:endParaRPr>
          </a:p>
          <a:p>
            <a:pPr>
              <a:lnSpc>
                <a:spcPct val="150000"/>
              </a:lnSpc>
            </a:pPr>
            <a:r>
              <a:rPr lang="fr-FR" dirty="0" err="1">
                <a:ea typeface="Arial" charset="0"/>
                <a:cs typeface="Arial" charset="0"/>
              </a:rPr>
              <a:t>Sistema</a:t>
            </a:r>
            <a:r>
              <a:rPr lang="fr-FR" dirty="0">
                <a:ea typeface="Arial" charset="0"/>
                <a:cs typeface="Arial" charset="0"/>
              </a:rPr>
              <a:t> Gal4/UAS</a:t>
            </a:r>
          </a:p>
          <a:p>
            <a:pPr>
              <a:lnSpc>
                <a:spcPct val="150000"/>
              </a:lnSpc>
            </a:pPr>
            <a:endParaRPr lang="fr-FR" dirty="0">
              <a:ea typeface="Arial" charset="0"/>
              <a:cs typeface="Arial" charset="0"/>
            </a:endParaRPr>
          </a:p>
        </p:txBody>
      </p:sp>
      <p:pic>
        <p:nvPicPr>
          <p:cNvPr id="28" name="1 Imagen" descr="fons 02 PPT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57" y="0"/>
            <a:ext cx="86448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12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06" y="187324"/>
            <a:ext cx="697452" cy="131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Image 20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20394509" flipH="1">
            <a:off x="5450689" y="6080053"/>
            <a:ext cx="984340" cy="656227"/>
          </a:xfrm>
          <a:prstGeom prst="rect">
            <a:avLst/>
          </a:prstGeom>
          <a:effectLst>
            <a:softEdge rad="139700"/>
          </a:effectLst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rot="20547174" flipH="1">
            <a:off x="923246" y="6338047"/>
            <a:ext cx="469241" cy="312827"/>
          </a:xfrm>
          <a:prstGeom prst="rect">
            <a:avLst/>
          </a:prstGeom>
          <a:effectLst>
            <a:softEdge rad="76200"/>
          </a:effectLst>
        </p:spPr>
      </p:pic>
      <p:sp>
        <p:nvSpPr>
          <p:cNvPr id="18" name="17 Rectángulo"/>
          <p:cNvSpPr/>
          <p:nvPr/>
        </p:nvSpPr>
        <p:spPr>
          <a:xfrm>
            <a:off x="1285852" y="285729"/>
            <a:ext cx="5715040" cy="1428759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4" name="23 Rectángulo"/>
          <p:cNvSpPr/>
          <p:nvPr/>
        </p:nvSpPr>
        <p:spPr>
          <a:xfrm>
            <a:off x="1214414" y="3143248"/>
            <a:ext cx="6357982" cy="2643206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8101887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4794446" y="2918584"/>
            <a:ext cx="3645722" cy="339098"/>
          </a:xfrm>
          <a:custGeom>
            <a:avLst/>
            <a:gdLst>
              <a:gd name="connsiteX0" fmla="*/ 0 w 6516547"/>
              <a:gd name="connsiteY0" fmla="*/ 0 h 740815"/>
              <a:gd name="connsiteX1" fmla="*/ 740780 w 6516547"/>
              <a:gd name="connsiteY1" fmla="*/ 740780 h 740815"/>
              <a:gd name="connsiteX2" fmla="*/ 1458410 w 6516547"/>
              <a:gd name="connsiteY2" fmla="*/ 34724 h 740815"/>
              <a:gd name="connsiteX3" fmla="*/ 2199190 w 6516547"/>
              <a:gd name="connsiteY3" fmla="*/ 740780 h 740815"/>
              <a:gd name="connsiteX4" fmla="*/ 2916820 w 6516547"/>
              <a:gd name="connsiteY4" fmla="*/ 34724 h 740815"/>
              <a:gd name="connsiteX5" fmla="*/ 3622876 w 6516547"/>
              <a:gd name="connsiteY5" fmla="*/ 740780 h 740815"/>
              <a:gd name="connsiteX6" fmla="*/ 4340506 w 6516547"/>
              <a:gd name="connsiteY6" fmla="*/ 34724 h 740815"/>
              <a:gd name="connsiteX7" fmla="*/ 5058137 w 6516547"/>
              <a:gd name="connsiteY7" fmla="*/ 740780 h 740815"/>
              <a:gd name="connsiteX8" fmla="*/ 5787342 w 6516547"/>
              <a:gd name="connsiteY8" fmla="*/ 34724 h 740815"/>
              <a:gd name="connsiteX9" fmla="*/ 6516547 w 6516547"/>
              <a:gd name="connsiteY9" fmla="*/ 729205 h 740815"/>
              <a:gd name="connsiteX10" fmla="*/ 6516547 w 6516547"/>
              <a:gd name="connsiteY10" fmla="*/ 729205 h 7408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516547" h="740815">
                <a:moveTo>
                  <a:pt x="0" y="0"/>
                </a:moveTo>
                <a:cubicBezTo>
                  <a:pt x="248856" y="367496"/>
                  <a:pt x="497712" y="734993"/>
                  <a:pt x="740780" y="740780"/>
                </a:cubicBezTo>
                <a:cubicBezTo>
                  <a:pt x="983848" y="746567"/>
                  <a:pt x="1215342" y="34724"/>
                  <a:pt x="1458410" y="34724"/>
                </a:cubicBezTo>
                <a:cubicBezTo>
                  <a:pt x="1701478" y="34724"/>
                  <a:pt x="1956122" y="740780"/>
                  <a:pt x="2199190" y="740780"/>
                </a:cubicBezTo>
                <a:cubicBezTo>
                  <a:pt x="2442258" y="740780"/>
                  <a:pt x="2679539" y="34724"/>
                  <a:pt x="2916820" y="34724"/>
                </a:cubicBezTo>
                <a:cubicBezTo>
                  <a:pt x="3154101" y="34724"/>
                  <a:pt x="3385595" y="740780"/>
                  <a:pt x="3622876" y="740780"/>
                </a:cubicBezTo>
                <a:cubicBezTo>
                  <a:pt x="3860157" y="740780"/>
                  <a:pt x="4101296" y="34724"/>
                  <a:pt x="4340506" y="34724"/>
                </a:cubicBezTo>
                <a:cubicBezTo>
                  <a:pt x="4579716" y="34724"/>
                  <a:pt x="4816998" y="740780"/>
                  <a:pt x="5058137" y="740780"/>
                </a:cubicBezTo>
                <a:cubicBezTo>
                  <a:pt x="5299276" y="740780"/>
                  <a:pt x="5544274" y="36653"/>
                  <a:pt x="5787342" y="34724"/>
                </a:cubicBezTo>
                <a:cubicBezTo>
                  <a:pt x="6030410" y="32795"/>
                  <a:pt x="6516547" y="729205"/>
                  <a:pt x="6516547" y="729205"/>
                </a:cubicBezTo>
                <a:lnTo>
                  <a:pt x="6516547" y="729205"/>
                </a:lnTo>
              </a:path>
            </a:pathLst>
          </a:custGeom>
          <a:noFill/>
          <a:ln w="762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7"/>
          <p:cNvGrpSpPr/>
          <p:nvPr/>
        </p:nvGrpSpPr>
        <p:grpSpPr>
          <a:xfrm>
            <a:off x="4374895" y="1214422"/>
            <a:ext cx="4306230" cy="497168"/>
            <a:chOff x="1101524" y="2120096"/>
            <a:chExt cx="6516547" cy="752355"/>
          </a:xfrm>
        </p:grpSpPr>
        <p:sp>
          <p:nvSpPr>
            <p:cNvPr id="18" name="Freeform 17"/>
            <p:cNvSpPr/>
            <p:nvPr/>
          </p:nvSpPr>
          <p:spPr>
            <a:xfrm>
              <a:off x="1124673" y="2143239"/>
              <a:ext cx="6481823" cy="729212"/>
            </a:xfrm>
            <a:custGeom>
              <a:avLst/>
              <a:gdLst>
                <a:gd name="connsiteX0" fmla="*/ 0 w 6481823"/>
                <a:gd name="connsiteY0" fmla="*/ 706062 h 729212"/>
                <a:gd name="connsiteX1" fmla="*/ 729205 w 6481823"/>
                <a:gd name="connsiteY1" fmla="*/ 7 h 729212"/>
                <a:gd name="connsiteX2" fmla="*/ 1446836 w 6481823"/>
                <a:gd name="connsiteY2" fmla="*/ 717637 h 729212"/>
                <a:gd name="connsiteX3" fmla="*/ 2176041 w 6481823"/>
                <a:gd name="connsiteY3" fmla="*/ 11581 h 729212"/>
                <a:gd name="connsiteX4" fmla="*/ 2905246 w 6481823"/>
                <a:gd name="connsiteY4" fmla="*/ 717637 h 729212"/>
                <a:gd name="connsiteX5" fmla="*/ 3611302 w 6481823"/>
                <a:gd name="connsiteY5" fmla="*/ 7 h 729212"/>
                <a:gd name="connsiteX6" fmla="*/ 4317357 w 6481823"/>
                <a:gd name="connsiteY6" fmla="*/ 717637 h 729212"/>
                <a:gd name="connsiteX7" fmla="*/ 5046562 w 6481823"/>
                <a:gd name="connsiteY7" fmla="*/ 11581 h 729212"/>
                <a:gd name="connsiteX8" fmla="*/ 5775768 w 6481823"/>
                <a:gd name="connsiteY8" fmla="*/ 729212 h 729212"/>
                <a:gd name="connsiteX9" fmla="*/ 6481823 w 6481823"/>
                <a:gd name="connsiteY9" fmla="*/ 11581 h 729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481823" h="729212">
                  <a:moveTo>
                    <a:pt x="0" y="706062"/>
                  </a:moveTo>
                  <a:cubicBezTo>
                    <a:pt x="244033" y="352070"/>
                    <a:pt x="488066" y="-1922"/>
                    <a:pt x="729205" y="7"/>
                  </a:cubicBezTo>
                  <a:cubicBezTo>
                    <a:pt x="970344" y="1936"/>
                    <a:pt x="1205697" y="715708"/>
                    <a:pt x="1446836" y="717637"/>
                  </a:cubicBezTo>
                  <a:cubicBezTo>
                    <a:pt x="1687975" y="719566"/>
                    <a:pt x="1932973" y="11581"/>
                    <a:pt x="2176041" y="11581"/>
                  </a:cubicBezTo>
                  <a:cubicBezTo>
                    <a:pt x="2419109" y="11581"/>
                    <a:pt x="2666036" y="719566"/>
                    <a:pt x="2905246" y="717637"/>
                  </a:cubicBezTo>
                  <a:cubicBezTo>
                    <a:pt x="3144456" y="715708"/>
                    <a:pt x="3375950" y="7"/>
                    <a:pt x="3611302" y="7"/>
                  </a:cubicBezTo>
                  <a:cubicBezTo>
                    <a:pt x="3846654" y="7"/>
                    <a:pt x="4078147" y="715708"/>
                    <a:pt x="4317357" y="717637"/>
                  </a:cubicBezTo>
                  <a:cubicBezTo>
                    <a:pt x="4556567" y="719566"/>
                    <a:pt x="4803494" y="9652"/>
                    <a:pt x="5046562" y="11581"/>
                  </a:cubicBezTo>
                  <a:cubicBezTo>
                    <a:pt x="5289630" y="13510"/>
                    <a:pt x="5536558" y="729212"/>
                    <a:pt x="5775768" y="729212"/>
                  </a:cubicBezTo>
                  <a:cubicBezTo>
                    <a:pt x="6014978" y="729212"/>
                    <a:pt x="6248400" y="370396"/>
                    <a:pt x="6481823" y="11581"/>
                  </a:cubicBezTo>
                </a:path>
              </a:pathLst>
            </a:custGeom>
            <a:noFill/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 22"/>
            <p:cNvSpPr/>
            <p:nvPr/>
          </p:nvSpPr>
          <p:spPr>
            <a:xfrm>
              <a:off x="1101524" y="2120096"/>
              <a:ext cx="6516547" cy="740815"/>
            </a:xfrm>
            <a:custGeom>
              <a:avLst/>
              <a:gdLst>
                <a:gd name="connsiteX0" fmla="*/ 0 w 6516547"/>
                <a:gd name="connsiteY0" fmla="*/ 0 h 740815"/>
                <a:gd name="connsiteX1" fmla="*/ 740780 w 6516547"/>
                <a:gd name="connsiteY1" fmla="*/ 740780 h 740815"/>
                <a:gd name="connsiteX2" fmla="*/ 1458410 w 6516547"/>
                <a:gd name="connsiteY2" fmla="*/ 34724 h 740815"/>
                <a:gd name="connsiteX3" fmla="*/ 2199190 w 6516547"/>
                <a:gd name="connsiteY3" fmla="*/ 740780 h 740815"/>
                <a:gd name="connsiteX4" fmla="*/ 2916820 w 6516547"/>
                <a:gd name="connsiteY4" fmla="*/ 34724 h 740815"/>
                <a:gd name="connsiteX5" fmla="*/ 3622876 w 6516547"/>
                <a:gd name="connsiteY5" fmla="*/ 740780 h 740815"/>
                <a:gd name="connsiteX6" fmla="*/ 4340506 w 6516547"/>
                <a:gd name="connsiteY6" fmla="*/ 34724 h 740815"/>
                <a:gd name="connsiteX7" fmla="*/ 5058137 w 6516547"/>
                <a:gd name="connsiteY7" fmla="*/ 740780 h 740815"/>
                <a:gd name="connsiteX8" fmla="*/ 5787342 w 6516547"/>
                <a:gd name="connsiteY8" fmla="*/ 34724 h 740815"/>
                <a:gd name="connsiteX9" fmla="*/ 6516547 w 6516547"/>
                <a:gd name="connsiteY9" fmla="*/ 729205 h 740815"/>
                <a:gd name="connsiteX10" fmla="*/ 6516547 w 6516547"/>
                <a:gd name="connsiteY10" fmla="*/ 729205 h 74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516547" h="740815">
                  <a:moveTo>
                    <a:pt x="0" y="0"/>
                  </a:moveTo>
                  <a:cubicBezTo>
                    <a:pt x="248856" y="367496"/>
                    <a:pt x="497712" y="734993"/>
                    <a:pt x="740780" y="740780"/>
                  </a:cubicBezTo>
                  <a:cubicBezTo>
                    <a:pt x="983848" y="746567"/>
                    <a:pt x="1215342" y="34724"/>
                    <a:pt x="1458410" y="34724"/>
                  </a:cubicBezTo>
                  <a:cubicBezTo>
                    <a:pt x="1701478" y="34724"/>
                    <a:pt x="1956122" y="740780"/>
                    <a:pt x="2199190" y="740780"/>
                  </a:cubicBezTo>
                  <a:cubicBezTo>
                    <a:pt x="2442258" y="740780"/>
                    <a:pt x="2679539" y="34724"/>
                    <a:pt x="2916820" y="34724"/>
                  </a:cubicBezTo>
                  <a:cubicBezTo>
                    <a:pt x="3154101" y="34724"/>
                    <a:pt x="3385595" y="740780"/>
                    <a:pt x="3622876" y="740780"/>
                  </a:cubicBezTo>
                  <a:cubicBezTo>
                    <a:pt x="3860157" y="740780"/>
                    <a:pt x="4101296" y="34724"/>
                    <a:pt x="4340506" y="34724"/>
                  </a:cubicBezTo>
                  <a:cubicBezTo>
                    <a:pt x="4579716" y="34724"/>
                    <a:pt x="4816998" y="740780"/>
                    <a:pt x="5058137" y="740780"/>
                  </a:cubicBezTo>
                  <a:cubicBezTo>
                    <a:pt x="5299276" y="740780"/>
                    <a:pt x="5544274" y="36653"/>
                    <a:pt x="5787342" y="34724"/>
                  </a:cubicBezTo>
                  <a:cubicBezTo>
                    <a:pt x="6030410" y="32795"/>
                    <a:pt x="6516547" y="729205"/>
                    <a:pt x="6516547" y="729205"/>
                  </a:cubicBezTo>
                  <a:lnTo>
                    <a:pt x="6516547" y="729205"/>
                  </a:lnTo>
                </a:path>
              </a:pathLst>
            </a:custGeom>
            <a:noFill/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0" name="Straight Connector 9"/>
          <p:cNvCxnSpPr/>
          <p:nvPr/>
        </p:nvCxnSpPr>
        <p:spPr>
          <a:xfrm>
            <a:off x="4601083" y="4862800"/>
            <a:ext cx="4373752" cy="0"/>
          </a:xfrm>
          <a:prstGeom prst="line">
            <a:avLst/>
          </a:prstGeom>
          <a:ln w="762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4815786" y="4700800"/>
            <a:ext cx="324000" cy="324000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5267259" y="4700800"/>
            <a:ext cx="324000" cy="324000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6173324" y="4700800"/>
            <a:ext cx="324000" cy="324000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5721227" y="4681600"/>
            <a:ext cx="324000" cy="324000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6640296" y="4700800"/>
            <a:ext cx="324000" cy="324000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7091769" y="4700800"/>
            <a:ext cx="324000" cy="324000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7997834" y="4700800"/>
            <a:ext cx="324000" cy="324000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7545737" y="4681600"/>
            <a:ext cx="324000" cy="324000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8441972" y="4700800"/>
            <a:ext cx="324000" cy="324000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ZoneTexte 9"/>
          <p:cNvSpPr txBox="1"/>
          <p:nvPr/>
        </p:nvSpPr>
        <p:spPr>
          <a:xfrm>
            <a:off x="2884817" y="1229715"/>
            <a:ext cx="8659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solidFill>
                  <a:schemeClr val="tx2"/>
                </a:solidFill>
              </a:rPr>
              <a:t>DNA</a:t>
            </a:r>
          </a:p>
        </p:txBody>
      </p:sp>
      <p:sp>
        <p:nvSpPr>
          <p:cNvPr id="34" name="ZoneTexte 9"/>
          <p:cNvSpPr txBox="1"/>
          <p:nvPr/>
        </p:nvSpPr>
        <p:spPr>
          <a:xfrm>
            <a:off x="2908863" y="2826523"/>
            <a:ext cx="8418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solidFill>
                  <a:srgbClr val="92D050"/>
                </a:solidFill>
              </a:rPr>
              <a:t>RNA</a:t>
            </a:r>
          </a:p>
        </p:txBody>
      </p:sp>
      <p:sp>
        <p:nvSpPr>
          <p:cNvPr id="35" name="ZoneTexte 9"/>
          <p:cNvSpPr txBox="1"/>
          <p:nvPr/>
        </p:nvSpPr>
        <p:spPr>
          <a:xfrm>
            <a:off x="2582749" y="4601190"/>
            <a:ext cx="14941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solidFill>
                  <a:srgbClr val="FFC000"/>
                </a:solidFill>
              </a:rPr>
              <a:t>PROTEIN</a:t>
            </a:r>
          </a:p>
        </p:txBody>
      </p:sp>
      <p:cxnSp>
        <p:nvCxnSpPr>
          <p:cNvPr id="36" name="Straight Arrow Connector 35"/>
          <p:cNvCxnSpPr/>
          <p:nvPr/>
        </p:nvCxnSpPr>
        <p:spPr>
          <a:xfrm>
            <a:off x="6463923" y="1939190"/>
            <a:ext cx="0" cy="763370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>
            <a:off x="6462939" y="3566656"/>
            <a:ext cx="0" cy="763370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9" name="ZoneTexte 9"/>
          <p:cNvSpPr txBox="1"/>
          <p:nvPr/>
        </p:nvSpPr>
        <p:spPr>
          <a:xfrm>
            <a:off x="6867687" y="2066183"/>
            <a:ext cx="19681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err="1"/>
              <a:t>Transcripció</a:t>
            </a:r>
            <a:endParaRPr lang="fr-FR" sz="2800" dirty="0"/>
          </a:p>
        </p:txBody>
      </p:sp>
      <p:sp>
        <p:nvSpPr>
          <p:cNvPr id="40" name="ZoneTexte 9"/>
          <p:cNvSpPr txBox="1"/>
          <p:nvPr/>
        </p:nvSpPr>
        <p:spPr>
          <a:xfrm>
            <a:off x="6867687" y="3640710"/>
            <a:ext cx="16090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err="1"/>
              <a:t>Traducció</a:t>
            </a:r>
            <a:endParaRPr lang="fr-FR" sz="2800" dirty="0"/>
          </a:p>
        </p:txBody>
      </p:sp>
      <p:cxnSp>
        <p:nvCxnSpPr>
          <p:cNvPr id="41" name="Straight Arrow Connector 40"/>
          <p:cNvCxnSpPr/>
          <p:nvPr/>
        </p:nvCxnSpPr>
        <p:spPr>
          <a:xfrm>
            <a:off x="6456484" y="5245107"/>
            <a:ext cx="0" cy="504056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2" name="ZoneTexte 9"/>
          <p:cNvSpPr txBox="1"/>
          <p:nvPr/>
        </p:nvSpPr>
        <p:spPr>
          <a:xfrm>
            <a:off x="5240965" y="5817855"/>
            <a:ext cx="26886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err="1"/>
              <a:t>Funció</a:t>
            </a:r>
            <a:r>
              <a:rPr lang="fr-FR" sz="2800" dirty="0"/>
              <a:t> / </a:t>
            </a:r>
            <a:r>
              <a:rPr lang="fr-FR" sz="2800" dirty="0" err="1"/>
              <a:t>caràcter</a:t>
            </a:r>
            <a:endParaRPr lang="fr-FR" sz="2800" dirty="0"/>
          </a:p>
        </p:txBody>
      </p:sp>
      <p:sp>
        <p:nvSpPr>
          <p:cNvPr id="44" name="ZoneTexte 9"/>
          <p:cNvSpPr txBox="1"/>
          <p:nvPr/>
        </p:nvSpPr>
        <p:spPr>
          <a:xfrm>
            <a:off x="1285852" y="571480"/>
            <a:ext cx="13853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err="1"/>
              <a:t>Genotip</a:t>
            </a:r>
            <a:endParaRPr lang="fr-FR" sz="2800" b="1" dirty="0"/>
          </a:p>
        </p:txBody>
      </p:sp>
      <p:sp>
        <p:nvSpPr>
          <p:cNvPr id="45" name="ZoneTexte 9"/>
          <p:cNvSpPr txBox="1"/>
          <p:nvPr/>
        </p:nvSpPr>
        <p:spPr>
          <a:xfrm>
            <a:off x="1470112" y="5737246"/>
            <a:ext cx="13159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err="1"/>
              <a:t>Fenotip</a:t>
            </a:r>
            <a:endParaRPr lang="fr-FR" sz="2800" b="1" dirty="0"/>
          </a:p>
        </p:txBody>
      </p:sp>
      <p:cxnSp>
        <p:nvCxnSpPr>
          <p:cNvPr id="46" name="Straight Arrow Connector 45"/>
          <p:cNvCxnSpPr/>
          <p:nvPr/>
        </p:nvCxnSpPr>
        <p:spPr>
          <a:xfrm rot="16200000" flipH="1">
            <a:off x="-205881" y="3349098"/>
            <a:ext cx="4474540" cy="62312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37" name="1 Imagen" descr="fons 02 PP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57" y="0"/>
            <a:ext cx="86448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12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06" y="187324"/>
            <a:ext cx="697452" cy="131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Rectangle 3"/>
          <p:cNvSpPr>
            <a:spLocks noChangeArrowheads="1"/>
          </p:cNvSpPr>
          <p:nvPr/>
        </p:nvSpPr>
        <p:spPr bwMode="auto">
          <a:xfrm rot="-5400000">
            <a:off x="-2362973" y="3963071"/>
            <a:ext cx="546877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2000" b="1" u="sng" dirty="0">
                <a:solidFill>
                  <a:schemeClr val="tx1">
                    <a:lumMod val="50000"/>
                    <a:lumOff val="50000"/>
                  </a:schemeClr>
                </a:solidFill>
                <a:ea typeface="Arial" charset="0"/>
                <a:cs typeface="Arial" charset="0"/>
              </a:rPr>
              <a:t>III. Del </a:t>
            </a:r>
            <a:r>
              <a:rPr lang="en-GB" sz="2000" b="1" u="sng" dirty="0" err="1">
                <a:solidFill>
                  <a:schemeClr val="tx1">
                    <a:lumMod val="50000"/>
                    <a:lumOff val="50000"/>
                  </a:schemeClr>
                </a:solidFill>
                <a:ea typeface="Arial" charset="0"/>
                <a:cs typeface="Arial" charset="0"/>
              </a:rPr>
              <a:t>fenotip</a:t>
            </a:r>
            <a:r>
              <a:rPr lang="en-GB" sz="2000" b="1" u="sng" dirty="0">
                <a:solidFill>
                  <a:schemeClr val="tx1">
                    <a:lumMod val="50000"/>
                    <a:lumOff val="50000"/>
                  </a:schemeClr>
                </a:solidFill>
                <a:ea typeface="Arial" charset="0"/>
                <a:cs typeface="Arial" charset="0"/>
              </a:rPr>
              <a:t> al gen</a:t>
            </a:r>
            <a:endParaRPr lang="en-GB" sz="2000" u="sng" dirty="0">
              <a:solidFill>
                <a:schemeClr val="tx1">
                  <a:lumMod val="50000"/>
                  <a:lumOff val="50000"/>
                </a:schemeClr>
              </a:solidFill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501837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1 Imagen" descr="fons 02 PP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57" y="0"/>
            <a:ext cx="86448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12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06" y="187324"/>
            <a:ext cx="697452" cy="131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Rectangle 3"/>
          <p:cNvSpPr>
            <a:spLocks noChangeArrowheads="1"/>
          </p:cNvSpPr>
          <p:nvPr/>
        </p:nvSpPr>
        <p:spPr bwMode="auto">
          <a:xfrm rot="-5400000">
            <a:off x="-2362973" y="3963071"/>
            <a:ext cx="546877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2000" b="1" u="sng" dirty="0">
                <a:solidFill>
                  <a:schemeClr val="tx1">
                    <a:lumMod val="50000"/>
                    <a:lumOff val="50000"/>
                  </a:schemeClr>
                </a:solidFill>
                <a:ea typeface="Arial" charset="0"/>
                <a:cs typeface="Arial" charset="0"/>
              </a:rPr>
              <a:t>III. </a:t>
            </a:r>
            <a:r>
              <a:rPr lang="en-GB" sz="2000" b="1" u="sng" dirty="0" err="1">
                <a:solidFill>
                  <a:schemeClr val="tx1">
                    <a:lumMod val="50000"/>
                    <a:lumOff val="50000"/>
                  </a:schemeClr>
                </a:solidFill>
                <a:ea typeface="Arial" charset="0"/>
                <a:cs typeface="Arial" charset="0"/>
              </a:rPr>
              <a:t>Mutagènesi</a:t>
            </a:r>
            <a:endParaRPr lang="en-GB" sz="2000" u="sng" dirty="0">
              <a:solidFill>
                <a:schemeClr val="tx1">
                  <a:lumMod val="50000"/>
                  <a:lumOff val="50000"/>
                </a:schemeClr>
              </a:solidFill>
              <a:ea typeface="Arial" charset="0"/>
              <a:cs typeface="Arial" charset="0"/>
            </a:endParaRPr>
          </a:p>
        </p:txBody>
      </p:sp>
      <p:sp>
        <p:nvSpPr>
          <p:cNvPr id="33" name="32 CuadroTexto"/>
          <p:cNvSpPr txBox="1"/>
          <p:nvPr/>
        </p:nvSpPr>
        <p:spPr>
          <a:xfrm>
            <a:off x="1214414" y="642918"/>
            <a:ext cx="7143800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Com </a:t>
            </a:r>
            <a:r>
              <a:rPr lang="en-US" sz="2000" b="1" dirty="0" err="1"/>
              <a:t>podem</a:t>
            </a:r>
            <a:r>
              <a:rPr lang="en-US" sz="2000" b="1" dirty="0"/>
              <a:t> </a:t>
            </a:r>
            <a:r>
              <a:rPr lang="en-US" sz="2000" b="1" dirty="0" err="1"/>
              <a:t>estudiar</a:t>
            </a:r>
            <a:r>
              <a:rPr lang="en-US" sz="2000" b="1" dirty="0"/>
              <a:t> la </a:t>
            </a:r>
            <a:r>
              <a:rPr lang="en-US" sz="2000" b="1" dirty="0" err="1">
                <a:solidFill>
                  <a:srgbClr val="92D050"/>
                </a:solidFill>
              </a:rPr>
              <a:t>funció</a:t>
            </a:r>
            <a:r>
              <a:rPr lang="en-US" sz="2000" b="1" dirty="0">
                <a:solidFill>
                  <a:srgbClr val="92D050"/>
                </a:solidFill>
              </a:rPr>
              <a:t> d’un gen</a:t>
            </a:r>
            <a:r>
              <a:rPr lang="en-US" sz="2000" b="1" dirty="0"/>
              <a:t>? </a:t>
            </a:r>
          </a:p>
          <a:p>
            <a:endParaRPr lang="en-US" sz="2000" b="1" dirty="0"/>
          </a:p>
          <a:p>
            <a:endParaRPr lang="en-US" sz="2000" b="1" dirty="0"/>
          </a:p>
          <a:p>
            <a:endParaRPr lang="en-US" b="1" dirty="0"/>
          </a:p>
          <a:p>
            <a:pPr lvl="1">
              <a:buFont typeface="Arial" pitchFamily="34" charset="0"/>
              <a:buChar char="•"/>
            </a:pPr>
            <a:r>
              <a:rPr lang="en-US" sz="2400" b="1" dirty="0"/>
              <a:t> </a:t>
            </a:r>
            <a:r>
              <a:rPr lang="en-US" sz="2400" b="1" dirty="0" err="1"/>
              <a:t>Eliminant</a:t>
            </a:r>
            <a:r>
              <a:rPr lang="en-US" sz="2400" b="1" dirty="0"/>
              <a:t>-lo </a:t>
            </a:r>
            <a:r>
              <a:rPr lang="en-US" sz="2000" dirty="0"/>
              <a:t>(</a:t>
            </a:r>
            <a:r>
              <a:rPr lang="en-US" sz="2000" dirty="0" err="1"/>
              <a:t>anàlisis</a:t>
            </a:r>
            <a:r>
              <a:rPr lang="en-US" sz="2000" dirty="0"/>
              <a:t> de </a:t>
            </a:r>
            <a:r>
              <a:rPr lang="en-US" sz="2000" dirty="0" err="1"/>
              <a:t>falta</a:t>
            </a:r>
            <a:r>
              <a:rPr lang="en-US" sz="2000" dirty="0"/>
              <a:t> de </a:t>
            </a:r>
            <a:r>
              <a:rPr lang="en-US" sz="2000" dirty="0" err="1"/>
              <a:t>funció</a:t>
            </a:r>
            <a:r>
              <a:rPr lang="en-US" sz="2000" dirty="0"/>
              <a:t>)</a:t>
            </a:r>
          </a:p>
          <a:p>
            <a:pPr lvl="1"/>
            <a:endParaRPr lang="en-US" sz="2000" dirty="0"/>
          </a:p>
          <a:p>
            <a:pPr lvl="2"/>
            <a:endParaRPr lang="en-US" sz="2400" b="1" dirty="0"/>
          </a:p>
          <a:p>
            <a:pPr lvl="2"/>
            <a:endParaRPr lang="en-US" sz="2400" b="1" dirty="0"/>
          </a:p>
          <a:p>
            <a:pPr lvl="1">
              <a:buFont typeface="Arial" pitchFamily="34" charset="0"/>
              <a:buChar char="•"/>
            </a:pPr>
            <a:endParaRPr lang="en-US" sz="2400" b="1" dirty="0"/>
          </a:p>
          <a:p>
            <a:pPr lvl="1">
              <a:buFont typeface="Arial" pitchFamily="34" charset="0"/>
              <a:buChar char="•"/>
            </a:pPr>
            <a:r>
              <a:rPr lang="en-US" sz="2400" b="1" dirty="0"/>
              <a:t> </a:t>
            </a:r>
            <a:r>
              <a:rPr lang="en-US" sz="2400" b="1" dirty="0" err="1"/>
              <a:t>Sobre</a:t>
            </a:r>
            <a:r>
              <a:rPr lang="en-US" sz="2400" b="1" dirty="0"/>
              <a:t>-</a:t>
            </a:r>
            <a:r>
              <a:rPr lang="en-US" sz="2400" b="1" dirty="0" err="1"/>
              <a:t>expressant</a:t>
            </a:r>
            <a:r>
              <a:rPr lang="en-US" sz="2400" b="1" dirty="0"/>
              <a:t>-lo </a:t>
            </a:r>
            <a:r>
              <a:rPr lang="en-US" dirty="0"/>
              <a:t>(</a:t>
            </a:r>
            <a:r>
              <a:rPr lang="en-US" dirty="0" err="1"/>
              <a:t>anàlisi</a:t>
            </a:r>
            <a:r>
              <a:rPr lang="en-US" dirty="0"/>
              <a:t> de </a:t>
            </a:r>
            <a:r>
              <a:rPr lang="en-US" dirty="0" err="1"/>
              <a:t>guany</a:t>
            </a:r>
            <a:r>
              <a:rPr lang="en-US" dirty="0"/>
              <a:t> de </a:t>
            </a:r>
            <a:r>
              <a:rPr lang="en-US" dirty="0" err="1"/>
              <a:t>funció</a:t>
            </a:r>
            <a:r>
              <a:rPr lang="en-US" dirty="0"/>
              <a:t>)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>
              <a:buFont typeface="Arial" pitchFamily="34" charset="0"/>
              <a:buChar char="•"/>
            </a:pPr>
            <a:endParaRPr lang="en-US" dirty="0"/>
          </a:p>
          <a:p>
            <a:pPr lvl="1">
              <a:buFont typeface="Arial" pitchFamily="34" charset="0"/>
              <a:buChar char="•"/>
            </a:pPr>
            <a:endParaRPr lang="es-ES" dirty="0"/>
          </a:p>
        </p:txBody>
      </p:sp>
      <p:sp>
        <p:nvSpPr>
          <p:cNvPr id="6" name="5 Flecha abajo"/>
          <p:cNvSpPr/>
          <p:nvPr/>
        </p:nvSpPr>
        <p:spPr>
          <a:xfrm>
            <a:off x="4357686" y="5214950"/>
            <a:ext cx="285752" cy="571504"/>
          </a:xfrm>
          <a:prstGeom prst="downArrow">
            <a:avLst/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6 CuadroTexto"/>
          <p:cNvSpPr txBox="1"/>
          <p:nvPr/>
        </p:nvSpPr>
        <p:spPr>
          <a:xfrm>
            <a:off x="3629924" y="5957848"/>
            <a:ext cx="17859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 err="1"/>
              <a:t>Mutagènesi</a:t>
            </a:r>
            <a:endParaRPr lang="en-US" sz="2400" b="1" dirty="0"/>
          </a:p>
        </p:txBody>
      </p:sp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86578" y="1101997"/>
            <a:ext cx="2214578" cy="1469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98101887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1 Imagen" descr="fons 02 PP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57" y="0"/>
            <a:ext cx="86448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12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06" y="187324"/>
            <a:ext cx="697452" cy="131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Rectangle 3"/>
          <p:cNvSpPr>
            <a:spLocks noChangeArrowheads="1"/>
          </p:cNvSpPr>
          <p:nvPr/>
        </p:nvSpPr>
        <p:spPr bwMode="auto">
          <a:xfrm rot="-5400000">
            <a:off x="-2362973" y="3963071"/>
            <a:ext cx="546877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2000" b="1" u="sng" dirty="0">
                <a:solidFill>
                  <a:schemeClr val="tx1">
                    <a:lumMod val="50000"/>
                    <a:lumOff val="50000"/>
                  </a:schemeClr>
                </a:solidFill>
                <a:ea typeface="Arial" charset="0"/>
                <a:cs typeface="Arial" charset="0"/>
              </a:rPr>
              <a:t>III. </a:t>
            </a:r>
            <a:r>
              <a:rPr lang="en-GB" sz="2000" b="1" u="sng" dirty="0" err="1">
                <a:solidFill>
                  <a:schemeClr val="tx1">
                    <a:lumMod val="50000"/>
                    <a:lumOff val="50000"/>
                  </a:schemeClr>
                </a:solidFill>
                <a:ea typeface="Arial" charset="0"/>
                <a:cs typeface="Arial" charset="0"/>
              </a:rPr>
              <a:t>Mutagènesi</a:t>
            </a:r>
            <a:endParaRPr lang="en-GB" sz="2000" u="sng" dirty="0">
              <a:solidFill>
                <a:schemeClr val="tx1">
                  <a:lumMod val="50000"/>
                  <a:lumOff val="50000"/>
                </a:schemeClr>
              </a:solidFill>
              <a:ea typeface="Arial" charset="0"/>
              <a:cs typeface="Arial" charset="0"/>
            </a:endParaRPr>
          </a:p>
        </p:txBody>
      </p:sp>
      <p:sp>
        <p:nvSpPr>
          <p:cNvPr id="33" name="32 CuadroTexto"/>
          <p:cNvSpPr txBox="1"/>
          <p:nvPr/>
        </p:nvSpPr>
        <p:spPr>
          <a:xfrm>
            <a:off x="1214414" y="642918"/>
            <a:ext cx="7143800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Com </a:t>
            </a:r>
            <a:r>
              <a:rPr lang="en-US" sz="2000" b="1" dirty="0" err="1"/>
              <a:t>podem</a:t>
            </a:r>
            <a:r>
              <a:rPr lang="en-US" sz="2000" b="1" dirty="0"/>
              <a:t> </a:t>
            </a:r>
            <a:r>
              <a:rPr lang="en-US" sz="2000" b="1" dirty="0" err="1"/>
              <a:t>estudiar</a:t>
            </a:r>
            <a:r>
              <a:rPr lang="en-US" sz="2000" b="1" dirty="0"/>
              <a:t> la </a:t>
            </a:r>
            <a:r>
              <a:rPr lang="en-US" sz="2000" b="1" dirty="0" err="1">
                <a:solidFill>
                  <a:srgbClr val="92D050"/>
                </a:solidFill>
              </a:rPr>
              <a:t>funció</a:t>
            </a:r>
            <a:r>
              <a:rPr lang="en-US" sz="2000" b="1" dirty="0">
                <a:solidFill>
                  <a:srgbClr val="92D050"/>
                </a:solidFill>
              </a:rPr>
              <a:t> d’un gen</a:t>
            </a:r>
            <a:r>
              <a:rPr lang="en-US" sz="2000" b="1" dirty="0"/>
              <a:t>? </a:t>
            </a:r>
          </a:p>
          <a:p>
            <a:endParaRPr lang="en-US" sz="2000" b="1" dirty="0"/>
          </a:p>
          <a:p>
            <a:endParaRPr lang="en-US" sz="2000" b="1" dirty="0"/>
          </a:p>
          <a:p>
            <a:endParaRPr lang="en-US" b="1" dirty="0"/>
          </a:p>
          <a:p>
            <a:pPr lvl="1">
              <a:buFont typeface="Arial" pitchFamily="34" charset="0"/>
              <a:buChar char="•"/>
            </a:pPr>
            <a:r>
              <a:rPr lang="en-US" sz="2400" b="1" dirty="0"/>
              <a:t> </a:t>
            </a:r>
            <a:r>
              <a:rPr lang="en-US" sz="2400" b="1" dirty="0" err="1"/>
              <a:t>Eliminant</a:t>
            </a:r>
            <a:r>
              <a:rPr lang="en-US" sz="2400" b="1" dirty="0"/>
              <a:t>-lo </a:t>
            </a:r>
            <a:r>
              <a:rPr lang="en-US" sz="2000" dirty="0"/>
              <a:t>(</a:t>
            </a:r>
            <a:r>
              <a:rPr lang="en-US" sz="2000" dirty="0" err="1"/>
              <a:t>anàlisis</a:t>
            </a:r>
            <a:r>
              <a:rPr lang="en-US" sz="2000" dirty="0"/>
              <a:t> de </a:t>
            </a:r>
            <a:r>
              <a:rPr lang="en-US" sz="2000" dirty="0" err="1"/>
              <a:t>falta</a:t>
            </a:r>
            <a:r>
              <a:rPr lang="en-US" sz="2000" dirty="0"/>
              <a:t> de </a:t>
            </a:r>
            <a:r>
              <a:rPr lang="en-US" sz="2000" dirty="0" err="1"/>
              <a:t>funció</a:t>
            </a:r>
            <a:r>
              <a:rPr lang="en-US" sz="2000" dirty="0"/>
              <a:t>)</a:t>
            </a:r>
          </a:p>
          <a:p>
            <a:pPr lvl="1"/>
            <a:endParaRPr lang="en-US" sz="2000" dirty="0"/>
          </a:p>
          <a:p>
            <a:pPr lvl="2">
              <a:buFont typeface="Wingdings" pitchFamily="2" charset="2"/>
              <a:buChar char="Ø"/>
            </a:pPr>
            <a:r>
              <a:rPr lang="en-US" sz="1600" b="1" dirty="0" err="1"/>
              <a:t>Mutacions</a:t>
            </a:r>
            <a:r>
              <a:rPr lang="en-US" sz="1600" b="1" dirty="0"/>
              <a:t> </a:t>
            </a:r>
            <a:r>
              <a:rPr lang="en-US" sz="1600" b="1" dirty="0" err="1"/>
              <a:t>amorfes</a:t>
            </a:r>
            <a:r>
              <a:rPr lang="en-US" sz="1600" dirty="0"/>
              <a:t>: </a:t>
            </a:r>
            <a:r>
              <a:rPr lang="en-US" sz="1600" dirty="0" err="1"/>
              <a:t>totalment</a:t>
            </a:r>
            <a:r>
              <a:rPr lang="en-US" sz="1600" dirty="0"/>
              <a:t> </a:t>
            </a:r>
            <a:r>
              <a:rPr lang="en-US" sz="1600" dirty="0" err="1"/>
              <a:t>nuls</a:t>
            </a:r>
            <a:endParaRPr lang="en-US" sz="1600" dirty="0"/>
          </a:p>
          <a:p>
            <a:pPr lvl="2">
              <a:buFont typeface="Wingdings" pitchFamily="2" charset="2"/>
              <a:buChar char="Ø"/>
            </a:pPr>
            <a:r>
              <a:rPr lang="en-US" sz="1600" b="1" dirty="0" err="1"/>
              <a:t>Mutacions</a:t>
            </a:r>
            <a:r>
              <a:rPr lang="en-US" sz="1600" b="1" dirty="0"/>
              <a:t> </a:t>
            </a:r>
            <a:r>
              <a:rPr lang="en-US" sz="1600" b="1" dirty="0" err="1"/>
              <a:t>hipomòrfiques</a:t>
            </a:r>
            <a:r>
              <a:rPr lang="en-US" sz="1600" dirty="0"/>
              <a:t>: </a:t>
            </a:r>
            <a:r>
              <a:rPr lang="en-US" sz="1600" dirty="0" err="1"/>
              <a:t>reduccció</a:t>
            </a:r>
            <a:r>
              <a:rPr lang="en-US" sz="1600" dirty="0"/>
              <a:t>, </a:t>
            </a:r>
            <a:r>
              <a:rPr lang="en-US" sz="1600" dirty="0" err="1"/>
              <a:t>però</a:t>
            </a:r>
            <a:r>
              <a:rPr lang="en-US" sz="1600" dirty="0"/>
              <a:t> no total</a:t>
            </a:r>
          </a:p>
          <a:p>
            <a:pPr lvl="2"/>
            <a:endParaRPr lang="en-US" sz="2400" b="1" dirty="0"/>
          </a:p>
          <a:p>
            <a:pPr lvl="1">
              <a:buFont typeface="Arial" pitchFamily="34" charset="0"/>
              <a:buChar char="•"/>
            </a:pPr>
            <a:endParaRPr lang="en-US" sz="2400" b="1" dirty="0"/>
          </a:p>
          <a:p>
            <a:pPr lvl="1">
              <a:buFont typeface="Arial" pitchFamily="34" charset="0"/>
              <a:buChar char="•"/>
            </a:pPr>
            <a:r>
              <a:rPr lang="en-US" sz="2400" b="1" dirty="0"/>
              <a:t> </a:t>
            </a:r>
            <a:r>
              <a:rPr lang="en-US" sz="2400" b="1" dirty="0" err="1"/>
              <a:t>Sobre</a:t>
            </a:r>
            <a:r>
              <a:rPr lang="en-US" sz="2400" b="1" dirty="0"/>
              <a:t>-</a:t>
            </a:r>
            <a:r>
              <a:rPr lang="en-US" sz="2400" b="1" dirty="0" err="1"/>
              <a:t>expressant</a:t>
            </a:r>
            <a:r>
              <a:rPr lang="en-US" sz="2400" b="1" dirty="0"/>
              <a:t>-lo </a:t>
            </a:r>
            <a:r>
              <a:rPr lang="en-US" dirty="0"/>
              <a:t>(</a:t>
            </a:r>
            <a:r>
              <a:rPr lang="en-US" dirty="0" err="1"/>
              <a:t>anàlisi</a:t>
            </a:r>
            <a:r>
              <a:rPr lang="en-US" dirty="0"/>
              <a:t> de </a:t>
            </a:r>
            <a:r>
              <a:rPr lang="en-US" dirty="0" err="1"/>
              <a:t>guany</a:t>
            </a:r>
            <a:r>
              <a:rPr lang="en-US" dirty="0"/>
              <a:t> de </a:t>
            </a:r>
            <a:r>
              <a:rPr lang="en-US" dirty="0" err="1"/>
              <a:t>funció</a:t>
            </a:r>
            <a:r>
              <a:rPr lang="en-US" dirty="0"/>
              <a:t>)</a:t>
            </a:r>
          </a:p>
          <a:p>
            <a:pPr lvl="1"/>
            <a:endParaRPr lang="en-US" dirty="0"/>
          </a:p>
          <a:p>
            <a:pPr lvl="2">
              <a:buFont typeface="Wingdings" pitchFamily="2" charset="2"/>
              <a:buChar char="Ø"/>
            </a:pPr>
            <a:r>
              <a:rPr lang="en-US" sz="1600" b="1" dirty="0" err="1"/>
              <a:t>Mutacions</a:t>
            </a:r>
            <a:r>
              <a:rPr lang="en-US" sz="1600" b="1" dirty="0"/>
              <a:t> </a:t>
            </a:r>
            <a:r>
              <a:rPr lang="en-US" sz="1600" b="1" dirty="0" err="1"/>
              <a:t>hipermòrfiques</a:t>
            </a:r>
            <a:r>
              <a:rPr lang="en-US" sz="1600" dirty="0"/>
              <a:t>:  increment de </a:t>
            </a:r>
            <a:r>
              <a:rPr lang="en-US" sz="1600" dirty="0" err="1"/>
              <a:t>l’activitat</a:t>
            </a:r>
            <a:endParaRPr lang="en-US" sz="1600" dirty="0"/>
          </a:p>
          <a:p>
            <a:pPr lvl="2">
              <a:buFont typeface="Wingdings" pitchFamily="2" charset="2"/>
              <a:buChar char="Ø"/>
            </a:pPr>
            <a:r>
              <a:rPr lang="en-US" sz="1600" b="1" dirty="0" err="1"/>
              <a:t>Mutacions</a:t>
            </a:r>
            <a:r>
              <a:rPr lang="en-US" sz="1600" b="1" dirty="0"/>
              <a:t> </a:t>
            </a:r>
            <a:r>
              <a:rPr lang="en-US" sz="1600" b="1" dirty="0" err="1"/>
              <a:t>neomòrfiques</a:t>
            </a:r>
            <a:r>
              <a:rPr lang="en-US" sz="1600" dirty="0"/>
              <a:t>:  nova </a:t>
            </a:r>
            <a:r>
              <a:rPr lang="en-US" sz="1600" dirty="0" err="1"/>
              <a:t>funció</a:t>
            </a:r>
            <a:endParaRPr lang="en-US" sz="2400" b="1" dirty="0"/>
          </a:p>
          <a:p>
            <a:pPr lvl="1"/>
            <a:endParaRPr lang="en-US" dirty="0"/>
          </a:p>
          <a:p>
            <a:pPr lvl="1">
              <a:buFont typeface="Arial" pitchFamily="34" charset="0"/>
              <a:buChar char="•"/>
            </a:pPr>
            <a:endParaRPr lang="en-US" dirty="0"/>
          </a:p>
          <a:p>
            <a:pPr lvl="1">
              <a:buFont typeface="Arial" pitchFamily="34" charset="0"/>
              <a:buChar char="•"/>
            </a:pPr>
            <a:endParaRPr lang="es-ES" dirty="0"/>
          </a:p>
        </p:txBody>
      </p:sp>
      <p:sp>
        <p:nvSpPr>
          <p:cNvPr id="6" name="5 Flecha abajo"/>
          <p:cNvSpPr/>
          <p:nvPr/>
        </p:nvSpPr>
        <p:spPr>
          <a:xfrm>
            <a:off x="4357686" y="5214950"/>
            <a:ext cx="285752" cy="571504"/>
          </a:xfrm>
          <a:prstGeom prst="downArrow">
            <a:avLst/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6 CuadroTexto"/>
          <p:cNvSpPr txBox="1"/>
          <p:nvPr/>
        </p:nvSpPr>
        <p:spPr>
          <a:xfrm>
            <a:off x="3629924" y="5957848"/>
            <a:ext cx="17859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 err="1"/>
              <a:t>Mutagènesi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98101887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1 Imagen" descr="fons 02 PP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57" y="0"/>
            <a:ext cx="86448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12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06" y="187324"/>
            <a:ext cx="697452" cy="131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Rectangle 3"/>
          <p:cNvSpPr>
            <a:spLocks noChangeArrowheads="1"/>
          </p:cNvSpPr>
          <p:nvPr/>
        </p:nvSpPr>
        <p:spPr bwMode="auto">
          <a:xfrm rot="-5400000">
            <a:off x="-2362973" y="3963071"/>
            <a:ext cx="546877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2000" b="1" u="sng" dirty="0">
                <a:solidFill>
                  <a:schemeClr val="tx1">
                    <a:lumMod val="50000"/>
                    <a:lumOff val="50000"/>
                  </a:schemeClr>
                </a:solidFill>
                <a:ea typeface="Arial" charset="0"/>
                <a:cs typeface="Arial" charset="0"/>
              </a:rPr>
              <a:t>III. </a:t>
            </a:r>
            <a:r>
              <a:rPr lang="en-GB" sz="2000" b="1" u="sng" dirty="0" err="1">
                <a:solidFill>
                  <a:schemeClr val="tx1">
                    <a:lumMod val="50000"/>
                    <a:lumOff val="50000"/>
                  </a:schemeClr>
                </a:solidFill>
                <a:ea typeface="Arial" charset="0"/>
                <a:cs typeface="Arial" charset="0"/>
              </a:rPr>
              <a:t>Mutagènesi</a:t>
            </a:r>
            <a:endParaRPr lang="en-GB" sz="2000" u="sng" dirty="0">
              <a:solidFill>
                <a:schemeClr val="tx1">
                  <a:lumMod val="50000"/>
                  <a:lumOff val="50000"/>
                </a:schemeClr>
              </a:solidFill>
              <a:ea typeface="Arial" charset="0"/>
              <a:cs typeface="Arial" charset="0"/>
            </a:endParaRPr>
          </a:p>
        </p:txBody>
      </p:sp>
      <p:sp>
        <p:nvSpPr>
          <p:cNvPr id="33" name="32 CuadroTexto"/>
          <p:cNvSpPr txBox="1"/>
          <p:nvPr/>
        </p:nvSpPr>
        <p:spPr>
          <a:xfrm>
            <a:off x="1214414" y="642918"/>
            <a:ext cx="7143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 err="1"/>
              <a:t>Classificació</a:t>
            </a:r>
            <a:r>
              <a:rPr lang="en-US" sz="2000" b="1" u="sng" dirty="0"/>
              <a:t> de les </a:t>
            </a:r>
            <a:r>
              <a:rPr lang="en-US" sz="2000" b="1" u="sng" dirty="0" err="1"/>
              <a:t>mutacions</a:t>
            </a:r>
            <a:endParaRPr lang="en-US" sz="2000" b="1" u="sng" dirty="0"/>
          </a:p>
          <a:p>
            <a:endParaRPr lang="en-US" sz="2000" b="1" dirty="0"/>
          </a:p>
        </p:txBody>
      </p:sp>
      <p:sp>
        <p:nvSpPr>
          <p:cNvPr id="6" name="5 CuadroTexto"/>
          <p:cNvSpPr txBox="1"/>
          <p:nvPr/>
        </p:nvSpPr>
        <p:spPr>
          <a:xfrm>
            <a:off x="1415080" y="4442780"/>
            <a:ext cx="17145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/>
              <a:t>Tipus</a:t>
            </a:r>
            <a:endParaRPr lang="es-ES" sz="2400" dirty="0"/>
          </a:p>
        </p:txBody>
      </p:sp>
      <p:sp>
        <p:nvSpPr>
          <p:cNvPr id="7" name="6 CuadroTexto"/>
          <p:cNvSpPr txBox="1"/>
          <p:nvPr/>
        </p:nvSpPr>
        <p:spPr>
          <a:xfrm>
            <a:off x="2786050" y="3857628"/>
            <a:ext cx="57864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Gèniques</a:t>
            </a:r>
            <a:r>
              <a:rPr lang="en-US" dirty="0"/>
              <a:t>: </a:t>
            </a:r>
            <a:r>
              <a:rPr lang="en-US" sz="1600" dirty="0"/>
              <a:t>seq. </a:t>
            </a:r>
            <a:r>
              <a:rPr lang="en-US" sz="1600" dirty="0" err="1"/>
              <a:t>nucleòtids</a:t>
            </a:r>
            <a:r>
              <a:rPr lang="en-US" sz="1600" dirty="0"/>
              <a:t> (</a:t>
            </a:r>
            <a:r>
              <a:rPr lang="en-US" sz="1600" dirty="0" err="1"/>
              <a:t>deleció</a:t>
            </a:r>
            <a:r>
              <a:rPr lang="en-US" sz="1600" dirty="0"/>
              <a:t>, </a:t>
            </a:r>
            <a:r>
              <a:rPr lang="en-US" sz="1600" dirty="0" err="1"/>
              <a:t>addició</a:t>
            </a:r>
            <a:r>
              <a:rPr lang="en-US" sz="1600" dirty="0"/>
              <a:t>, </a:t>
            </a:r>
            <a:r>
              <a:rPr lang="en-US" sz="1600" dirty="0" err="1"/>
              <a:t>substitució</a:t>
            </a:r>
            <a:r>
              <a:rPr lang="en-US" sz="1600" dirty="0"/>
              <a:t>)</a:t>
            </a:r>
            <a:r>
              <a:rPr lang="en-US" sz="1600" b="1" dirty="0"/>
              <a:t> </a:t>
            </a:r>
            <a:endParaRPr lang="es-ES" sz="1600" dirty="0"/>
          </a:p>
        </p:txBody>
      </p:sp>
      <p:sp>
        <p:nvSpPr>
          <p:cNvPr id="8" name="7 CuadroTexto"/>
          <p:cNvSpPr txBox="1"/>
          <p:nvPr/>
        </p:nvSpPr>
        <p:spPr>
          <a:xfrm>
            <a:off x="2786050" y="4500570"/>
            <a:ext cx="635795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Cromosòmiques</a:t>
            </a:r>
            <a:r>
              <a:rPr lang="en-US" dirty="0"/>
              <a:t>: </a:t>
            </a:r>
            <a:r>
              <a:rPr lang="en-US" sz="1600" dirty="0"/>
              <a:t>fragments </a:t>
            </a:r>
            <a:r>
              <a:rPr lang="en-US" sz="1600" dirty="0" err="1"/>
              <a:t>cromosomes</a:t>
            </a:r>
            <a:r>
              <a:rPr lang="en-US" sz="1600" dirty="0"/>
              <a:t> (</a:t>
            </a:r>
            <a:r>
              <a:rPr lang="en-US" sz="1600" dirty="0" err="1"/>
              <a:t>deleció</a:t>
            </a:r>
            <a:r>
              <a:rPr lang="en-US" sz="1600" dirty="0"/>
              <a:t>, </a:t>
            </a:r>
            <a:r>
              <a:rPr lang="en-US" sz="1600" dirty="0" err="1"/>
              <a:t>duplicació</a:t>
            </a:r>
            <a:r>
              <a:rPr lang="en-US" sz="1600" dirty="0"/>
              <a:t>, </a:t>
            </a:r>
            <a:r>
              <a:rPr lang="en-US" sz="1600" dirty="0" err="1"/>
              <a:t>inversió</a:t>
            </a:r>
            <a:r>
              <a:rPr lang="en-US" sz="1600" dirty="0"/>
              <a:t>,            	                 </a:t>
            </a:r>
            <a:r>
              <a:rPr lang="en-US" sz="1600" dirty="0" err="1"/>
              <a:t>translocació</a:t>
            </a:r>
            <a:r>
              <a:rPr lang="en-US" sz="1600" dirty="0"/>
              <a:t>)</a:t>
            </a:r>
            <a:endParaRPr lang="es-ES" sz="1600" dirty="0"/>
          </a:p>
        </p:txBody>
      </p:sp>
      <p:sp>
        <p:nvSpPr>
          <p:cNvPr id="9" name="8 CuadroTexto"/>
          <p:cNvSpPr txBox="1"/>
          <p:nvPr/>
        </p:nvSpPr>
        <p:spPr>
          <a:xfrm>
            <a:off x="2786050" y="5072074"/>
            <a:ext cx="5357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Genòmiques</a:t>
            </a:r>
            <a:r>
              <a:rPr lang="en-US" dirty="0"/>
              <a:t>: </a:t>
            </a:r>
            <a:r>
              <a:rPr lang="en-US" sz="1600" dirty="0" err="1"/>
              <a:t>nombre</a:t>
            </a:r>
            <a:r>
              <a:rPr lang="en-US" sz="1600" dirty="0"/>
              <a:t> de </a:t>
            </a:r>
            <a:r>
              <a:rPr lang="en-US" sz="1600" dirty="0" err="1"/>
              <a:t>cromosomes</a:t>
            </a:r>
            <a:r>
              <a:rPr lang="en-US" sz="1600" dirty="0"/>
              <a:t> (</a:t>
            </a:r>
            <a:r>
              <a:rPr lang="en-US" sz="1600" dirty="0" err="1"/>
              <a:t>aneuploidïa</a:t>
            </a:r>
            <a:r>
              <a:rPr lang="en-US" sz="1600" dirty="0"/>
              <a:t>)</a:t>
            </a:r>
            <a:endParaRPr lang="es-ES" sz="1600" dirty="0"/>
          </a:p>
        </p:txBody>
      </p:sp>
      <p:sp>
        <p:nvSpPr>
          <p:cNvPr id="10" name="9 Abrir llave"/>
          <p:cNvSpPr/>
          <p:nvPr/>
        </p:nvSpPr>
        <p:spPr>
          <a:xfrm>
            <a:off x="2459354" y="3890098"/>
            <a:ext cx="214314" cy="1571636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10 CuadroTexto"/>
          <p:cNvSpPr txBox="1"/>
          <p:nvPr/>
        </p:nvSpPr>
        <p:spPr>
          <a:xfrm>
            <a:off x="1415080" y="1889834"/>
            <a:ext cx="17145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On?</a:t>
            </a:r>
            <a:endParaRPr lang="es-ES" sz="2400" dirty="0"/>
          </a:p>
        </p:txBody>
      </p:sp>
      <p:sp>
        <p:nvSpPr>
          <p:cNvPr id="12" name="11 CuadroTexto"/>
          <p:cNvSpPr txBox="1"/>
          <p:nvPr/>
        </p:nvSpPr>
        <p:spPr>
          <a:xfrm>
            <a:off x="2755556" y="1612556"/>
            <a:ext cx="2571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Cèl·lules</a:t>
            </a:r>
            <a:r>
              <a:rPr lang="en-US" b="1" dirty="0"/>
              <a:t> </a:t>
            </a:r>
            <a:r>
              <a:rPr lang="en-US" b="1" dirty="0" err="1"/>
              <a:t>somàtiques</a:t>
            </a:r>
            <a:endParaRPr lang="es-ES" dirty="0"/>
          </a:p>
        </p:txBody>
      </p:sp>
      <p:sp>
        <p:nvSpPr>
          <p:cNvPr id="13" name="12 CuadroTexto"/>
          <p:cNvSpPr txBox="1"/>
          <p:nvPr/>
        </p:nvSpPr>
        <p:spPr>
          <a:xfrm>
            <a:off x="2755556" y="2255498"/>
            <a:ext cx="33166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Cèl·lules</a:t>
            </a:r>
            <a:r>
              <a:rPr lang="en-US" b="1" dirty="0"/>
              <a:t> </a:t>
            </a:r>
            <a:r>
              <a:rPr lang="en-US" b="1" dirty="0" err="1"/>
              <a:t>germinals</a:t>
            </a:r>
            <a:r>
              <a:rPr lang="en-US" b="1" dirty="0"/>
              <a:t> </a:t>
            </a:r>
            <a:r>
              <a:rPr lang="en-US" sz="1600" dirty="0"/>
              <a:t>(</a:t>
            </a:r>
            <a:r>
              <a:rPr lang="en-US" sz="1600" dirty="0" err="1"/>
              <a:t>hereditàries</a:t>
            </a:r>
            <a:r>
              <a:rPr lang="en-US" sz="1600" dirty="0"/>
              <a:t>)</a:t>
            </a:r>
            <a:endParaRPr lang="es-ES" sz="1600" dirty="0"/>
          </a:p>
        </p:txBody>
      </p:sp>
      <p:sp>
        <p:nvSpPr>
          <p:cNvPr id="15" name="14 Abrir llave"/>
          <p:cNvSpPr/>
          <p:nvPr/>
        </p:nvSpPr>
        <p:spPr>
          <a:xfrm>
            <a:off x="2428860" y="1604082"/>
            <a:ext cx="183820" cy="103910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8101887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1 Imagen" descr="fons 02 PP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57" y="0"/>
            <a:ext cx="86448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12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06" y="187324"/>
            <a:ext cx="697452" cy="131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Rectangle 3"/>
          <p:cNvSpPr>
            <a:spLocks noChangeArrowheads="1"/>
          </p:cNvSpPr>
          <p:nvPr/>
        </p:nvSpPr>
        <p:spPr bwMode="auto">
          <a:xfrm rot="-5400000">
            <a:off x="-2362973" y="3963071"/>
            <a:ext cx="546877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2000" b="1" u="sng" dirty="0">
                <a:solidFill>
                  <a:schemeClr val="tx1">
                    <a:lumMod val="50000"/>
                    <a:lumOff val="50000"/>
                  </a:schemeClr>
                </a:solidFill>
                <a:ea typeface="Arial" charset="0"/>
                <a:cs typeface="Arial" charset="0"/>
              </a:rPr>
              <a:t>III. </a:t>
            </a:r>
            <a:r>
              <a:rPr lang="en-GB" sz="2000" b="1" u="sng" dirty="0" err="1">
                <a:solidFill>
                  <a:schemeClr val="tx1">
                    <a:lumMod val="50000"/>
                    <a:lumOff val="50000"/>
                  </a:schemeClr>
                </a:solidFill>
                <a:ea typeface="Arial" charset="0"/>
                <a:cs typeface="Arial" charset="0"/>
              </a:rPr>
              <a:t>Mutagènesi</a:t>
            </a:r>
            <a:endParaRPr lang="en-GB" sz="2000" u="sng" dirty="0">
              <a:solidFill>
                <a:schemeClr val="tx1">
                  <a:lumMod val="50000"/>
                  <a:lumOff val="50000"/>
                </a:schemeClr>
              </a:solidFill>
              <a:ea typeface="Arial" charset="0"/>
              <a:cs typeface="Arial" charset="0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1214414" y="785794"/>
            <a:ext cx="7143800" cy="68941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 err="1"/>
              <a:t>Tècniques</a:t>
            </a:r>
            <a:r>
              <a:rPr lang="en-US" sz="2000" b="1" u="sng" dirty="0"/>
              <a:t> de </a:t>
            </a:r>
            <a:r>
              <a:rPr lang="en-US" sz="2000" b="1" u="sng" dirty="0" err="1"/>
              <a:t>mutagènesi</a:t>
            </a:r>
            <a:endParaRPr lang="en-US" sz="2000" b="1" u="sng" dirty="0"/>
          </a:p>
          <a:p>
            <a:endParaRPr lang="en-US" sz="2000" b="1" dirty="0"/>
          </a:p>
          <a:p>
            <a:endParaRPr lang="en-US" b="1" dirty="0"/>
          </a:p>
          <a:p>
            <a:pPr lvl="1">
              <a:buFont typeface="Arial" pitchFamily="34" charset="0"/>
              <a:buChar char="•"/>
            </a:pPr>
            <a:r>
              <a:rPr lang="en-US" sz="2400" b="1" dirty="0"/>
              <a:t> A </a:t>
            </a:r>
            <a:r>
              <a:rPr lang="en-US" sz="2400" b="1" dirty="0" err="1"/>
              <a:t>l’atzar</a:t>
            </a:r>
            <a:endParaRPr lang="en-US" sz="2000" dirty="0"/>
          </a:p>
          <a:p>
            <a:pPr lvl="1"/>
            <a:endParaRPr lang="en-US" sz="2000" dirty="0"/>
          </a:p>
          <a:p>
            <a:pPr lvl="2">
              <a:buFont typeface="Wingdings" pitchFamily="2" charset="2"/>
              <a:buChar char="Ø"/>
            </a:pPr>
            <a:r>
              <a:rPr lang="en-US" sz="1600" dirty="0"/>
              <a:t> </a:t>
            </a:r>
            <a:r>
              <a:rPr lang="en-US" sz="1600" dirty="0" err="1"/>
              <a:t>Radiacions</a:t>
            </a:r>
            <a:r>
              <a:rPr lang="en-US" sz="1600" dirty="0"/>
              <a:t> (</a:t>
            </a:r>
            <a:r>
              <a:rPr lang="en-US" sz="1600" dirty="0" err="1"/>
              <a:t>raig</a:t>
            </a:r>
            <a:r>
              <a:rPr lang="en-US" sz="1600" dirty="0"/>
              <a:t> X, </a:t>
            </a:r>
            <a:r>
              <a:rPr lang="en-US" sz="1600" dirty="0" err="1"/>
              <a:t>raig</a:t>
            </a:r>
            <a:r>
              <a:rPr lang="en-US" sz="1600" dirty="0"/>
              <a:t> UV)</a:t>
            </a:r>
          </a:p>
          <a:p>
            <a:pPr lvl="2">
              <a:buFont typeface="Wingdings" pitchFamily="2" charset="2"/>
              <a:buChar char="Ø"/>
            </a:pPr>
            <a:endParaRPr lang="en-US" sz="1600" dirty="0"/>
          </a:p>
          <a:p>
            <a:pPr lvl="2">
              <a:buFont typeface="Wingdings" pitchFamily="2" charset="2"/>
              <a:buChar char="Ø"/>
            </a:pPr>
            <a:endParaRPr lang="en-US" sz="1600" dirty="0"/>
          </a:p>
          <a:p>
            <a:pPr lvl="2">
              <a:buFont typeface="Wingdings" pitchFamily="2" charset="2"/>
              <a:buChar char="Ø"/>
            </a:pPr>
            <a:r>
              <a:rPr lang="en-US" sz="1600" dirty="0"/>
              <a:t> Agents </a:t>
            </a:r>
            <a:r>
              <a:rPr lang="en-US" sz="1600" dirty="0" err="1"/>
              <a:t>químics</a:t>
            </a:r>
            <a:endParaRPr lang="en-US" sz="1600" dirty="0"/>
          </a:p>
          <a:p>
            <a:pPr lvl="2">
              <a:buFont typeface="Wingdings" pitchFamily="2" charset="2"/>
              <a:buChar char="Ø"/>
            </a:pPr>
            <a:endParaRPr lang="en-US" sz="1600" dirty="0"/>
          </a:p>
          <a:p>
            <a:pPr lvl="2">
              <a:buFont typeface="Wingdings" pitchFamily="2" charset="2"/>
              <a:buChar char="Ø"/>
            </a:pPr>
            <a:endParaRPr lang="en-US" sz="1600" dirty="0"/>
          </a:p>
          <a:p>
            <a:pPr lvl="2">
              <a:buFont typeface="Wingdings" pitchFamily="2" charset="2"/>
              <a:buChar char="Ø"/>
            </a:pPr>
            <a:r>
              <a:rPr lang="en-US" sz="1600" dirty="0"/>
              <a:t> Elements P (</a:t>
            </a:r>
            <a:r>
              <a:rPr lang="en-US" sz="1600" dirty="0" err="1"/>
              <a:t>transposons</a:t>
            </a:r>
            <a:r>
              <a:rPr lang="en-US" sz="1600" dirty="0"/>
              <a:t> </a:t>
            </a:r>
            <a:r>
              <a:rPr lang="en-US" sz="1600" dirty="0" err="1"/>
              <a:t>d’ADN</a:t>
            </a:r>
            <a:r>
              <a:rPr lang="en-US" sz="1600" dirty="0"/>
              <a:t>)</a:t>
            </a:r>
          </a:p>
          <a:p>
            <a:pPr lvl="2">
              <a:buFont typeface="Wingdings" pitchFamily="2" charset="2"/>
              <a:buChar char="Ø"/>
            </a:pPr>
            <a:endParaRPr lang="en-US" sz="2400" b="1" dirty="0"/>
          </a:p>
          <a:p>
            <a:pPr lvl="1">
              <a:buFont typeface="Arial" pitchFamily="34" charset="0"/>
              <a:buChar char="•"/>
            </a:pPr>
            <a:endParaRPr lang="en-US" sz="2400" b="1" dirty="0"/>
          </a:p>
          <a:p>
            <a:pPr lvl="1"/>
            <a:endParaRPr lang="en-US" sz="2400" b="1" dirty="0"/>
          </a:p>
          <a:p>
            <a:pPr lvl="1">
              <a:buFont typeface="Arial" pitchFamily="34" charset="0"/>
              <a:buChar char="•"/>
            </a:pPr>
            <a:r>
              <a:rPr lang="en-US" sz="2400" b="1" dirty="0"/>
              <a:t> </a:t>
            </a:r>
            <a:r>
              <a:rPr lang="en-US" sz="2400" b="1" dirty="0" err="1"/>
              <a:t>Dirigida</a:t>
            </a:r>
            <a:endParaRPr lang="en-US" sz="2400" b="1" dirty="0"/>
          </a:p>
          <a:p>
            <a:pPr lvl="2">
              <a:buFont typeface="Wingdings" pitchFamily="2" charset="2"/>
              <a:buChar char="Ø"/>
            </a:pPr>
            <a:endParaRPr lang="en-US" b="1" dirty="0"/>
          </a:p>
          <a:p>
            <a:pPr lvl="2">
              <a:buFont typeface="Wingdings" pitchFamily="2" charset="2"/>
              <a:buChar char="Ø"/>
            </a:pPr>
            <a:r>
              <a:rPr lang="en-US" b="1" dirty="0"/>
              <a:t> </a:t>
            </a:r>
            <a:r>
              <a:rPr lang="en-US" dirty="0"/>
              <a:t>CRISPR</a:t>
            </a:r>
          </a:p>
          <a:p>
            <a:pPr lvl="2">
              <a:buFont typeface="Wingdings" pitchFamily="2" charset="2"/>
              <a:buChar char="Ø"/>
            </a:pPr>
            <a:endParaRPr lang="en-US" dirty="0"/>
          </a:p>
          <a:p>
            <a:pPr lvl="2"/>
            <a:endParaRPr lang="en-US" sz="2400" b="1" dirty="0"/>
          </a:p>
          <a:p>
            <a:pPr lvl="1"/>
            <a:endParaRPr lang="en-US" dirty="0"/>
          </a:p>
          <a:p>
            <a:pPr lvl="1">
              <a:buFont typeface="Arial" pitchFamily="34" charset="0"/>
              <a:buChar char="•"/>
            </a:pPr>
            <a:endParaRPr lang="en-US" dirty="0"/>
          </a:p>
          <a:p>
            <a:pPr lvl="1">
              <a:buFont typeface="Arial" pitchFamily="34" charset="0"/>
              <a:buChar char="•"/>
            </a:pPr>
            <a:endParaRPr lang="es-ES" dirty="0"/>
          </a:p>
        </p:txBody>
      </p:sp>
      <p:cxnSp>
        <p:nvCxnSpPr>
          <p:cNvPr id="19" name="Straight Connector 3"/>
          <p:cNvCxnSpPr/>
          <p:nvPr/>
        </p:nvCxnSpPr>
        <p:spPr>
          <a:xfrm>
            <a:off x="7467690" y="4859022"/>
            <a:ext cx="58801" cy="136769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42"/>
          <p:cNvCxnSpPr/>
          <p:nvPr/>
        </p:nvCxnSpPr>
        <p:spPr>
          <a:xfrm>
            <a:off x="6216214" y="5264879"/>
            <a:ext cx="58801" cy="136769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43"/>
          <p:cNvCxnSpPr/>
          <p:nvPr/>
        </p:nvCxnSpPr>
        <p:spPr>
          <a:xfrm>
            <a:off x="6072198" y="4840914"/>
            <a:ext cx="58801" cy="136769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101887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1 Imagen" descr="fons 02 PP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57" y="0"/>
            <a:ext cx="86448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12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06" y="187324"/>
            <a:ext cx="697452" cy="131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Rectangle 3"/>
          <p:cNvSpPr>
            <a:spLocks noChangeArrowheads="1"/>
          </p:cNvSpPr>
          <p:nvPr/>
        </p:nvSpPr>
        <p:spPr bwMode="auto">
          <a:xfrm rot="-5400000">
            <a:off x="-2362973" y="3963071"/>
            <a:ext cx="546877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2000" b="1" u="sng" dirty="0">
                <a:solidFill>
                  <a:schemeClr val="tx1">
                    <a:lumMod val="50000"/>
                    <a:lumOff val="50000"/>
                  </a:schemeClr>
                </a:solidFill>
                <a:ea typeface="Arial" charset="0"/>
                <a:cs typeface="Arial" charset="0"/>
              </a:rPr>
              <a:t>III. </a:t>
            </a:r>
            <a:r>
              <a:rPr lang="en-GB" sz="2000" b="1" u="sng" dirty="0" err="1">
                <a:solidFill>
                  <a:schemeClr val="tx1">
                    <a:lumMod val="50000"/>
                    <a:lumOff val="50000"/>
                  </a:schemeClr>
                </a:solidFill>
                <a:ea typeface="Arial" charset="0"/>
                <a:cs typeface="Arial" charset="0"/>
              </a:rPr>
              <a:t>Mutagènesi</a:t>
            </a:r>
            <a:endParaRPr lang="en-GB" sz="2000" u="sng" dirty="0">
              <a:solidFill>
                <a:schemeClr val="tx1">
                  <a:lumMod val="50000"/>
                  <a:lumOff val="50000"/>
                </a:schemeClr>
              </a:solidFill>
              <a:ea typeface="Arial" charset="0"/>
              <a:cs typeface="Arial" charset="0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1214414" y="785794"/>
            <a:ext cx="7143800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 err="1"/>
              <a:t>Tècniques</a:t>
            </a:r>
            <a:r>
              <a:rPr lang="en-US" sz="2000" b="1" u="sng" dirty="0"/>
              <a:t> de </a:t>
            </a:r>
            <a:r>
              <a:rPr lang="en-US" sz="2000" b="1" u="sng" dirty="0" err="1"/>
              <a:t>mutagènesi</a:t>
            </a:r>
            <a:endParaRPr lang="en-US" sz="2000" b="1" u="sng" dirty="0"/>
          </a:p>
          <a:p>
            <a:endParaRPr lang="en-US" sz="2000" b="1" dirty="0"/>
          </a:p>
          <a:p>
            <a:endParaRPr lang="en-US" b="1" dirty="0"/>
          </a:p>
          <a:p>
            <a:pPr lvl="1">
              <a:buFont typeface="Arial" pitchFamily="34" charset="0"/>
              <a:buChar char="•"/>
            </a:pPr>
            <a:r>
              <a:rPr lang="en-US" sz="2400" b="1" dirty="0"/>
              <a:t> A </a:t>
            </a:r>
            <a:r>
              <a:rPr lang="en-US" sz="2400" b="1" dirty="0" err="1"/>
              <a:t>l’atzar</a:t>
            </a:r>
            <a:endParaRPr lang="en-US" sz="2000" dirty="0"/>
          </a:p>
          <a:p>
            <a:pPr lvl="1"/>
            <a:endParaRPr lang="en-US" sz="2000" dirty="0"/>
          </a:p>
          <a:p>
            <a:pPr lvl="2">
              <a:buFont typeface="Wingdings" pitchFamily="2" charset="2"/>
              <a:buChar char="Ø"/>
            </a:pPr>
            <a:r>
              <a:rPr lang="en-US" sz="1600" dirty="0"/>
              <a:t> </a:t>
            </a:r>
            <a:r>
              <a:rPr lang="en-US" sz="1600" dirty="0" err="1"/>
              <a:t>Radiacions</a:t>
            </a:r>
            <a:r>
              <a:rPr lang="en-US" sz="1600" dirty="0"/>
              <a:t> (</a:t>
            </a:r>
            <a:r>
              <a:rPr lang="en-US" sz="1600" dirty="0" err="1"/>
              <a:t>raig</a:t>
            </a:r>
            <a:r>
              <a:rPr lang="en-US" sz="1600" dirty="0"/>
              <a:t> X, </a:t>
            </a:r>
            <a:r>
              <a:rPr lang="en-US" sz="1600" dirty="0" err="1"/>
              <a:t>raig</a:t>
            </a:r>
            <a:r>
              <a:rPr lang="en-US" sz="1600" dirty="0"/>
              <a:t> UV)</a:t>
            </a:r>
          </a:p>
          <a:p>
            <a:pPr lvl="2">
              <a:buFont typeface="Wingdings" pitchFamily="2" charset="2"/>
              <a:buChar char="Ø"/>
            </a:pPr>
            <a:endParaRPr lang="en-US" sz="1600" dirty="0"/>
          </a:p>
          <a:p>
            <a:pPr lvl="2">
              <a:buFont typeface="Wingdings" pitchFamily="2" charset="2"/>
              <a:buChar char="Ø"/>
            </a:pPr>
            <a:endParaRPr lang="en-US" sz="1600" dirty="0"/>
          </a:p>
          <a:p>
            <a:pPr lvl="2">
              <a:buFont typeface="Wingdings" pitchFamily="2" charset="2"/>
              <a:buChar char="Ø"/>
            </a:pPr>
            <a:r>
              <a:rPr lang="en-US" sz="1600" dirty="0"/>
              <a:t> Agents </a:t>
            </a:r>
            <a:r>
              <a:rPr lang="en-US" sz="1600" dirty="0" err="1"/>
              <a:t>químics</a:t>
            </a:r>
            <a:endParaRPr lang="en-US" sz="1600" dirty="0"/>
          </a:p>
          <a:p>
            <a:pPr lvl="2">
              <a:buFont typeface="Wingdings" pitchFamily="2" charset="2"/>
              <a:buChar char="Ø"/>
            </a:pPr>
            <a:endParaRPr lang="en-US" sz="1600" dirty="0"/>
          </a:p>
          <a:p>
            <a:pPr lvl="2">
              <a:buFont typeface="Wingdings" pitchFamily="2" charset="2"/>
              <a:buChar char="Ø"/>
            </a:pPr>
            <a:endParaRPr lang="en-US" sz="1600" dirty="0"/>
          </a:p>
          <a:p>
            <a:pPr lvl="2">
              <a:buFont typeface="Wingdings" pitchFamily="2" charset="2"/>
              <a:buChar char="Ø"/>
            </a:pPr>
            <a:endParaRPr lang="en-US" sz="1600" dirty="0"/>
          </a:p>
          <a:p>
            <a:pPr lvl="2">
              <a:buFont typeface="Wingdings" pitchFamily="2" charset="2"/>
              <a:buChar char="Ø"/>
            </a:pPr>
            <a:endParaRPr lang="en-US" sz="2400" b="1" dirty="0"/>
          </a:p>
          <a:p>
            <a:pPr lvl="1">
              <a:buFont typeface="Arial" pitchFamily="34" charset="0"/>
              <a:buChar char="•"/>
            </a:pPr>
            <a:endParaRPr lang="en-US" sz="2400" b="1" dirty="0"/>
          </a:p>
          <a:p>
            <a:pPr lvl="1"/>
            <a:endParaRPr lang="en-US" sz="2400" b="1" dirty="0"/>
          </a:p>
          <a:p>
            <a:pPr lvl="1">
              <a:buFont typeface="Arial" pitchFamily="34" charset="0"/>
              <a:buChar char="•"/>
            </a:pPr>
            <a:endParaRPr lang="en-US" dirty="0"/>
          </a:p>
          <a:p>
            <a:pPr lvl="2"/>
            <a:endParaRPr lang="en-US" sz="2400" b="1" dirty="0"/>
          </a:p>
          <a:p>
            <a:pPr lvl="1"/>
            <a:endParaRPr lang="en-US" dirty="0"/>
          </a:p>
          <a:p>
            <a:pPr lvl="1">
              <a:buFont typeface="Arial" pitchFamily="34" charset="0"/>
              <a:buChar char="•"/>
            </a:pPr>
            <a:endParaRPr lang="en-US" dirty="0"/>
          </a:p>
          <a:p>
            <a:pPr lvl="1">
              <a:buFont typeface="Arial" pitchFamily="34" charset="0"/>
              <a:buChar char="•"/>
            </a:pPr>
            <a:endParaRPr lang="es-ES" dirty="0"/>
          </a:p>
        </p:txBody>
      </p:sp>
      <p:pic>
        <p:nvPicPr>
          <p:cNvPr id="8" name="Picture 4" descr="http://wbblog.wautier.com/wp-content/uploads/2011/07/Radiation-warning-sign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2" y="2000240"/>
            <a:ext cx="571504" cy="571504"/>
          </a:xfrm>
          <a:prstGeom prst="rect">
            <a:avLst/>
          </a:prstGeom>
          <a:noFill/>
          <a:effectLst>
            <a:softEdge rad="381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37" t="33163" r="42442" b="23302"/>
          <a:stretch/>
        </p:blipFill>
        <p:spPr bwMode="auto">
          <a:xfrm>
            <a:off x="3857620" y="2857496"/>
            <a:ext cx="2500330" cy="1379900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0" name="Right Brace 1"/>
          <p:cNvSpPr/>
          <p:nvPr/>
        </p:nvSpPr>
        <p:spPr>
          <a:xfrm>
            <a:off x="6792277" y="2071678"/>
            <a:ext cx="288032" cy="1440160"/>
          </a:xfrm>
          <a:prstGeom prst="rightBrace">
            <a:avLst/>
          </a:prstGeom>
          <a:ln w="571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ZoneTexte 9"/>
          <p:cNvSpPr txBox="1"/>
          <p:nvPr/>
        </p:nvSpPr>
        <p:spPr>
          <a:xfrm>
            <a:off x="7211204" y="2332017"/>
            <a:ext cx="125547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2800" dirty="0" err="1"/>
              <a:t>Lesions</a:t>
            </a:r>
            <a:endParaRPr lang="es-ES" sz="2800" dirty="0"/>
          </a:p>
          <a:p>
            <a:pPr algn="ctr"/>
            <a:r>
              <a:rPr lang="es-ES" sz="2800" dirty="0"/>
              <a:t>ADN</a:t>
            </a:r>
            <a:endParaRPr lang="fr-FR" sz="2800" dirty="0"/>
          </a:p>
        </p:txBody>
      </p:sp>
      <p:grpSp>
        <p:nvGrpSpPr>
          <p:cNvPr id="2" name="Group 36"/>
          <p:cNvGrpSpPr/>
          <p:nvPr/>
        </p:nvGrpSpPr>
        <p:grpSpPr>
          <a:xfrm rot="20555731">
            <a:off x="4775016" y="4692494"/>
            <a:ext cx="4034518" cy="465798"/>
            <a:chOff x="1101524" y="2120096"/>
            <a:chExt cx="6516547" cy="752355"/>
          </a:xfrm>
        </p:grpSpPr>
        <p:sp>
          <p:nvSpPr>
            <p:cNvPr id="13" name="Freeform 40"/>
            <p:cNvSpPr/>
            <p:nvPr/>
          </p:nvSpPr>
          <p:spPr>
            <a:xfrm>
              <a:off x="1124673" y="2143239"/>
              <a:ext cx="6481823" cy="729212"/>
            </a:xfrm>
            <a:custGeom>
              <a:avLst/>
              <a:gdLst>
                <a:gd name="connsiteX0" fmla="*/ 0 w 6481823"/>
                <a:gd name="connsiteY0" fmla="*/ 706062 h 729212"/>
                <a:gd name="connsiteX1" fmla="*/ 729205 w 6481823"/>
                <a:gd name="connsiteY1" fmla="*/ 7 h 729212"/>
                <a:gd name="connsiteX2" fmla="*/ 1446836 w 6481823"/>
                <a:gd name="connsiteY2" fmla="*/ 717637 h 729212"/>
                <a:gd name="connsiteX3" fmla="*/ 2176041 w 6481823"/>
                <a:gd name="connsiteY3" fmla="*/ 11581 h 729212"/>
                <a:gd name="connsiteX4" fmla="*/ 2905246 w 6481823"/>
                <a:gd name="connsiteY4" fmla="*/ 717637 h 729212"/>
                <a:gd name="connsiteX5" fmla="*/ 3611302 w 6481823"/>
                <a:gd name="connsiteY5" fmla="*/ 7 h 729212"/>
                <a:gd name="connsiteX6" fmla="*/ 4317357 w 6481823"/>
                <a:gd name="connsiteY6" fmla="*/ 717637 h 729212"/>
                <a:gd name="connsiteX7" fmla="*/ 5046562 w 6481823"/>
                <a:gd name="connsiteY7" fmla="*/ 11581 h 729212"/>
                <a:gd name="connsiteX8" fmla="*/ 5775768 w 6481823"/>
                <a:gd name="connsiteY8" fmla="*/ 729212 h 729212"/>
                <a:gd name="connsiteX9" fmla="*/ 6481823 w 6481823"/>
                <a:gd name="connsiteY9" fmla="*/ 11581 h 729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481823" h="729212">
                  <a:moveTo>
                    <a:pt x="0" y="706062"/>
                  </a:moveTo>
                  <a:cubicBezTo>
                    <a:pt x="244033" y="352070"/>
                    <a:pt x="488066" y="-1922"/>
                    <a:pt x="729205" y="7"/>
                  </a:cubicBezTo>
                  <a:cubicBezTo>
                    <a:pt x="970344" y="1936"/>
                    <a:pt x="1205697" y="715708"/>
                    <a:pt x="1446836" y="717637"/>
                  </a:cubicBezTo>
                  <a:cubicBezTo>
                    <a:pt x="1687975" y="719566"/>
                    <a:pt x="1932973" y="11581"/>
                    <a:pt x="2176041" y="11581"/>
                  </a:cubicBezTo>
                  <a:cubicBezTo>
                    <a:pt x="2419109" y="11581"/>
                    <a:pt x="2666036" y="719566"/>
                    <a:pt x="2905246" y="717637"/>
                  </a:cubicBezTo>
                  <a:cubicBezTo>
                    <a:pt x="3144456" y="715708"/>
                    <a:pt x="3375950" y="7"/>
                    <a:pt x="3611302" y="7"/>
                  </a:cubicBezTo>
                  <a:cubicBezTo>
                    <a:pt x="3846654" y="7"/>
                    <a:pt x="4078147" y="715708"/>
                    <a:pt x="4317357" y="717637"/>
                  </a:cubicBezTo>
                  <a:cubicBezTo>
                    <a:pt x="4556567" y="719566"/>
                    <a:pt x="4803494" y="9652"/>
                    <a:pt x="5046562" y="11581"/>
                  </a:cubicBezTo>
                  <a:cubicBezTo>
                    <a:pt x="5289630" y="13510"/>
                    <a:pt x="5536558" y="729212"/>
                    <a:pt x="5775768" y="729212"/>
                  </a:cubicBezTo>
                  <a:cubicBezTo>
                    <a:pt x="6014978" y="729212"/>
                    <a:pt x="6248400" y="370396"/>
                    <a:pt x="6481823" y="11581"/>
                  </a:cubicBezTo>
                </a:path>
              </a:pathLst>
            </a:custGeom>
            <a:noFill/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 41"/>
            <p:cNvSpPr/>
            <p:nvPr/>
          </p:nvSpPr>
          <p:spPr>
            <a:xfrm>
              <a:off x="1101524" y="2120096"/>
              <a:ext cx="6516547" cy="740815"/>
            </a:xfrm>
            <a:custGeom>
              <a:avLst/>
              <a:gdLst>
                <a:gd name="connsiteX0" fmla="*/ 0 w 6516547"/>
                <a:gd name="connsiteY0" fmla="*/ 0 h 740815"/>
                <a:gd name="connsiteX1" fmla="*/ 740780 w 6516547"/>
                <a:gd name="connsiteY1" fmla="*/ 740780 h 740815"/>
                <a:gd name="connsiteX2" fmla="*/ 1458410 w 6516547"/>
                <a:gd name="connsiteY2" fmla="*/ 34724 h 740815"/>
                <a:gd name="connsiteX3" fmla="*/ 2199190 w 6516547"/>
                <a:gd name="connsiteY3" fmla="*/ 740780 h 740815"/>
                <a:gd name="connsiteX4" fmla="*/ 2916820 w 6516547"/>
                <a:gd name="connsiteY4" fmla="*/ 34724 h 740815"/>
                <a:gd name="connsiteX5" fmla="*/ 3622876 w 6516547"/>
                <a:gd name="connsiteY5" fmla="*/ 740780 h 740815"/>
                <a:gd name="connsiteX6" fmla="*/ 4340506 w 6516547"/>
                <a:gd name="connsiteY6" fmla="*/ 34724 h 740815"/>
                <a:gd name="connsiteX7" fmla="*/ 5058137 w 6516547"/>
                <a:gd name="connsiteY7" fmla="*/ 740780 h 740815"/>
                <a:gd name="connsiteX8" fmla="*/ 5787342 w 6516547"/>
                <a:gd name="connsiteY8" fmla="*/ 34724 h 740815"/>
                <a:gd name="connsiteX9" fmla="*/ 6516547 w 6516547"/>
                <a:gd name="connsiteY9" fmla="*/ 729205 h 740815"/>
                <a:gd name="connsiteX10" fmla="*/ 6516547 w 6516547"/>
                <a:gd name="connsiteY10" fmla="*/ 729205 h 74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516547" h="740815">
                  <a:moveTo>
                    <a:pt x="0" y="0"/>
                  </a:moveTo>
                  <a:cubicBezTo>
                    <a:pt x="248856" y="367496"/>
                    <a:pt x="497712" y="734993"/>
                    <a:pt x="740780" y="740780"/>
                  </a:cubicBezTo>
                  <a:cubicBezTo>
                    <a:pt x="983848" y="746567"/>
                    <a:pt x="1215342" y="34724"/>
                    <a:pt x="1458410" y="34724"/>
                  </a:cubicBezTo>
                  <a:cubicBezTo>
                    <a:pt x="1701478" y="34724"/>
                    <a:pt x="1956122" y="740780"/>
                    <a:pt x="2199190" y="740780"/>
                  </a:cubicBezTo>
                  <a:cubicBezTo>
                    <a:pt x="2442258" y="740780"/>
                    <a:pt x="2679539" y="34724"/>
                    <a:pt x="2916820" y="34724"/>
                  </a:cubicBezTo>
                  <a:cubicBezTo>
                    <a:pt x="3154101" y="34724"/>
                    <a:pt x="3385595" y="740780"/>
                    <a:pt x="3622876" y="740780"/>
                  </a:cubicBezTo>
                  <a:cubicBezTo>
                    <a:pt x="3860157" y="740780"/>
                    <a:pt x="4101296" y="34724"/>
                    <a:pt x="4340506" y="34724"/>
                  </a:cubicBezTo>
                  <a:cubicBezTo>
                    <a:pt x="4579716" y="34724"/>
                    <a:pt x="4816998" y="740780"/>
                    <a:pt x="5058137" y="740780"/>
                  </a:cubicBezTo>
                  <a:cubicBezTo>
                    <a:pt x="5299276" y="740780"/>
                    <a:pt x="5544274" y="36653"/>
                    <a:pt x="5787342" y="34724"/>
                  </a:cubicBezTo>
                  <a:cubicBezTo>
                    <a:pt x="6030410" y="32795"/>
                    <a:pt x="6516547" y="729205"/>
                    <a:pt x="6516547" y="729205"/>
                  </a:cubicBezTo>
                  <a:lnTo>
                    <a:pt x="6516547" y="729205"/>
                  </a:lnTo>
                </a:path>
              </a:pathLst>
            </a:custGeom>
            <a:noFill/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Oval 5"/>
          <p:cNvSpPr/>
          <p:nvPr/>
        </p:nvSpPr>
        <p:spPr>
          <a:xfrm>
            <a:off x="7009296" y="4297801"/>
            <a:ext cx="864000" cy="864000"/>
          </a:xfrm>
          <a:prstGeom prst="ellipse">
            <a:avLst/>
          </a:prstGeom>
          <a:noFill/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44"/>
          <p:cNvSpPr/>
          <p:nvPr/>
        </p:nvSpPr>
        <p:spPr>
          <a:xfrm>
            <a:off x="5736996" y="4677906"/>
            <a:ext cx="864000" cy="864000"/>
          </a:xfrm>
          <a:prstGeom prst="ellipse">
            <a:avLst/>
          </a:prstGeom>
          <a:noFill/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ZoneTexte 9"/>
          <p:cNvSpPr txBox="1"/>
          <p:nvPr/>
        </p:nvSpPr>
        <p:spPr>
          <a:xfrm>
            <a:off x="5779780" y="5615235"/>
            <a:ext cx="10150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2400" dirty="0"/>
              <a:t>dobles</a:t>
            </a:r>
          </a:p>
        </p:txBody>
      </p:sp>
      <p:cxnSp>
        <p:nvCxnSpPr>
          <p:cNvPr id="19" name="Straight Connector 3"/>
          <p:cNvCxnSpPr/>
          <p:nvPr/>
        </p:nvCxnSpPr>
        <p:spPr>
          <a:xfrm>
            <a:off x="7467690" y="4859022"/>
            <a:ext cx="58801" cy="136769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42"/>
          <p:cNvCxnSpPr/>
          <p:nvPr/>
        </p:nvCxnSpPr>
        <p:spPr>
          <a:xfrm>
            <a:off x="6216214" y="5264879"/>
            <a:ext cx="58801" cy="136769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43"/>
          <p:cNvCxnSpPr/>
          <p:nvPr/>
        </p:nvCxnSpPr>
        <p:spPr>
          <a:xfrm>
            <a:off x="6072198" y="4840914"/>
            <a:ext cx="58801" cy="136769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ZoneTexte 9"/>
          <p:cNvSpPr txBox="1"/>
          <p:nvPr/>
        </p:nvSpPr>
        <p:spPr>
          <a:xfrm>
            <a:off x="7000892" y="5286388"/>
            <a:ext cx="11272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2400" dirty="0"/>
              <a:t>simples</a:t>
            </a:r>
          </a:p>
        </p:txBody>
      </p:sp>
    </p:spTree>
    <p:extLst>
      <p:ext uri="{BB962C8B-B14F-4D97-AF65-F5344CB8AC3E}">
        <p14:creationId xmlns:p14="http://schemas.microsoft.com/office/powerpoint/2010/main" val="398101887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1 Imagen" descr="fons 02 PP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57" y="0"/>
            <a:ext cx="86448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12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06" y="187324"/>
            <a:ext cx="697452" cy="131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Rectangle 3"/>
          <p:cNvSpPr>
            <a:spLocks noChangeArrowheads="1"/>
          </p:cNvSpPr>
          <p:nvPr/>
        </p:nvSpPr>
        <p:spPr bwMode="auto">
          <a:xfrm rot="-5400000">
            <a:off x="-2362973" y="3963071"/>
            <a:ext cx="546877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2000" b="1" u="sng" dirty="0">
                <a:solidFill>
                  <a:schemeClr val="tx1">
                    <a:lumMod val="50000"/>
                    <a:lumOff val="50000"/>
                  </a:schemeClr>
                </a:solidFill>
                <a:ea typeface="Arial" charset="0"/>
                <a:cs typeface="Arial" charset="0"/>
              </a:rPr>
              <a:t>III. </a:t>
            </a:r>
            <a:r>
              <a:rPr lang="en-GB" sz="2000" b="1" u="sng" dirty="0" err="1">
                <a:solidFill>
                  <a:schemeClr val="tx1">
                    <a:lumMod val="50000"/>
                    <a:lumOff val="50000"/>
                  </a:schemeClr>
                </a:solidFill>
                <a:ea typeface="Arial" charset="0"/>
                <a:cs typeface="Arial" charset="0"/>
              </a:rPr>
              <a:t>Mutagènesi</a:t>
            </a:r>
            <a:endParaRPr lang="en-GB" sz="2000" u="sng" dirty="0">
              <a:solidFill>
                <a:schemeClr val="tx1">
                  <a:lumMod val="50000"/>
                  <a:lumOff val="50000"/>
                </a:schemeClr>
              </a:solidFill>
              <a:ea typeface="Arial" charset="0"/>
              <a:cs typeface="Arial" charset="0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1142976" y="142852"/>
            <a:ext cx="71438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 err="1"/>
              <a:t>Tècniques</a:t>
            </a:r>
            <a:r>
              <a:rPr lang="en-US" sz="2000" b="1" u="sng" dirty="0"/>
              <a:t> de </a:t>
            </a:r>
            <a:r>
              <a:rPr lang="en-US" sz="2000" b="1" u="sng" dirty="0" err="1"/>
              <a:t>mutagènesi</a:t>
            </a:r>
            <a:endParaRPr lang="en-US" sz="2000" b="1" u="sng" dirty="0"/>
          </a:p>
          <a:p>
            <a:endParaRPr lang="en-US" sz="2000" b="1" dirty="0"/>
          </a:p>
          <a:p>
            <a:endParaRPr lang="en-US" b="1" dirty="0"/>
          </a:p>
          <a:p>
            <a:pPr lvl="2">
              <a:buFont typeface="Wingdings" pitchFamily="2" charset="2"/>
              <a:buChar char="Ø"/>
            </a:pPr>
            <a:endParaRPr lang="en-US" sz="1600" dirty="0"/>
          </a:p>
          <a:p>
            <a:pPr lvl="2">
              <a:buFont typeface="Wingdings" pitchFamily="2" charset="2"/>
              <a:buChar char="Ø"/>
            </a:pPr>
            <a:endParaRPr lang="en-US" sz="1600" dirty="0"/>
          </a:p>
          <a:p>
            <a:pPr lvl="2">
              <a:buFont typeface="Wingdings" pitchFamily="2" charset="2"/>
              <a:buChar char="Ø"/>
            </a:pPr>
            <a:endParaRPr lang="en-US" sz="2400" b="1" dirty="0"/>
          </a:p>
          <a:p>
            <a:pPr lvl="1">
              <a:buFont typeface="Arial" pitchFamily="34" charset="0"/>
              <a:buChar char="•"/>
            </a:pPr>
            <a:endParaRPr lang="en-US" sz="2400" b="1" dirty="0"/>
          </a:p>
          <a:p>
            <a:pPr lvl="1"/>
            <a:endParaRPr lang="en-US" sz="2400" b="1" dirty="0"/>
          </a:p>
          <a:p>
            <a:pPr lvl="1">
              <a:buFont typeface="Arial" pitchFamily="34" charset="0"/>
              <a:buChar char="•"/>
            </a:pPr>
            <a:endParaRPr lang="en-US" dirty="0"/>
          </a:p>
          <a:p>
            <a:pPr lvl="2"/>
            <a:endParaRPr lang="en-US" sz="2400" b="1" dirty="0"/>
          </a:p>
          <a:p>
            <a:pPr lvl="1"/>
            <a:endParaRPr lang="en-US" dirty="0"/>
          </a:p>
          <a:p>
            <a:pPr lvl="1">
              <a:buFont typeface="Arial" pitchFamily="34" charset="0"/>
              <a:buChar char="•"/>
            </a:pPr>
            <a:endParaRPr lang="en-US" dirty="0"/>
          </a:p>
          <a:p>
            <a:pPr lvl="1">
              <a:buFont typeface="Arial" pitchFamily="34" charset="0"/>
              <a:buChar char="•"/>
            </a:pPr>
            <a:endParaRPr lang="es-ES" dirty="0"/>
          </a:p>
        </p:txBody>
      </p:sp>
      <p:pic>
        <p:nvPicPr>
          <p:cNvPr id="482306" name="Picture 2" descr="Image result for transgenic flie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28794" y="742788"/>
            <a:ext cx="6215138" cy="5972360"/>
          </a:xfrm>
          <a:prstGeom prst="rect">
            <a:avLst/>
          </a:prstGeom>
          <a:noFill/>
        </p:spPr>
      </p:pic>
      <p:sp>
        <p:nvSpPr>
          <p:cNvPr id="23" name="22 CuadroTexto"/>
          <p:cNvSpPr txBox="1"/>
          <p:nvPr/>
        </p:nvSpPr>
        <p:spPr>
          <a:xfrm>
            <a:off x="4572000" y="642918"/>
            <a:ext cx="35719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ES" sz="1400" dirty="0" err="1"/>
              <a:t>Mascles</a:t>
            </a:r>
            <a:r>
              <a:rPr lang="es-ES" sz="1400" dirty="0"/>
              <a:t> </a:t>
            </a:r>
            <a:r>
              <a:rPr lang="es-ES" sz="1400" dirty="0" err="1"/>
              <a:t>ingereixen</a:t>
            </a:r>
            <a:r>
              <a:rPr lang="es-ES" sz="1400" dirty="0"/>
              <a:t> </a:t>
            </a:r>
            <a:r>
              <a:rPr lang="es-ES" sz="1400" dirty="0" err="1"/>
              <a:t>menjar</a:t>
            </a:r>
            <a:r>
              <a:rPr lang="es-ES" sz="1400" dirty="0"/>
              <a:t> </a:t>
            </a:r>
            <a:r>
              <a:rPr lang="es-ES" sz="1400" dirty="0" err="1"/>
              <a:t>amb</a:t>
            </a:r>
            <a:r>
              <a:rPr lang="es-ES" sz="1400" dirty="0"/>
              <a:t> </a:t>
            </a:r>
            <a:r>
              <a:rPr lang="es-ES" sz="1400" dirty="0" err="1"/>
              <a:t>agent</a:t>
            </a:r>
            <a:r>
              <a:rPr lang="es-ES" sz="1400" dirty="0"/>
              <a:t> </a:t>
            </a:r>
            <a:r>
              <a:rPr lang="es-ES" sz="1400" dirty="0" err="1"/>
              <a:t>mutàgen</a:t>
            </a:r>
            <a:r>
              <a:rPr lang="es-ES" sz="1400" dirty="0"/>
              <a:t> (EMS)</a:t>
            </a:r>
          </a:p>
        </p:txBody>
      </p:sp>
      <p:sp>
        <p:nvSpPr>
          <p:cNvPr id="24" name="23 CuadroTexto"/>
          <p:cNvSpPr txBox="1"/>
          <p:nvPr/>
        </p:nvSpPr>
        <p:spPr>
          <a:xfrm>
            <a:off x="3214678" y="1571612"/>
            <a:ext cx="5500726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ES" sz="1400" dirty="0" err="1"/>
              <a:t>Cèlules</a:t>
            </a:r>
            <a:r>
              <a:rPr lang="es-ES" sz="1400" dirty="0"/>
              <a:t> </a:t>
            </a:r>
            <a:r>
              <a:rPr lang="es-ES" sz="1400" dirty="0" err="1"/>
              <a:t>espermàtiques</a:t>
            </a:r>
            <a:r>
              <a:rPr lang="es-ES" sz="1400" dirty="0"/>
              <a:t> (i </a:t>
            </a:r>
            <a:r>
              <a:rPr lang="es-ES" sz="1400" dirty="0" err="1"/>
              <a:t>altres</a:t>
            </a:r>
            <a:r>
              <a:rPr lang="es-ES" sz="1400" dirty="0"/>
              <a:t>) </a:t>
            </a:r>
            <a:r>
              <a:rPr lang="es-ES" sz="1400" dirty="0" err="1"/>
              <a:t>amb</a:t>
            </a:r>
            <a:r>
              <a:rPr lang="es-ES" sz="1400" dirty="0"/>
              <a:t> </a:t>
            </a:r>
            <a:r>
              <a:rPr lang="es-ES" sz="1400" dirty="0" err="1"/>
              <a:t>diferents</a:t>
            </a:r>
            <a:r>
              <a:rPr lang="es-ES" sz="1400" dirty="0"/>
              <a:t> </a:t>
            </a:r>
            <a:r>
              <a:rPr lang="es-ES" sz="1400" dirty="0" err="1"/>
              <a:t>mutacions</a:t>
            </a:r>
            <a:endParaRPr lang="es-ES" sz="1400" dirty="0"/>
          </a:p>
          <a:p>
            <a:endParaRPr lang="es-ES" sz="1400" dirty="0"/>
          </a:p>
        </p:txBody>
      </p:sp>
      <p:sp>
        <p:nvSpPr>
          <p:cNvPr id="25" name="24 CuadroTexto"/>
          <p:cNvSpPr txBox="1"/>
          <p:nvPr/>
        </p:nvSpPr>
        <p:spPr>
          <a:xfrm>
            <a:off x="5286380" y="2428868"/>
            <a:ext cx="357190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ES" sz="1400" dirty="0" err="1"/>
              <a:t>Creuament</a:t>
            </a:r>
            <a:r>
              <a:rPr lang="es-ES" sz="1400" dirty="0"/>
              <a:t> </a:t>
            </a:r>
            <a:r>
              <a:rPr lang="es-ES" sz="1400" dirty="0" err="1"/>
              <a:t>amb</a:t>
            </a:r>
            <a:r>
              <a:rPr lang="es-ES" sz="1400" dirty="0"/>
              <a:t> </a:t>
            </a:r>
            <a:r>
              <a:rPr lang="es-ES" sz="1400" dirty="0" err="1"/>
              <a:t>femelles</a:t>
            </a:r>
            <a:r>
              <a:rPr lang="es-ES" sz="1400" dirty="0"/>
              <a:t> </a:t>
            </a:r>
            <a:r>
              <a:rPr lang="es-ES" sz="1400" dirty="0" err="1"/>
              <a:t>normals</a:t>
            </a:r>
            <a:endParaRPr lang="es-ES" sz="1400" dirty="0"/>
          </a:p>
        </p:txBody>
      </p:sp>
      <p:sp>
        <p:nvSpPr>
          <p:cNvPr id="26" name="25 CuadroTexto"/>
          <p:cNvSpPr txBox="1"/>
          <p:nvPr/>
        </p:nvSpPr>
        <p:spPr>
          <a:xfrm>
            <a:off x="6072198" y="3357562"/>
            <a:ext cx="285752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ES" sz="1400" dirty="0"/>
              <a:t>F1 </a:t>
            </a:r>
            <a:r>
              <a:rPr lang="es-ES" sz="1400" dirty="0" err="1"/>
              <a:t>amb</a:t>
            </a:r>
            <a:r>
              <a:rPr lang="es-ES" sz="1400" dirty="0"/>
              <a:t> </a:t>
            </a:r>
            <a:r>
              <a:rPr lang="es-ES" sz="1400" dirty="0" err="1"/>
              <a:t>diferents</a:t>
            </a:r>
            <a:r>
              <a:rPr lang="es-ES" sz="1400" dirty="0"/>
              <a:t> </a:t>
            </a:r>
            <a:r>
              <a:rPr lang="es-ES" sz="1400" dirty="0" err="1"/>
              <a:t>mutacions</a:t>
            </a:r>
            <a:endParaRPr lang="es-ES" sz="1400" dirty="0"/>
          </a:p>
          <a:p>
            <a:endParaRPr lang="es-ES" sz="1400" dirty="0"/>
          </a:p>
        </p:txBody>
      </p:sp>
      <p:sp>
        <p:nvSpPr>
          <p:cNvPr id="27" name="26 CuadroTexto"/>
          <p:cNvSpPr txBox="1"/>
          <p:nvPr/>
        </p:nvSpPr>
        <p:spPr>
          <a:xfrm>
            <a:off x="5429256" y="4357694"/>
            <a:ext cx="314327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ES" sz="1400" dirty="0" err="1"/>
              <a:t>Establiment</a:t>
            </a:r>
            <a:r>
              <a:rPr lang="es-ES" sz="1400" dirty="0"/>
              <a:t> de </a:t>
            </a:r>
            <a:r>
              <a:rPr lang="es-ES" sz="1400" dirty="0" err="1"/>
              <a:t>línies</a:t>
            </a:r>
            <a:r>
              <a:rPr lang="es-ES" sz="1400" dirty="0"/>
              <a:t> </a:t>
            </a:r>
            <a:r>
              <a:rPr lang="es-ES" sz="1400" dirty="0" err="1"/>
              <a:t>isogèniques</a:t>
            </a:r>
            <a:r>
              <a:rPr lang="es-ES" sz="1400" dirty="0"/>
              <a:t> </a:t>
            </a:r>
            <a:r>
              <a:rPr lang="es-ES" sz="1400" dirty="0" err="1"/>
              <a:t>independents</a:t>
            </a:r>
            <a:endParaRPr lang="es-ES" sz="1400" dirty="0"/>
          </a:p>
        </p:txBody>
      </p:sp>
      <p:sp>
        <p:nvSpPr>
          <p:cNvPr id="30" name="29 CuadroTexto"/>
          <p:cNvSpPr txBox="1"/>
          <p:nvPr/>
        </p:nvSpPr>
        <p:spPr>
          <a:xfrm>
            <a:off x="6326418" y="5759911"/>
            <a:ext cx="3143272" cy="116955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ES" sz="1400" dirty="0"/>
          </a:p>
          <a:p>
            <a:endParaRPr lang="es-ES" sz="1400" dirty="0"/>
          </a:p>
          <a:p>
            <a:r>
              <a:rPr lang="es-ES" sz="1400" dirty="0" err="1"/>
              <a:t>Analitzar</a:t>
            </a:r>
            <a:r>
              <a:rPr lang="es-ES" sz="1400" dirty="0"/>
              <a:t> </a:t>
            </a:r>
            <a:r>
              <a:rPr lang="es-ES" sz="1400" dirty="0" err="1"/>
              <a:t>mutants</a:t>
            </a:r>
            <a:r>
              <a:rPr lang="es-ES" sz="1400" dirty="0"/>
              <a:t> </a:t>
            </a:r>
            <a:r>
              <a:rPr lang="es-ES" sz="1400" dirty="0" err="1"/>
              <a:t>homozigots</a:t>
            </a:r>
            <a:r>
              <a:rPr lang="es-ES" sz="1400" dirty="0"/>
              <a:t> (si </a:t>
            </a:r>
            <a:r>
              <a:rPr lang="es-ES" sz="1400" dirty="0" err="1"/>
              <a:t>sobreviuen</a:t>
            </a:r>
            <a:r>
              <a:rPr lang="es-ES" sz="1400" dirty="0"/>
              <a:t>) per </a:t>
            </a:r>
            <a:r>
              <a:rPr lang="es-ES" sz="1400" dirty="0" err="1"/>
              <a:t>fenotip</a:t>
            </a:r>
            <a:r>
              <a:rPr lang="es-ES" sz="1400" dirty="0"/>
              <a:t> </a:t>
            </a:r>
            <a:r>
              <a:rPr lang="es-ES" sz="1400" dirty="0" err="1"/>
              <a:t>d’interès</a:t>
            </a:r>
            <a:endParaRPr lang="es-ES" sz="1400" dirty="0"/>
          </a:p>
          <a:p>
            <a:endParaRPr lang="es-ES" sz="1400" dirty="0"/>
          </a:p>
        </p:txBody>
      </p:sp>
    </p:spTree>
    <p:extLst>
      <p:ext uri="{BB962C8B-B14F-4D97-AF65-F5344CB8AC3E}">
        <p14:creationId xmlns:p14="http://schemas.microsoft.com/office/powerpoint/2010/main" val="398101887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1 Imagen" descr="fons 02 PP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57" y="0"/>
            <a:ext cx="86448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12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06" y="187324"/>
            <a:ext cx="697452" cy="131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Rectangle 3"/>
          <p:cNvSpPr>
            <a:spLocks noChangeArrowheads="1"/>
          </p:cNvSpPr>
          <p:nvPr/>
        </p:nvSpPr>
        <p:spPr bwMode="auto">
          <a:xfrm rot="-5400000">
            <a:off x="-2362973" y="3963071"/>
            <a:ext cx="546877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2000" b="1" u="sng" dirty="0">
                <a:solidFill>
                  <a:schemeClr val="tx1">
                    <a:lumMod val="50000"/>
                    <a:lumOff val="50000"/>
                  </a:schemeClr>
                </a:solidFill>
                <a:ea typeface="Arial" charset="0"/>
                <a:cs typeface="Arial" charset="0"/>
              </a:rPr>
              <a:t>III. </a:t>
            </a:r>
            <a:r>
              <a:rPr lang="en-GB" sz="2000" b="1" u="sng" dirty="0" err="1">
                <a:solidFill>
                  <a:schemeClr val="tx1">
                    <a:lumMod val="50000"/>
                    <a:lumOff val="50000"/>
                  </a:schemeClr>
                </a:solidFill>
                <a:ea typeface="Arial" charset="0"/>
                <a:cs typeface="Arial" charset="0"/>
              </a:rPr>
              <a:t>Mutagènesi</a:t>
            </a:r>
            <a:endParaRPr lang="en-GB" sz="2000" u="sng" dirty="0">
              <a:solidFill>
                <a:schemeClr val="tx1">
                  <a:lumMod val="50000"/>
                  <a:lumOff val="50000"/>
                </a:schemeClr>
              </a:solidFill>
              <a:ea typeface="Arial" charset="0"/>
              <a:cs typeface="Arial" charset="0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1214414" y="785794"/>
            <a:ext cx="71438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 err="1"/>
              <a:t>Tècniques</a:t>
            </a:r>
            <a:r>
              <a:rPr lang="en-US" sz="2000" b="1" u="sng" dirty="0"/>
              <a:t> de </a:t>
            </a:r>
            <a:r>
              <a:rPr lang="en-US" sz="2000" b="1" u="sng" dirty="0" err="1"/>
              <a:t>mutagènesi</a:t>
            </a:r>
            <a:endParaRPr lang="en-US" sz="2000" b="1" u="sng" dirty="0"/>
          </a:p>
          <a:p>
            <a:endParaRPr lang="en-US" sz="2000" b="1" dirty="0"/>
          </a:p>
          <a:p>
            <a:endParaRPr lang="en-US" b="1" dirty="0"/>
          </a:p>
          <a:p>
            <a:pPr lvl="1">
              <a:buFont typeface="Arial" pitchFamily="34" charset="0"/>
              <a:buChar char="•"/>
            </a:pPr>
            <a:r>
              <a:rPr lang="en-US" sz="2400" b="1" dirty="0"/>
              <a:t> A </a:t>
            </a:r>
            <a:r>
              <a:rPr lang="en-US" sz="2400" b="1" dirty="0" err="1"/>
              <a:t>l’atzar</a:t>
            </a:r>
            <a:endParaRPr lang="en-US" sz="2000" dirty="0"/>
          </a:p>
          <a:p>
            <a:pPr lvl="1"/>
            <a:endParaRPr lang="en-US" sz="2000" dirty="0"/>
          </a:p>
          <a:p>
            <a:pPr lvl="2">
              <a:buFont typeface="Wingdings" pitchFamily="2" charset="2"/>
              <a:buChar char="Ø"/>
            </a:pPr>
            <a:r>
              <a:rPr lang="en-US" sz="1600" dirty="0"/>
              <a:t> </a:t>
            </a:r>
            <a:r>
              <a:rPr lang="en-US" sz="1600" b="1" dirty="0"/>
              <a:t>Elements P </a:t>
            </a:r>
            <a:r>
              <a:rPr lang="en-US" sz="1600" dirty="0"/>
              <a:t>(</a:t>
            </a:r>
            <a:r>
              <a:rPr lang="en-US" sz="1600" dirty="0" err="1"/>
              <a:t>transposons</a:t>
            </a:r>
            <a:r>
              <a:rPr lang="en-US" sz="1600" dirty="0"/>
              <a:t> </a:t>
            </a:r>
            <a:r>
              <a:rPr lang="en-US" sz="1600" dirty="0" err="1"/>
              <a:t>d’ADN</a:t>
            </a:r>
            <a:r>
              <a:rPr lang="en-US" sz="1600" dirty="0"/>
              <a:t>): fragments </a:t>
            </a:r>
            <a:r>
              <a:rPr lang="en-US" sz="1600" dirty="0" err="1"/>
              <a:t>d’ADN</a:t>
            </a:r>
            <a:r>
              <a:rPr lang="en-US" sz="1600" dirty="0"/>
              <a:t> </a:t>
            </a:r>
            <a:r>
              <a:rPr lang="en-US" sz="1600" dirty="0" err="1"/>
              <a:t>que</a:t>
            </a:r>
            <a:r>
              <a:rPr lang="en-US" sz="1600" dirty="0"/>
              <a:t> </a:t>
            </a:r>
            <a:r>
              <a:rPr lang="en-US" sz="1600" dirty="0" err="1"/>
              <a:t>es</a:t>
            </a:r>
            <a:r>
              <a:rPr lang="en-US" sz="1600" dirty="0"/>
              <a:t> </a:t>
            </a:r>
            <a:r>
              <a:rPr lang="en-US" sz="1600" dirty="0" err="1"/>
              <a:t>poden</a:t>
            </a:r>
            <a:r>
              <a:rPr lang="en-US" sz="1600" dirty="0"/>
              <a:t> </a:t>
            </a:r>
            <a:r>
              <a:rPr lang="en-US" sz="1600" dirty="0" err="1"/>
              <a:t>moure</a:t>
            </a:r>
            <a:r>
              <a:rPr lang="en-US" sz="1600" dirty="0"/>
              <a:t> d’un </a:t>
            </a:r>
            <a:r>
              <a:rPr lang="en-US" sz="1600" dirty="0" err="1"/>
              <a:t>lloc</a:t>
            </a:r>
            <a:r>
              <a:rPr lang="en-US" sz="1600" dirty="0"/>
              <a:t> a </a:t>
            </a:r>
            <a:r>
              <a:rPr lang="en-US" sz="1600" dirty="0" err="1"/>
              <a:t>l’altre</a:t>
            </a:r>
            <a:r>
              <a:rPr lang="en-US" sz="1600" dirty="0"/>
              <a:t> del </a:t>
            </a:r>
            <a:r>
              <a:rPr lang="en-US" sz="1600" dirty="0" err="1"/>
              <a:t>genoma</a:t>
            </a:r>
            <a:r>
              <a:rPr lang="en-US" sz="1600" dirty="0"/>
              <a:t> (elements </a:t>
            </a:r>
            <a:r>
              <a:rPr lang="en-US" sz="1600" dirty="0" err="1"/>
              <a:t>mòbils</a:t>
            </a:r>
            <a:r>
              <a:rPr lang="en-US" sz="1600" dirty="0"/>
              <a:t> </a:t>
            </a:r>
            <a:r>
              <a:rPr lang="en-US" sz="1600" dirty="0" err="1"/>
              <a:t>genètics</a:t>
            </a:r>
            <a:r>
              <a:rPr lang="en-US" sz="1600" dirty="0"/>
              <a:t>). </a:t>
            </a:r>
          </a:p>
          <a:p>
            <a:pPr lvl="2"/>
            <a:endParaRPr lang="en-US" sz="1600" dirty="0"/>
          </a:p>
          <a:p>
            <a:pPr lvl="2">
              <a:buFont typeface="Wingdings" pitchFamily="2" charset="2"/>
              <a:buChar char="Ø"/>
            </a:pPr>
            <a:endParaRPr lang="en-US" sz="1600" dirty="0"/>
          </a:p>
        </p:txBody>
      </p:sp>
      <p:sp>
        <p:nvSpPr>
          <p:cNvPr id="22" name="ZoneTexte 9"/>
          <p:cNvSpPr txBox="1"/>
          <p:nvPr/>
        </p:nvSpPr>
        <p:spPr>
          <a:xfrm>
            <a:off x="1104230" y="3286124"/>
            <a:ext cx="803977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</a:pPr>
            <a:r>
              <a:rPr lang="es-ES" u="sng" dirty="0" err="1"/>
              <a:t>Elements</a:t>
            </a:r>
            <a:r>
              <a:rPr lang="es-ES" u="sng" dirty="0"/>
              <a:t> </a:t>
            </a:r>
            <a:r>
              <a:rPr lang="es-ES" u="sng" dirty="0" err="1"/>
              <a:t>necessàris</a:t>
            </a:r>
            <a:r>
              <a:rPr lang="es-ES" u="sng" dirty="0"/>
              <a:t> per a la </a:t>
            </a:r>
            <a:r>
              <a:rPr lang="es-ES" u="sng" dirty="0" err="1"/>
              <a:t>transposició</a:t>
            </a:r>
            <a:r>
              <a:rPr lang="es-ES" u="sng" dirty="0"/>
              <a:t>:</a:t>
            </a:r>
          </a:p>
          <a:p>
            <a:pPr marL="571500" indent="-571500">
              <a:lnSpc>
                <a:spcPct val="150000"/>
              </a:lnSpc>
            </a:pPr>
            <a:endParaRPr lang="es-ES" b="1" dirty="0"/>
          </a:p>
          <a:p>
            <a:pPr marL="571500" indent="-571500">
              <a:lnSpc>
                <a:spcPct val="150000"/>
              </a:lnSpc>
            </a:pPr>
            <a:r>
              <a:rPr lang="es-ES" b="1" dirty="0" err="1"/>
              <a:t>Transposasa</a:t>
            </a:r>
            <a:r>
              <a:rPr lang="es-ES" dirty="0"/>
              <a:t> </a:t>
            </a:r>
            <a:r>
              <a:rPr lang="es-ES" dirty="0">
                <a:solidFill>
                  <a:srgbClr val="FFC000"/>
                </a:solidFill>
              </a:rPr>
              <a:t>(</a:t>
            </a:r>
            <a:r>
              <a:rPr lang="es-ES" dirty="0" err="1">
                <a:solidFill>
                  <a:srgbClr val="FFC000"/>
                </a:solidFill>
              </a:rPr>
              <a:t>enzim</a:t>
            </a:r>
            <a:r>
              <a:rPr lang="es-ES" dirty="0">
                <a:solidFill>
                  <a:srgbClr val="FFC000"/>
                </a:solidFill>
              </a:rPr>
              <a:t>)    </a:t>
            </a:r>
            <a:r>
              <a:rPr lang="es-ES" dirty="0"/>
              <a:t>+   </a:t>
            </a:r>
            <a:r>
              <a:rPr lang="es-ES" b="1" dirty="0" err="1"/>
              <a:t>Repeticions</a:t>
            </a:r>
            <a:r>
              <a:rPr lang="es-ES" b="1" dirty="0"/>
              <a:t> </a:t>
            </a:r>
            <a:r>
              <a:rPr lang="es-ES" b="1" dirty="0" err="1"/>
              <a:t>Invertides</a:t>
            </a:r>
            <a:r>
              <a:rPr lang="es-ES" b="1" dirty="0"/>
              <a:t> </a:t>
            </a:r>
            <a:r>
              <a:rPr lang="es-ES" dirty="0"/>
              <a:t>(RI) </a:t>
            </a:r>
            <a:r>
              <a:rPr lang="es-ES" dirty="0" err="1"/>
              <a:t>seqüencia</a:t>
            </a:r>
            <a:r>
              <a:rPr lang="es-ES" dirty="0"/>
              <a:t> de ADN	</a:t>
            </a:r>
            <a:r>
              <a:rPr lang="es-ES" dirty="0">
                <a:solidFill>
                  <a:srgbClr val="0070C0"/>
                </a:solidFill>
              </a:rPr>
              <a:t>       			           </a:t>
            </a:r>
            <a:r>
              <a:rPr lang="es-ES" dirty="0" err="1">
                <a:solidFill>
                  <a:srgbClr val="0070C0"/>
                </a:solidFill>
              </a:rPr>
              <a:t>TTCGAnnnnnnnAGCTT</a:t>
            </a:r>
            <a:endParaRPr lang="fr-FR" dirty="0">
              <a:solidFill>
                <a:srgbClr val="0070C0"/>
              </a:solidFill>
            </a:endParaRPr>
          </a:p>
        </p:txBody>
      </p:sp>
      <p:cxnSp>
        <p:nvCxnSpPr>
          <p:cNvPr id="23" name="Straight Connector 2"/>
          <p:cNvCxnSpPr/>
          <p:nvPr/>
        </p:nvCxnSpPr>
        <p:spPr>
          <a:xfrm>
            <a:off x="1187624" y="5602871"/>
            <a:ext cx="684076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41"/>
          <p:cNvSpPr/>
          <p:nvPr/>
        </p:nvSpPr>
        <p:spPr>
          <a:xfrm>
            <a:off x="5292084" y="5499016"/>
            <a:ext cx="1944216" cy="216000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                Gen A</a:t>
            </a:r>
          </a:p>
        </p:txBody>
      </p:sp>
      <p:grpSp>
        <p:nvGrpSpPr>
          <p:cNvPr id="26" name="Group 16"/>
          <p:cNvGrpSpPr/>
          <p:nvPr/>
        </p:nvGrpSpPr>
        <p:grpSpPr>
          <a:xfrm>
            <a:off x="1979712" y="5489677"/>
            <a:ext cx="1944216" cy="220450"/>
            <a:chOff x="1979712" y="3315806"/>
            <a:chExt cx="1944216" cy="220450"/>
          </a:xfrm>
        </p:grpSpPr>
        <p:sp>
          <p:nvSpPr>
            <p:cNvPr id="27" name="Rectangle 5"/>
            <p:cNvSpPr/>
            <p:nvPr/>
          </p:nvSpPr>
          <p:spPr>
            <a:xfrm>
              <a:off x="1979712" y="3315807"/>
              <a:ext cx="1944216" cy="216000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Transposase</a:t>
              </a:r>
            </a:p>
          </p:txBody>
        </p:sp>
        <p:sp>
          <p:nvSpPr>
            <p:cNvPr id="30" name="Isosceles Triangle 6"/>
            <p:cNvSpPr/>
            <p:nvPr/>
          </p:nvSpPr>
          <p:spPr>
            <a:xfrm rot="5400000">
              <a:off x="1943712" y="3351806"/>
              <a:ext cx="216000" cy="144000"/>
            </a:xfrm>
            <a:prstGeom prst="triangle">
              <a:avLst/>
            </a:pr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Isosceles Triangle 14"/>
            <p:cNvSpPr/>
            <p:nvPr/>
          </p:nvSpPr>
          <p:spPr>
            <a:xfrm rot="5400000" flipV="1">
              <a:off x="3743920" y="3356248"/>
              <a:ext cx="216000" cy="144016"/>
            </a:xfrm>
            <a:prstGeom prst="triangle">
              <a:avLst/>
            </a:pr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3" name="Isosceles Triangle 23"/>
          <p:cNvSpPr/>
          <p:nvPr/>
        </p:nvSpPr>
        <p:spPr>
          <a:xfrm rot="5400000">
            <a:off x="5616127" y="5526831"/>
            <a:ext cx="216000" cy="144000"/>
          </a:xfrm>
          <a:prstGeom prst="triangl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Isosceles Triangle 24"/>
          <p:cNvSpPr/>
          <p:nvPr/>
        </p:nvSpPr>
        <p:spPr>
          <a:xfrm rot="5400000" flipV="1">
            <a:off x="6120178" y="5530939"/>
            <a:ext cx="216000" cy="144016"/>
          </a:xfrm>
          <a:prstGeom prst="triangl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01887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Elbow Connector 8"/>
          <p:cNvCxnSpPr/>
          <p:nvPr/>
        </p:nvCxnSpPr>
        <p:spPr>
          <a:xfrm>
            <a:off x="2275154" y="1643050"/>
            <a:ext cx="1368152" cy="350202"/>
          </a:xfrm>
          <a:prstGeom prst="bentConnector3">
            <a:avLst>
              <a:gd name="adj1" fmla="val 50000"/>
            </a:avLst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8" name="1 Imagen" descr="fons 02 PP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57" y="0"/>
            <a:ext cx="86448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12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06" y="187324"/>
            <a:ext cx="697452" cy="131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Rectangle 3"/>
          <p:cNvSpPr>
            <a:spLocks noChangeArrowheads="1"/>
          </p:cNvSpPr>
          <p:nvPr/>
        </p:nvSpPr>
        <p:spPr bwMode="auto">
          <a:xfrm rot="-5400000">
            <a:off x="-2362973" y="3963071"/>
            <a:ext cx="546877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2000" b="1" u="sng" dirty="0">
                <a:solidFill>
                  <a:schemeClr val="tx1">
                    <a:lumMod val="50000"/>
                    <a:lumOff val="50000"/>
                  </a:schemeClr>
                </a:solidFill>
                <a:ea typeface="Arial" charset="0"/>
                <a:cs typeface="Arial" charset="0"/>
              </a:rPr>
              <a:t>III. </a:t>
            </a:r>
            <a:r>
              <a:rPr lang="en-GB" sz="2000" b="1" u="sng" dirty="0" err="1">
                <a:solidFill>
                  <a:schemeClr val="tx1">
                    <a:lumMod val="50000"/>
                    <a:lumOff val="50000"/>
                  </a:schemeClr>
                </a:solidFill>
                <a:ea typeface="Arial" charset="0"/>
                <a:cs typeface="Arial" charset="0"/>
              </a:rPr>
              <a:t>Mutagènesi</a:t>
            </a:r>
            <a:endParaRPr lang="en-GB" sz="2000" u="sng" dirty="0">
              <a:solidFill>
                <a:schemeClr val="tx1">
                  <a:lumMod val="50000"/>
                  <a:lumOff val="50000"/>
                </a:schemeClr>
              </a:solidFill>
              <a:ea typeface="Arial" charset="0"/>
              <a:cs typeface="Arial" charset="0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1214414" y="357166"/>
            <a:ext cx="7143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 err="1"/>
              <a:t>Mecanisme</a:t>
            </a:r>
            <a:r>
              <a:rPr lang="en-US" sz="2000" b="1" u="sng" dirty="0"/>
              <a:t> de </a:t>
            </a:r>
            <a:r>
              <a:rPr lang="en-US" sz="2000" b="1" u="sng" dirty="0" err="1"/>
              <a:t>transposició</a:t>
            </a:r>
            <a:endParaRPr lang="en-US" sz="2000" b="1" u="sng" dirty="0"/>
          </a:p>
          <a:p>
            <a:endParaRPr lang="en-US" sz="2000" b="1" dirty="0"/>
          </a:p>
        </p:txBody>
      </p:sp>
      <p:cxnSp>
        <p:nvCxnSpPr>
          <p:cNvPr id="23" name="Straight Connector 2"/>
          <p:cNvCxnSpPr/>
          <p:nvPr/>
        </p:nvCxnSpPr>
        <p:spPr>
          <a:xfrm>
            <a:off x="1214414" y="1613368"/>
            <a:ext cx="684076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41"/>
          <p:cNvSpPr/>
          <p:nvPr/>
        </p:nvSpPr>
        <p:spPr>
          <a:xfrm>
            <a:off x="5318874" y="1509513"/>
            <a:ext cx="1944216" cy="216000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                Gen A</a:t>
            </a:r>
          </a:p>
        </p:txBody>
      </p:sp>
      <p:grpSp>
        <p:nvGrpSpPr>
          <p:cNvPr id="2" name="Group 16"/>
          <p:cNvGrpSpPr/>
          <p:nvPr/>
        </p:nvGrpSpPr>
        <p:grpSpPr>
          <a:xfrm>
            <a:off x="2006502" y="1500174"/>
            <a:ext cx="1944216" cy="220450"/>
            <a:chOff x="1979712" y="3315806"/>
            <a:chExt cx="1944216" cy="220450"/>
          </a:xfrm>
        </p:grpSpPr>
        <p:sp>
          <p:nvSpPr>
            <p:cNvPr id="27" name="Rectangle 5"/>
            <p:cNvSpPr/>
            <p:nvPr/>
          </p:nvSpPr>
          <p:spPr>
            <a:xfrm>
              <a:off x="1979712" y="3315807"/>
              <a:ext cx="1944216" cy="216000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/>
                <a:t>Transposasa</a:t>
              </a:r>
              <a:endParaRPr lang="en-US" dirty="0"/>
            </a:p>
          </p:txBody>
        </p:sp>
        <p:sp>
          <p:nvSpPr>
            <p:cNvPr id="30" name="Isosceles Triangle 6"/>
            <p:cNvSpPr/>
            <p:nvPr/>
          </p:nvSpPr>
          <p:spPr>
            <a:xfrm rot="5400000">
              <a:off x="1943712" y="3351806"/>
              <a:ext cx="216000" cy="144000"/>
            </a:xfrm>
            <a:prstGeom prst="triangle">
              <a:avLst/>
            </a:pr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Isosceles Triangle 14"/>
            <p:cNvSpPr/>
            <p:nvPr/>
          </p:nvSpPr>
          <p:spPr>
            <a:xfrm rot="5400000" flipV="1">
              <a:off x="3743920" y="3356248"/>
              <a:ext cx="216000" cy="144016"/>
            </a:xfrm>
            <a:prstGeom prst="triangle">
              <a:avLst/>
            </a:pr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3" name="Isosceles Triangle 23"/>
          <p:cNvSpPr/>
          <p:nvPr/>
        </p:nvSpPr>
        <p:spPr>
          <a:xfrm rot="5400000">
            <a:off x="5642917" y="1537328"/>
            <a:ext cx="216000" cy="144000"/>
          </a:xfrm>
          <a:prstGeom prst="triangl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Isosceles Triangle 24"/>
          <p:cNvSpPr/>
          <p:nvPr/>
        </p:nvSpPr>
        <p:spPr>
          <a:xfrm rot="5400000" flipV="1">
            <a:off x="6146968" y="1541436"/>
            <a:ext cx="216000" cy="144016"/>
          </a:xfrm>
          <a:prstGeom prst="triangl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2" descr="Resultado de imagen de scissors vector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72" y="2214554"/>
            <a:ext cx="571503" cy="428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17 CuadroTexto"/>
          <p:cNvSpPr txBox="1"/>
          <p:nvPr/>
        </p:nvSpPr>
        <p:spPr>
          <a:xfrm>
            <a:off x="3643306" y="1804562"/>
            <a:ext cx="15716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 err="1"/>
              <a:t>Expressió</a:t>
            </a:r>
            <a:r>
              <a:rPr lang="es-ES" sz="1600" dirty="0"/>
              <a:t> </a:t>
            </a:r>
            <a:r>
              <a:rPr lang="es-ES" sz="1600" dirty="0" err="1"/>
              <a:t>gènica</a:t>
            </a:r>
            <a:endParaRPr lang="es-ES" sz="1600" dirty="0"/>
          </a:p>
        </p:txBody>
      </p:sp>
      <p:cxnSp>
        <p:nvCxnSpPr>
          <p:cNvPr id="20" name="Straight Connector 2"/>
          <p:cNvCxnSpPr/>
          <p:nvPr/>
        </p:nvCxnSpPr>
        <p:spPr>
          <a:xfrm>
            <a:off x="1214414" y="3443460"/>
            <a:ext cx="684076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41"/>
          <p:cNvSpPr/>
          <p:nvPr/>
        </p:nvSpPr>
        <p:spPr>
          <a:xfrm>
            <a:off x="5318874" y="3339605"/>
            <a:ext cx="1944216" cy="216000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                Gen A</a:t>
            </a:r>
          </a:p>
        </p:txBody>
      </p:sp>
      <p:grpSp>
        <p:nvGrpSpPr>
          <p:cNvPr id="25" name="Group 16"/>
          <p:cNvGrpSpPr/>
          <p:nvPr/>
        </p:nvGrpSpPr>
        <p:grpSpPr>
          <a:xfrm>
            <a:off x="2006502" y="3330266"/>
            <a:ext cx="1944216" cy="220450"/>
            <a:chOff x="1979712" y="3315806"/>
            <a:chExt cx="1944216" cy="220450"/>
          </a:xfrm>
        </p:grpSpPr>
        <p:sp>
          <p:nvSpPr>
            <p:cNvPr id="26" name="Rectangle 5"/>
            <p:cNvSpPr/>
            <p:nvPr/>
          </p:nvSpPr>
          <p:spPr>
            <a:xfrm>
              <a:off x="1979712" y="3315807"/>
              <a:ext cx="1944216" cy="216000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/>
                <a:t>Transposasa</a:t>
              </a:r>
              <a:endParaRPr lang="en-US" dirty="0"/>
            </a:p>
          </p:txBody>
        </p:sp>
        <p:sp>
          <p:nvSpPr>
            <p:cNvPr id="35" name="Isosceles Triangle 6"/>
            <p:cNvSpPr/>
            <p:nvPr/>
          </p:nvSpPr>
          <p:spPr>
            <a:xfrm rot="5400000">
              <a:off x="1943712" y="3351806"/>
              <a:ext cx="216000" cy="144000"/>
            </a:xfrm>
            <a:prstGeom prst="triangle">
              <a:avLst/>
            </a:pr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Isosceles Triangle 14"/>
            <p:cNvSpPr/>
            <p:nvPr/>
          </p:nvSpPr>
          <p:spPr>
            <a:xfrm rot="5400000" flipV="1">
              <a:off x="3743920" y="3356248"/>
              <a:ext cx="216000" cy="144016"/>
            </a:xfrm>
            <a:prstGeom prst="triangle">
              <a:avLst/>
            </a:pr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Isosceles Triangle 23"/>
          <p:cNvSpPr/>
          <p:nvPr/>
        </p:nvSpPr>
        <p:spPr>
          <a:xfrm rot="5400000">
            <a:off x="5642917" y="3367420"/>
            <a:ext cx="216000" cy="144000"/>
          </a:xfrm>
          <a:prstGeom prst="triangl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Isosceles Triangle 24"/>
          <p:cNvSpPr/>
          <p:nvPr/>
        </p:nvSpPr>
        <p:spPr>
          <a:xfrm rot="5400000" flipV="1">
            <a:off x="6146968" y="3371528"/>
            <a:ext cx="216000" cy="144016"/>
          </a:xfrm>
          <a:prstGeom prst="triangl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" name="Picture 2" descr="Resultado de imagen de scissors vector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785920" y="3214686"/>
            <a:ext cx="571503" cy="428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Resultado de imagen de scissors vector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605560" y="3214686"/>
            <a:ext cx="571503" cy="428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2" name="Straight Connector 3"/>
          <p:cNvCxnSpPr/>
          <p:nvPr/>
        </p:nvCxnSpPr>
        <p:spPr>
          <a:xfrm>
            <a:off x="7035054" y="5411443"/>
            <a:ext cx="58801" cy="136769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6052068" y="5858825"/>
            <a:ext cx="58801" cy="136769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5908052" y="5434860"/>
            <a:ext cx="58801" cy="136769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5" name="Group 32"/>
          <p:cNvGrpSpPr/>
          <p:nvPr/>
        </p:nvGrpSpPr>
        <p:grpSpPr>
          <a:xfrm>
            <a:off x="3286116" y="4337265"/>
            <a:ext cx="1944216" cy="220450"/>
            <a:chOff x="1979712" y="3315806"/>
            <a:chExt cx="1944216" cy="220450"/>
          </a:xfrm>
        </p:grpSpPr>
        <p:sp>
          <p:nvSpPr>
            <p:cNvPr id="46" name="Rectangle 33"/>
            <p:cNvSpPr/>
            <p:nvPr/>
          </p:nvSpPr>
          <p:spPr>
            <a:xfrm>
              <a:off x="1979712" y="3315807"/>
              <a:ext cx="1944216" cy="216000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/>
                <a:t>Transposasa</a:t>
              </a:r>
              <a:endParaRPr lang="en-US" dirty="0"/>
            </a:p>
          </p:txBody>
        </p:sp>
        <p:sp>
          <p:nvSpPr>
            <p:cNvPr id="47" name="Isosceles Triangle 34"/>
            <p:cNvSpPr/>
            <p:nvPr/>
          </p:nvSpPr>
          <p:spPr>
            <a:xfrm rot="5400000">
              <a:off x="1943712" y="3351806"/>
              <a:ext cx="216000" cy="144000"/>
            </a:xfrm>
            <a:prstGeom prst="triangle">
              <a:avLst/>
            </a:pr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Isosceles Triangle 35"/>
            <p:cNvSpPr/>
            <p:nvPr/>
          </p:nvSpPr>
          <p:spPr>
            <a:xfrm rot="5400000" flipV="1">
              <a:off x="3743920" y="3356248"/>
              <a:ext cx="216000" cy="144016"/>
            </a:xfrm>
            <a:prstGeom prst="triangle">
              <a:avLst/>
            </a:pr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1" name="Freeform 1"/>
          <p:cNvSpPr/>
          <p:nvPr/>
        </p:nvSpPr>
        <p:spPr>
          <a:xfrm>
            <a:off x="2571736" y="3929066"/>
            <a:ext cx="571504" cy="510009"/>
          </a:xfrm>
          <a:custGeom>
            <a:avLst/>
            <a:gdLst>
              <a:gd name="connsiteX0" fmla="*/ 0 w 685800"/>
              <a:gd name="connsiteY0" fmla="*/ 0 h 510009"/>
              <a:gd name="connsiteX1" fmla="*/ 114300 w 685800"/>
              <a:gd name="connsiteY1" fmla="*/ 314325 h 510009"/>
              <a:gd name="connsiteX2" fmla="*/ 390525 w 685800"/>
              <a:gd name="connsiteY2" fmla="*/ 485775 h 510009"/>
              <a:gd name="connsiteX3" fmla="*/ 685800 w 685800"/>
              <a:gd name="connsiteY3" fmla="*/ 504825 h 510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" h="510009">
                <a:moveTo>
                  <a:pt x="0" y="0"/>
                </a:moveTo>
                <a:cubicBezTo>
                  <a:pt x="24606" y="116681"/>
                  <a:pt x="49213" y="233363"/>
                  <a:pt x="114300" y="314325"/>
                </a:cubicBezTo>
                <a:cubicBezTo>
                  <a:pt x="179387" y="395287"/>
                  <a:pt x="295275" y="454025"/>
                  <a:pt x="390525" y="485775"/>
                </a:cubicBezTo>
                <a:cubicBezTo>
                  <a:pt x="485775" y="517525"/>
                  <a:pt x="585787" y="511175"/>
                  <a:pt x="685800" y="504825"/>
                </a:cubicBezTo>
              </a:path>
            </a:pathLst>
          </a:custGeom>
          <a:ln w="57150"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Freeform 7"/>
          <p:cNvSpPr/>
          <p:nvPr/>
        </p:nvSpPr>
        <p:spPr>
          <a:xfrm>
            <a:off x="5440363" y="3857628"/>
            <a:ext cx="622833" cy="600075"/>
          </a:xfrm>
          <a:custGeom>
            <a:avLst/>
            <a:gdLst>
              <a:gd name="connsiteX0" fmla="*/ 0 w 838200"/>
              <a:gd name="connsiteY0" fmla="*/ 600075 h 600075"/>
              <a:gd name="connsiteX1" fmla="*/ 542925 w 838200"/>
              <a:gd name="connsiteY1" fmla="*/ 514350 h 600075"/>
              <a:gd name="connsiteX2" fmla="*/ 781050 w 838200"/>
              <a:gd name="connsiteY2" fmla="*/ 285750 h 600075"/>
              <a:gd name="connsiteX3" fmla="*/ 838200 w 838200"/>
              <a:gd name="connsiteY3" fmla="*/ 0 h 600075"/>
              <a:gd name="connsiteX4" fmla="*/ 838200 w 838200"/>
              <a:gd name="connsiteY4" fmla="*/ 0 h 600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8200" h="600075">
                <a:moveTo>
                  <a:pt x="0" y="600075"/>
                </a:moveTo>
                <a:cubicBezTo>
                  <a:pt x="206375" y="583406"/>
                  <a:pt x="412750" y="566737"/>
                  <a:pt x="542925" y="514350"/>
                </a:cubicBezTo>
                <a:cubicBezTo>
                  <a:pt x="673100" y="461962"/>
                  <a:pt x="731838" y="371475"/>
                  <a:pt x="781050" y="285750"/>
                </a:cubicBezTo>
                <a:cubicBezTo>
                  <a:pt x="830262" y="200025"/>
                  <a:pt x="838200" y="0"/>
                  <a:pt x="838200" y="0"/>
                </a:cubicBezTo>
                <a:lnTo>
                  <a:pt x="838200" y="0"/>
                </a:lnTo>
              </a:path>
            </a:pathLst>
          </a:custGeom>
          <a:ln w="57150"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3" name="Straight Arrow Connector 53"/>
          <p:cNvCxnSpPr/>
          <p:nvPr/>
        </p:nvCxnSpPr>
        <p:spPr>
          <a:xfrm>
            <a:off x="4298750" y="4929198"/>
            <a:ext cx="0" cy="642431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64" name="Group 55"/>
          <p:cNvGrpSpPr/>
          <p:nvPr/>
        </p:nvGrpSpPr>
        <p:grpSpPr>
          <a:xfrm>
            <a:off x="928662" y="5920549"/>
            <a:ext cx="6840760" cy="200711"/>
            <a:chOff x="1340024" y="2800230"/>
            <a:chExt cx="6840760" cy="200711"/>
          </a:xfrm>
        </p:grpSpPr>
        <p:cxnSp>
          <p:nvCxnSpPr>
            <p:cNvPr id="65" name="Straight Connector 58"/>
            <p:cNvCxnSpPr/>
            <p:nvPr/>
          </p:nvCxnSpPr>
          <p:spPr>
            <a:xfrm>
              <a:off x="1340024" y="2887014"/>
              <a:ext cx="6840760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Rectangle 59"/>
            <p:cNvSpPr/>
            <p:nvPr/>
          </p:nvSpPr>
          <p:spPr>
            <a:xfrm>
              <a:off x="4059454" y="2800230"/>
              <a:ext cx="3571241" cy="200711"/>
            </a:xfrm>
            <a:prstGeom prst="rect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                                             Gen A</a:t>
              </a:r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4053678" y="5906466"/>
            <a:ext cx="1944216" cy="220450"/>
            <a:chOff x="1979712" y="3315806"/>
            <a:chExt cx="1944216" cy="220450"/>
          </a:xfrm>
        </p:grpSpPr>
        <p:sp>
          <p:nvSpPr>
            <p:cNvPr id="68" name="Rectangle 67"/>
            <p:cNvSpPr/>
            <p:nvPr/>
          </p:nvSpPr>
          <p:spPr>
            <a:xfrm>
              <a:off x="1979712" y="3315807"/>
              <a:ext cx="1944216" cy="216000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/>
                <a:t>Transposasa</a:t>
              </a:r>
              <a:endParaRPr lang="en-US" dirty="0"/>
            </a:p>
          </p:txBody>
        </p:sp>
        <p:sp>
          <p:nvSpPr>
            <p:cNvPr id="69" name="Isosceles Triangle 68"/>
            <p:cNvSpPr/>
            <p:nvPr/>
          </p:nvSpPr>
          <p:spPr>
            <a:xfrm rot="5400000">
              <a:off x="1943712" y="3351806"/>
              <a:ext cx="216000" cy="144000"/>
            </a:xfrm>
            <a:prstGeom prst="triangle">
              <a:avLst/>
            </a:pr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Isosceles Triangle 69"/>
            <p:cNvSpPr/>
            <p:nvPr/>
          </p:nvSpPr>
          <p:spPr>
            <a:xfrm rot="5400000" flipV="1">
              <a:off x="3743920" y="3356248"/>
              <a:ext cx="216000" cy="144016"/>
            </a:xfrm>
            <a:prstGeom prst="triangle">
              <a:avLst/>
            </a:pr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1" name="ZoneTexte 9"/>
          <p:cNvSpPr txBox="1"/>
          <p:nvPr/>
        </p:nvSpPr>
        <p:spPr>
          <a:xfrm>
            <a:off x="4500562" y="6215082"/>
            <a:ext cx="2086231" cy="5062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2000" b="1" dirty="0" err="1"/>
              <a:t>Mutació</a:t>
            </a:r>
            <a:r>
              <a:rPr lang="es-ES" sz="2000" b="1" dirty="0"/>
              <a:t> al </a:t>
            </a:r>
            <a:r>
              <a:rPr lang="es-ES" sz="2000" b="1" dirty="0">
                <a:solidFill>
                  <a:srgbClr val="92D050"/>
                </a:solidFill>
              </a:rPr>
              <a:t>gen A</a:t>
            </a:r>
            <a:endParaRPr lang="fr-FR" sz="2000" b="1" dirty="0">
              <a:solidFill>
                <a:srgbClr val="92D050"/>
              </a:solidFill>
            </a:endParaRPr>
          </a:p>
        </p:txBody>
      </p:sp>
      <p:sp>
        <p:nvSpPr>
          <p:cNvPr id="72" name="ZoneTexte 9"/>
          <p:cNvSpPr txBox="1"/>
          <p:nvPr/>
        </p:nvSpPr>
        <p:spPr>
          <a:xfrm>
            <a:off x="928662" y="820989"/>
            <a:ext cx="8039770" cy="464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</a:pPr>
            <a:r>
              <a:rPr lang="es-ES" sz="1600" dirty="0"/>
              <a:t>1. </a:t>
            </a:r>
            <a:r>
              <a:rPr lang="es-ES" sz="1600" dirty="0" err="1"/>
              <a:t>Expressió</a:t>
            </a:r>
            <a:r>
              <a:rPr lang="es-ES" sz="1600" dirty="0"/>
              <a:t> de la </a:t>
            </a:r>
            <a:r>
              <a:rPr lang="es-ES" sz="1600" dirty="0" err="1"/>
              <a:t>Transposasa</a:t>
            </a:r>
            <a:endParaRPr lang="fr-FR" sz="1600" dirty="0">
              <a:solidFill>
                <a:srgbClr val="0070C0"/>
              </a:solidFill>
            </a:endParaRPr>
          </a:p>
        </p:txBody>
      </p:sp>
      <p:sp>
        <p:nvSpPr>
          <p:cNvPr id="73" name="ZoneTexte 9"/>
          <p:cNvSpPr txBox="1"/>
          <p:nvPr/>
        </p:nvSpPr>
        <p:spPr>
          <a:xfrm>
            <a:off x="928662" y="2643182"/>
            <a:ext cx="80397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</a:pPr>
            <a:r>
              <a:rPr lang="es-ES" sz="1600" dirty="0"/>
              <a:t>2. </a:t>
            </a:r>
            <a:r>
              <a:rPr lang="es-ES" sz="1600" dirty="0" err="1"/>
              <a:t>Escissió</a:t>
            </a:r>
            <a:r>
              <a:rPr lang="es-ES" sz="1600" dirty="0"/>
              <a:t> del </a:t>
            </a:r>
            <a:r>
              <a:rPr lang="es-ES" sz="1600" dirty="0" err="1"/>
              <a:t>transposó</a:t>
            </a:r>
            <a:endParaRPr lang="fr-FR" sz="1600" dirty="0">
              <a:solidFill>
                <a:srgbClr val="0070C0"/>
              </a:solidFill>
            </a:endParaRPr>
          </a:p>
        </p:txBody>
      </p:sp>
      <p:sp>
        <p:nvSpPr>
          <p:cNvPr id="74" name="ZoneTexte 9"/>
          <p:cNvSpPr txBox="1"/>
          <p:nvPr/>
        </p:nvSpPr>
        <p:spPr>
          <a:xfrm>
            <a:off x="928662" y="4753285"/>
            <a:ext cx="80397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</a:pPr>
            <a:r>
              <a:rPr lang="es-ES" sz="1600" dirty="0"/>
              <a:t>3. </a:t>
            </a:r>
            <a:r>
              <a:rPr lang="es-ES" sz="1600" dirty="0" err="1"/>
              <a:t>Inserció</a:t>
            </a:r>
            <a:r>
              <a:rPr lang="es-ES" sz="1600" dirty="0"/>
              <a:t> del </a:t>
            </a:r>
            <a:r>
              <a:rPr lang="es-ES" sz="1600" dirty="0" err="1"/>
              <a:t>transposó</a:t>
            </a:r>
            <a:r>
              <a:rPr lang="es-ES" sz="1600" dirty="0"/>
              <a:t> </a:t>
            </a:r>
            <a:endParaRPr lang="fr-FR" sz="16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01887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3" descr="dia-del-orgullo-friki-genes-drosophila-L-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93100" y="6067425"/>
            <a:ext cx="850900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Picture 4" descr="pelement.tif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7224" y="1214422"/>
            <a:ext cx="7874000" cy="453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CuadroTexto"/>
          <p:cNvSpPr txBox="1"/>
          <p:nvPr/>
        </p:nvSpPr>
        <p:spPr>
          <a:xfrm>
            <a:off x="1214414" y="357166"/>
            <a:ext cx="7143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/>
              <a:t>Elements P </a:t>
            </a:r>
            <a:r>
              <a:rPr lang="en-US" dirty="0"/>
              <a:t>– </a:t>
            </a:r>
            <a:r>
              <a:rPr lang="en-US" dirty="0" err="1"/>
              <a:t>milions</a:t>
            </a:r>
            <a:r>
              <a:rPr lang="en-US" dirty="0"/>
              <a:t> per tot el </a:t>
            </a:r>
            <a:r>
              <a:rPr lang="en-US" dirty="0" err="1"/>
              <a:t>genoma</a:t>
            </a:r>
            <a:r>
              <a:rPr lang="en-US" dirty="0"/>
              <a:t> de </a:t>
            </a:r>
            <a:r>
              <a:rPr lang="en-US" i="1" dirty="0"/>
              <a:t>Drosophila</a:t>
            </a:r>
          </a:p>
        </p:txBody>
      </p:sp>
      <p:pic>
        <p:nvPicPr>
          <p:cNvPr id="7" name="1 Imagen" descr="fons 02 PPT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57" y="0"/>
            <a:ext cx="86448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12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06" y="187324"/>
            <a:ext cx="697452" cy="131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3"/>
          <p:cNvSpPr>
            <a:spLocks noChangeArrowheads="1"/>
          </p:cNvSpPr>
          <p:nvPr/>
        </p:nvSpPr>
        <p:spPr bwMode="auto">
          <a:xfrm rot="-5400000">
            <a:off x="-2362973" y="3963071"/>
            <a:ext cx="546877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2000" b="1" u="sng" dirty="0">
                <a:solidFill>
                  <a:schemeClr val="tx1">
                    <a:lumMod val="50000"/>
                    <a:lumOff val="50000"/>
                  </a:schemeClr>
                </a:solidFill>
                <a:ea typeface="Arial" charset="0"/>
                <a:cs typeface="Arial" charset="0"/>
              </a:rPr>
              <a:t>III. </a:t>
            </a:r>
            <a:r>
              <a:rPr lang="en-GB" sz="2000" b="1" u="sng" dirty="0" err="1">
                <a:solidFill>
                  <a:schemeClr val="tx1">
                    <a:lumMod val="50000"/>
                    <a:lumOff val="50000"/>
                  </a:schemeClr>
                </a:solidFill>
                <a:ea typeface="Arial" charset="0"/>
                <a:cs typeface="Arial" charset="0"/>
              </a:rPr>
              <a:t>Mutagènesi</a:t>
            </a:r>
            <a:endParaRPr lang="en-GB" sz="2000" u="sng" dirty="0">
              <a:solidFill>
                <a:schemeClr val="tx1">
                  <a:lumMod val="50000"/>
                  <a:lumOff val="50000"/>
                </a:schemeClr>
              </a:solidFill>
              <a:ea typeface="Arial" charset="0"/>
              <a:cs typeface="Arial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513687" y="630776"/>
            <a:ext cx="589740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b="1" dirty="0">
                <a:ea typeface="Arial" charset="0"/>
                <a:cs typeface="Arial" charset="0"/>
              </a:rPr>
              <a:t>I. </a:t>
            </a:r>
            <a:r>
              <a:rPr lang="en-GB" b="1" dirty="0" err="1">
                <a:ea typeface="Arial" charset="0"/>
                <a:cs typeface="Arial" charset="0"/>
              </a:rPr>
              <a:t>Conceptes</a:t>
            </a:r>
            <a:r>
              <a:rPr lang="en-GB" b="1" dirty="0">
                <a:ea typeface="Arial" charset="0"/>
                <a:cs typeface="Arial" charset="0"/>
              </a:rPr>
              <a:t> </a:t>
            </a:r>
            <a:r>
              <a:rPr lang="en-GB" b="1" dirty="0" err="1">
                <a:ea typeface="Arial" charset="0"/>
                <a:cs typeface="Arial" charset="0"/>
              </a:rPr>
              <a:t>bàsics</a:t>
            </a:r>
            <a:r>
              <a:rPr lang="en-GB" b="1" dirty="0">
                <a:ea typeface="Arial" charset="0"/>
                <a:cs typeface="Arial" charset="0"/>
              </a:rPr>
              <a:t> de </a:t>
            </a:r>
            <a:r>
              <a:rPr lang="en-GB" b="1" dirty="0" err="1">
                <a:ea typeface="Arial" charset="0"/>
                <a:cs typeface="Arial" charset="0"/>
              </a:rPr>
              <a:t>genètica</a:t>
            </a:r>
            <a:r>
              <a:rPr lang="en-GB" b="1" dirty="0">
                <a:ea typeface="Arial" charset="0"/>
                <a:cs typeface="Arial" charset="0"/>
              </a:rPr>
              <a:t> </a:t>
            </a:r>
            <a:r>
              <a:rPr lang="en-GB" dirty="0">
                <a:solidFill>
                  <a:schemeClr val="accent5"/>
                </a:solidFill>
                <a:ea typeface="Arial" charset="0"/>
                <a:cs typeface="Arial" charset="0"/>
              </a:rPr>
              <a:t>(</a:t>
            </a:r>
            <a:r>
              <a:rPr lang="en-GB" dirty="0" err="1">
                <a:solidFill>
                  <a:schemeClr val="accent5"/>
                </a:solidFill>
                <a:ea typeface="Arial" charset="0"/>
                <a:cs typeface="Arial" charset="0"/>
              </a:rPr>
              <a:t>kahoot</a:t>
            </a:r>
            <a:r>
              <a:rPr lang="en-GB" dirty="0">
                <a:solidFill>
                  <a:schemeClr val="accent5"/>
                </a:solidFill>
                <a:ea typeface="Arial" charset="0"/>
                <a:cs typeface="Arial" charset="0"/>
              </a:rPr>
              <a:t>)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2300249" y="1350856"/>
            <a:ext cx="2178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ea typeface="Arial" charset="0"/>
                <a:cs typeface="Arial" charset="0"/>
              </a:rPr>
              <a:t>Genètica</a:t>
            </a:r>
            <a:r>
              <a:rPr lang="fr-FR" dirty="0">
                <a:ea typeface="Arial" charset="0"/>
                <a:cs typeface="Arial" charset="0"/>
              </a:rPr>
              <a:t> </a:t>
            </a:r>
            <a:r>
              <a:rPr lang="fr-FR" dirty="0" err="1">
                <a:ea typeface="Arial" charset="0"/>
                <a:cs typeface="Arial" charset="0"/>
              </a:rPr>
              <a:t>mendeliana</a:t>
            </a:r>
            <a:endParaRPr lang="fr-FR" dirty="0">
              <a:ea typeface="Arial" charset="0"/>
              <a:cs typeface="Arial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1513687" y="1926350"/>
            <a:ext cx="56353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ea typeface="Arial" charset="0"/>
                <a:cs typeface="Arial" charset="0"/>
              </a:rPr>
              <a:t>II. </a:t>
            </a:r>
            <a:r>
              <a:rPr lang="fr-FR" b="1" i="1" dirty="0" err="1">
                <a:ea typeface="Arial" charset="0"/>
                <a:cs typeface="Arial" charset="0"/>
              </a:rPr>
              <a:t>Drosophila</a:t>
            </a:r>
            <a:r>
              <a:rPr lang="fr-FR" b="1" dirty="0">
                <a:ea typeface="Arial" charset="0"/>
                <a:cs typeface="Arial" charset="0"/>
              </a:rPr>
              <a:t>  </a:t>
            </a:r>
            <a:r>
              <a:rPr lang="fr-FR" b="1" dirty="0" err="1">
                <a:ea typeface="Arial" charset="0"/>
                <a:cs typeface="Arial" charset="0"/>
              </a:rPr>
              <a:t>melanogaster</a:t>
            </a:r>
            <a:r>
              <a:rPr lang="fr-FR" b="1" dirty="0">
                <a:ea typeface="Arial" charset="0"/>
                <a:cs typeface="Arial" charset="0"/>
              </a:rPr>
              <a:t>: </a:t>
            </a:r>
            <a:r>
              <a:rPr lang="fr-FR" b="1" dirty="0" err="1">
                <a:ea typeface="Arial" charset="0"/>
                <a:cs typeface="Arial" charset="0"/>
              </a:rPr>
              <a:t>molt</a:t>
            </a:r>
            <a:r>
              <a:rPr lang="fr-FR" b="1" dirty="0">
                <a:ea typeface="Arial" charset="0"/>
                <a:cs typeface="Arial" charset="0"/>
              </a:rPr>
              <a:t> </a:t>
            </a:r>
            <a:r>
              <a:rPr lang="fr-FR" b="1" dirty="0" err="1">
                <a:ea typeface="Arial" charset="0"/>
                <a:cs typeface="Arial" charset="0"/>
              </a:rPr>
              <a:t>més</a:t>
            </a:r>
            <a:r>
              <a:rPr lang="fr-FR" b="1" dirty="0">
                <a:ea typeface="Arial" charset="0"/>
                <a:cs typeface="Arial" charset="0"/>
              </a:rPr>
              <a:t> que </a:t>
            </a:r>
            <a:r>
              <a:rPr lang="fr-FR" b="1" dirty="0" err="1">
                <a:ea typeface="Arial" charset="0"/>
                <a:cs typeface="Arial" charset="0"/>
              </a:rPr>
              <a:t>una</a:t>
            </a:r>
            <a:r>
              <a:rPr lang="fr-FR" b="1" dirty="0">
                <a:ea typeface="Arial" charset="0"/>
                <a:cs typeface="Arial" charset="0"/>
              </a:rPr>
              <a:t> </a:t>
            </a:r>
            <a:r>
              <a:rPr lang="fr-FR" b="1" dirty="0" err="1">
                <a:ea typeface="Arial" charset="0"/>
                <a:cs typeface="Arial" charset="0"/>
              </a:rPr>
              <a:t>mosca</a:t>
            </a:r>
            <a:r>
              <a:rPr lang="fr-FR" b="1" dirty="0">
                <a:ea typeface="Arial" charset="0"/>
                <a:cs typeface="Arial" charset="0"/>
              </a:rPr>
              <a:t>!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2300249" y="990816"/>
            <a:ext cx="1222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ea typeface="Arial" charset="0"/>
                <a:cs typeface="Arial" charset="0"/>
              </a:rPr>
              <a:t>Definicions</a:t>
            </a:r>
            <a:endParaRPr lang="fr-FR" dirty="0">
              <a:ea typeface="Arial" charset="0"/>
              <a:cs typeface="Arial" charset="0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1513687" y="5345684"/>
            <a:ext cx="59713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ea typeface="Arial" charset="0"/>
                <a:cs typeface="Arial" charset="0"/>
              </a:rPr>
              <a:t>IV. </a:t>
            </a:r>
            <a:r>
              <a:rPr lang="fr-FR" b="1" i="1" dirty="0" err="1">
                <a:ea typeface="Arial" charset="0"/>
                <a:cs typeface="Arial" charset="0"/>
              </a:rPr>
              <a:t>Drosophila</a:t>
            </a:r>
            <a:r>
              <a:rPr lang="fr-FR" b="1" dirty="0">
                <a:ea typeface="Arial" charset="0"/>
                <a:cs typeface="Arial" charset="0"/>
              </a:rPr>
              <a:t> </a:t>
            </a:r>
            <a:r>
              <a:rPr lang="fr-FR" b="1" dirty="0" err="1">
                <a:ea typeface="Arial" charset="0"/>
                <a:cs typeface="Arial" charset="0"/>
              </a:rPr>
              <a:t>com</a:t>
            </a:r>
            <a:r>
              <a:rPr lang="fr-FR" b="1" dirty="0">
                <a:ea typeface="Arial" charset="0"/>
                <a:cs typeface="Arial" charset="0"/>
              </a:rPr>
              <a:t> a model per entendre la </a:t>
            </a:r>
            <a:r>
              <a:rPr lang="fr-FR" b="1" dirty="0" err="1">
                <a:ea typeface="Arial" charset="0"/>
                <a:cs typeface="Arial" charset="0"/>
              </a:rPr>
              <a:t>biologia</a:t>
            </a:r>
            <a:r>
              <a:rPr lang="fr-FR" b="1" dirty="0">
                <a:ea typeface="Arial" charset="0"/>
                <a:cs typeface="Arial" charset="0"/>
              </a:rPr>
              <a:t> </a:t>
            </a:r>
            <a:r>
              <a:rPr lang="fr-FR" b="1" dirty="0" err="1">
                <a:ea typeface="Arial" charset="0"/>
                <a:cs typeface="Arial" charset="0"/>
              </a:rPr>
              <a:t>humana</a:t>
            </a:r>
            <a:endParaRPr lang="fr-FR" b="1" dirty="0">
              <a:ea typeface="Arial" charset="0"/>
              <a:cs typeface="Arial" charset="0"/>
            </a:endParaRPr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997086">
            <a:off x="7120738" y="153884"/>
            <a:ext cx="2132604" cy="1421736"/>
          </a:xfrm>
          <a:prstGeom prst="rect">
            <a:avLst/>
          </a:prstGeom>
          <a:effectLst>
            <a:softEdge rad="304800"/>
          </a:effectLst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6667177">
            <a:off x="7357690" y="3235376"/>
            <a:ext cx="1487023" cy="991348"/>
          </a:xfrm>
          <a:prstGeom prst="rect">
            <a:avLst/>
          </a:prstGeom>
          <a:effectLst>
            <a:softEdge rad="190500"/>
          </a:effectLst>
        </p:spPr>
      </p:pic>
      <p:pic>
        <p:nvPicPr>
          <p:cNvPr id="22" name="Image 2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191467" flipH="1">
            <a:off x="3076574" y="6412185"/>
            <a:ext cx="720855" cy="48057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23" name="Image 2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7785882" flipH="1">
            <a:off x="7552800" y="5660525"/>
            <a:ext cx="1256150" cy="837433"/>
          </a:xfrm>
          <a:prstGeom prst="rect">
            <a:avLst/>
          </a:prstGeom>
          <a:effectLst>
            <a:softEdge rad="165100"/>
          </a:effectLst>
        </p:spPr>
      </p:pic>
      <p:sp>
        <p:nvSpPr>
          <p:cNvPr id="25" name="ZoneTexte 9"/>
          <p:cNvSpPr txBox="1"/>
          <p:nvPr/>
        </p:nvSpPr>
        <p:spPr>
          <a:xfrm>
            <a:off x="2300249" y="2238189"/>
            <a:ext cx="401097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dirty="0">
                <a:ea typeface="Arial" charset="0"/>
                <a:cs typeface="Arial" charset="0"/>
              </a:rPr>
              <a:t>El </a:t>
            </a:r>
            <a:r>
              <a:rPr lang="fr-FR" dirty="0" err="1">
                <a:ea typeface="Arial" charset="0"/>
                <a:cs typeface="Arial" charset="0"/>
              </a:rPr>
              <a:t>perquè</a:t>
            </a:r>
            <a:r>
              <a:rPr lang="fr-FR" dirty="0">
                <a:ea typeface="Arial" charset="0"/>
                <a:cs typeface="Arial" charset="0"/>
              </a:rPr>
              <a:t> de les </a:t>
            </a:r>
            <a:r>
              <a:rPr lang="fr-FR" dirty="0" err="1">
                <a:ea typeface="Arial" charset="0"/>
                <a:cs typeface="Arial" charset="0"/>
              </a:rPr>
              <a:t>mosques</a:t>
            </a:r>
            <a:r>
              <a:rPr lang="fr-FR" dirty="0">
                <a:ea typeface="Arial" charset="0"/>
                <a:cs typeface="Arial" charset="0"/>
              </a:rPr>
              <a:t> en </a:t>
            </a:r>
            <a:r>
              <a:rPr lang="fr-FR" dirty="0" err="1">
                <a:ea typeface="Arial" charset="0"/>
                <a:cs typeface="Arial" charset="0"/>
              </a:rPr>
              <a:t>investigació</a:t>
            </a:r>
            <a:endParaRPr lang="fr-FR" dirty="0">
              <a:ea typeface="Arial" charset="0"/>
              <a:cs typeface="Arial" charset="0"/>
            </a:endParaRPr>
          </a:p>
          <a:p>
            <a:pPr>
              <a:lnSpc>
                <a:spcPct val="150000"/>
              </a:lnSpc>
            </a:pPr>
            <a:r>
              <a:rPr lang="fr-FR" dirty="0" err="1">
                <a:ea typeface="Arial" charset="0"/>
                <a:cs typeface="Arial" charset="0"/>
              </a:rPr>
              <a:t>Resum</a:t>
            </a:r>
            <a:r>
              <a:rPr lang="fr-FR" dirty="0">
                <a:ea typeface="Arial" charset="0"/>
                <a:cs typeface="Arial" charset="0"/>
              </a:rPr>
              <a:t> </a:t>
            </a:r>
            <a:r>
              <a:rPr lang="fr-FR" dirty="0" err="1">
                <a:ea typeface="Arial" charset="0"/>
                <a:cs typeface="Arial" charset="0"/>
              </a:rPr>
              <a:t>històric</a:t>
            </a:r>
            <a:endParaRPr lang="fr-FR" dirty="0">
              <a:ea typeface="Arial" charset="0"/>
              <a:cs typeface="Arial" charset="0"/>
            </a:endParaRPr>
          </a:p>
        </p:txBody>
      </p:sp>
      <p:sp>
        <p:nvSpPr>
          <p:cNvPr id="27" name="ZoneTexte 7"/>
          <p:cNvSpPr txBox="1"/>
          <p:nvPr/>
        </p:nvSpPr>
        <p:spPr>
          <a:xfrm>
            <a:off x="1513687" y="3396994"/>
            <a:ext cx="43563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ea typeface="Arial" charset="0"/>
                <a:cs typeface="Arial" charset="0"/>
              </a:rPr>
              <a:t>III. </a:t>
            </a:r>
            <a:r>
              <a:rPr lang="fr-FR" b="1" dirty="0" err="1">
                <a:ea typeface="Arial" charset="0"/>
                <a:cs typeface="Arial" charset="0"/>
              </a:rPr>
              <a:t>Genètica</a:t>
            </a:r>
            <a:r>
              <a:rPr lang="fr-FR" b="1" dirty="0">
                <a:ea typeface="Arial" charset="0"/>
                <a:cs typeface="Arial" charset="0"/>
              </a:rPr>
              <a:t> i </a:t>
            </a:r>
            <a:r>
              <a:rPr lang="fr-FR" b="1" dirty="0" err="1">
                <a:ea typeface="Arial" charset="0"/>
                <a:cs typeface="Arial" charset="0"/>
              </a:rPr>
              <a:t>biotecnologia</a:t>
            </a:r>
            <a:r>
              <a:rPr lang="fr-FR" b="1" dirty="0">
                <a:ea typeface="Arial" charset="0"/>
                <a:cs typeface="Arial" charset="0"/>
              </a:rPr>
              <a:t> </a:t>
            </a:r>
            <a:r>
              <a:rPr lang="fr-FR" b="1" dirty="0" err="1">
                <a:ea typeface="Arial" charset="0"/>
                <a:cs typeface="Arial" charset="0"/>
              </a:rPr>
              <a:t>amb</a:t>
            </a:r>
            <a:r>
              <a:rPr lang="fr-FR" b="1" dirty="0">
                <a:ea typeface="Arial" charset="0"/>
                <a:cs typeface="Arial" charset="0"/>
              </a:rPr>
              <a:t> </a:t>
            </a:r>
            <a:r>
              <a:rPr lang="fr-FR" b="1" i="1" dirty="0" err="1">
                <a:ea typeface="Arial" charset="0"/>
                <a:cs typeface="Arial" charset="0"/>
              </a:rPr>
              <a:t>Drosophila</a:t>
            </a:r>
            <a:endParaRPr lang="fr-FR" b="1" dirty="0">
              <a:ea typeface="Arial" charset="0"/>
              <a:cs typeface="Arial" charset="0"/>
            </a:endParaRPr>
          </a:p>
        </p:txBody>
      </p:sp>
      <p:sp>
        <p:nvSpPr>
          <p:cNvPr id="26" name="ZoneTexte 9"/>
          <p:cNvSpPr txBox="1"/>
          <p:nvPr/>
        </p:nvSpPr>
        <p:spPr>
          <a:xfrm>
            <a:off x="2300249" y="3662796"/>
            <a:ext cx="1865704" cy="21698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dirty="0">
                <a:ea typeface="Arial" charset="0"/>
                <a:cs typeface="Arial" charset="0"/>
              </a:rPr>
              <a:t>Del </a:t>
            </a:r>
            <a:r>
              <a:rPr lang="fr-FR" dirty="0" err="1">
                <a:ea typeface="Arial" charset="0"/>
                <a:cs typeface="Arial" charset="0"/>
              </a:rPr>
              <a:t>fenotip</a:t>
            </a:r>
            <a:r>
              <a:rPr lang="fr-FR" dirty="0">
                <a:ea typeface="Arial" charset="0"/>
                <a:cs typeface="Arial" charset="0"/>
              </a:rPr>
              <a:t> al </a:t>
            </a:r>
            <a:r>
              <a:rPr lang="fr-FR" dirty="0" err="1">
                <a:ea typeface="Arial" charset="0"/>
                <a:cs typeface="Arial" charset="0"/>
              </a:rPr>
              <a:t>gen</a:t>
            </a:r>
            <a:endParaRPr lang="fr-FR" dirty="0">
              <a:ea typeface="Arial" charset="0"/>
              <a:cs typeface="Arial" charset="0"/>
            </a:endParaRPr>
          </a:p>
          <a:p>
            <a:pPr>
              <a:lnSpc>
                <a:spcPct val="150000"/>
              </a:lnSpc>
            </a:pPr>
            <a:r>
              <a:rPr lang="fr-FR" dirty="0" err="1">
                <a:ea typeface="Arial" charset="0"/>
                <a:cs typeface="Arial" charset="0"/>
              </a:rPr>
              <a:t>Mutagènesi</a:t>
            </a:r>
            <a:endParaRPr lang="fr-FR" dirty="0">
              <a:ea typeface="Arial" charset="0"/>
              <a:cs typeface="Arial" charset="0"/>
            </a:endParaRPr>
          </a:p>
          <a:p>
            <a:pPr>
              <a:lnSpc>
                <a:spcPct val="150000"/>
              </a:lnSpc>
            </a:pPr>
            <a:r>
              <a:rPr lang="fr-FR" dirty="0" err="1">
                <a:ea typeface="Arial" charset="0"/>
                <a:cs typeface="Arial" charset="0"/>
              </a:rPr>
              <a:t>Transgènesi</a:t>
            </a:r>
            <a:endParaRPr lang="fr-FR" dirty="0">
              <a:ea typeface="Arial" charset="0"/>
              <a:cs typeface="Arial" charset="0"/>
            </a:endParaRPr>
          </a:p>
          <a:p>
            <a:pPr>
              <a:lnSpc>
                <a:spcPct val="150000"/>
              </a:lnSpc>
            </a:pPr>
            <a:r>
              <a:rPr lang="fr-FR" dirty="0" err="1">
                <a:ea typeface="Arial" charset="0"/>
                <a:cs typeface="Arial" charset="0"/>
              </a:rPr>
              <a:t>Sistema</a:t>
            </a:r>
            <a:r>
              <a:rPr lang="fr-FR" dirty="0">
                <a:ea typeface="Arial" charset="0"/>
                <a:cs typeface="Arial" charset="0"/>
              </a:rPr>
              <a:t> Gal4/UAS</a:t>
            </a:r>
          </a:p>
          <a:p>
            <a:pPr>
              <a:lnSpc>
                <a:spcPct val="150000"/>
              </a:lnSpc>
            </a:pPr>
            <a:endParaRPr lang="fr-FR" dirty="0">
              <a:ea typeface="Arial" charset="0"/>
              <a:cs typeface="Arial" charset="0"/>
            </a:endParaRPr>
          </a:p>
        </p:txBody>
      </p:sp>
      <p:pic>
        <p:nvPicPr>
          <p:cNvPr id="28" name="1 Imagen" descr="fons 02 PPT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57" y="0"/>
            <a:ext cx="86448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12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06" y="187324"/>
            <a:ext cx="697452" cy="131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Image 20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20394509" flipH="1">
            <a:off x="5450689" y="6080053"/>
            <a:ext cx="984340" cy="656227"/>
          </a:xfrm>
          <a:prstGeom prst="rect">
            <a:avLst/>
          </a:prstGeom>
          <a:effectLst>
            <a:softEdge rad="139700"/>
          </a:effectLst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rot="20547174" flipH="1">
            <a:off x="923246" y="6338047"/>
            <a:ext cx="469241" cy="312827"/>
          </a:xfrm>
          <a:prstGeom prst="rect">
            <a:avLst/>
          </a:prstGeom>
          <a:effectLst>
            <a:softEdge rad="76200"/>
          </a:effectLst>
        </p:spPr>
      </p:pic>
      <p:sp>
        <p:nvSpPr>
          <p:cNvPr id="18" name="17 Rectángulo"/>
          <p:cNvSpPr/>
          <p:nvPr/>
        </p:nvSpPr>
        <p:spPr>
          <a:xfrm>
            <a:off x="1285852" y="285729"/>
            <a:ext cx="5715040" cy="2786081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0" name="29 Rectángulo"/>
          <p:cNvSpPr/>
          <p:nvPr/>
        </p:nvSpPr>
        <p:spPr>
          <a:xfrm>
            <a:off x="1428728" y="5286388"/>
            <a:ext cx="6072230" cy="642942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8101887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0865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9984" y="1000108"/>
            <a:ext cx="6448230" cy="3786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" name="1 Imagen" descr="fons 02 PP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57" y="0"/>
            <a:ext cx="86448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12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06" y="187324"/>
            <a:ext cx="697452" cy="131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Rectangle 3"/>
          <p:cNvSpPr>
            <a:spLocks noChangeArrowheads="1"/>
          </p:cNvSpPr>
          <p:nvPr/>
        </p:nvSpPr>
        <p:spPr bwMode="auto">
          <a:xfrm rot="-5400000">
            <a:off x="-2362973" y="3963071"/>
            <a:ext cx="546877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2000" b="1" u="sng" dirty="0">
                <a:solidFill>
                  <a:schemeClr val="tx1">
                    <a:lumMod val="50000"/>
                    <a:lumOff val="50000"/>
                  </a:schemeClr>
                </a:solidFill>
                <a:ea typeface="Arial" charset="0"/>
                <a:cs typeface="Arial" charset="0"/>
              </a:rPr>
              <a:t>III. </a:t>
            </a:r>
            <a:r>
              <a:rPr lang="en-GB" sz="2000" b="1" u="sng" dirty="0" err="1">
                <a:solidFill>
                  <a:schemeClr val="tx1">
                    <a:lumMod val="50000"/>
                    <a:lumOff val="50000"/>
                  </a:schemeClr>
                </a:solidFill>
                <a:ea typeface="Arial" charset="0"/>
                <a:cs typeface="Arial" charset="0"/>
              </a:rPr>
              <a:t>Mutagènesi</a:t>
            </a:r>
            <a:endParaRPr lang="en-GB" sz="2000" u="sng" dirty="0">
              <a:solidFill>
                <a:schemeClr val="tx1">
                  <a:lumMod val="50000"/>
                  <a:lumOff val="50000"/>
                </a:schemeClr>
              </a:solidFill>
              <a:ea typeface="Arial" charset="0"/>
              <a:cs typeface="Arial" charset="0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928662" y="71414"/>
            <a:ext cx="957269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/>
          </a:p>
          <a:p>
            <a:pPr>
              <a:buFont typeface="Arial" pitchFamily="34" charset="0"/>
              <a:buChar char="•"/>
            </a:pPr>
            <a:r>
              <a:rPr lang="en-US" sz="2000" b="1" dirty="0"/>
              <a:t> </a:t>
            </a:r>
            <a:r>
              <a:rPr lang="en-US" sz="2000" b="1" dirty="0" err="1"/>
              <a:t>Dirigida</a:t>
            </a:r>
            <a:r>
              <a:rPr lang="en-US" sz="2000" b="1" dirty="0"/>
              <a:t> </a:t>
            </a:r>
            <a:r>
              <a:rPr lang="en-US" sz="2400" b="1" dirty="0">
                <a:sym typeface="Wingdings" pitchFamily="2" charset="2"/>
              </a:rPr>
              <a:t></a:t>
            </a:r>
            <a:r>
              <a:rPr lang="en-US" b="1" dirty="0"/>
              <a:t> CRISPR/Cas9 </a:t>
            </a:r>
            <a:endParaRPr lang="en-US" dirty="0"/>
          </a:p>
          <a:p>
            <a:pPr lvl="2"/>
            <a:endParaRPr lang="en-US" sz="2400" b="1" dirty="0"/>
          </a:p>
          <a:p>
            <a:pPr lvl="1"/>
            <a:endParaRPr lang="en-US" dirty="0"/>
          </a:p>
          <a:p>
            <a:pPr lvl="1">
              <a:buFont typeface="Arial" pitchFamily="34" charset="0"/>
              <a:buChar char="•"/>
            </a:pPr>
            <a:endParaRPr lang="en-US" dirty="0"/>
          </a:p>
          <a:p>
            <a:pPr lvl="1">
              <a:buFont typeface="Arial" pitchFamily="34" charset="0"/>
              <a:buChar char="•"/>
            </a:pPr>
            <a:endParaRPr lang="es-ES" dirty="0"/>
          </a:p>
        </p:txBody>
      </p:sp>
      <p:cxnSp>
        <p:nvCxnSpPr>
          <p:cNvPr id="20" name="Straight Connector 42"/>
          <p:cNvCxnSpPr/>
          <p:nvPr/>
        </p:nvCxnSpPr>
        <p:spPr>
          <a:xfrm>
            <a:off x="6216214" y="5264879"/>
            <a:ext cx="58801" cy="136769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/>
          <p:cNvSpPr/>
          <p:nvPr/>
        </p:nvSpPr>
        <p:spPr>
          <a:xfrm>
            <a:off x="5481884" y="2714620"/>
            <a:ext cx="510487" cy="285752"/>
          </a:xfrm>
          <a:prstGeom prst="ellipse">
            <a:avLst/>
          </a:prstGeom>
          <a:noFill/>
          <a:ln w="31750">
            <a:solidFill>
              <a:srgbClr val="009D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ES_tradnl"/>
          </a:p>
        </p:txBody>
      </p:sp>
      <p:sp>
        <p:nvSpPr>
          <p:cNvPr id="12" name="Oval 14"/>
          <p:cNvSpPr/>
          <p:nvPr/>
        </p:nvSpPr>
        <p:spPr>
          <a:xfrm>
            <a:off x="5311112" y="1152644"/>
            <a:ext cx="796241" cy="418968"/>
          </a:xfrm>
          <a:prstGeom prst="ellipse">
            <a:avLst/>
          </a:prstGeom>
          <a:noFill/>
          <a:ln w="31750">
            <a:solidFill>
              <a:srgbClr val="009D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ES_tradnl"/>
          </a:p>
        </p:txBody>
      </p:sp>
      <p:pic>
        <p:nvPicPr>
          <p:cNvPr id="420866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395557" y="5072074"/>
            <a:ext cx="4962525" cy="168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98101887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CuadroTexto"/>
          <p:cNvSpPr txBox="1"/>
          <p:nvPr/>
        </p:nvSpPr>
        <p:spPr>
          <a:xfrm>
            <a:off x="1214414" y="357166"/>
            <a:ext cx="7143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 err="1"/>
              <a:t>Transgènesi</a:t>
            </a:r>
            <a:r>
              <a:rPr lang="en-US" sz="2000" b="1" u="sng" dirty="0"/>
              <a:t> </a:t>
            </a:r>
            <a:r>
              <a:rPr lang="en-US" sz="2000" b="1" u="sng" dirty="0" err="1"/>
              <a:t>mitjançant</a:t>
            </a:r>
            <a:r>
              <a:rPr lang="en-US" sz="2000" b="1" u="sng" dirty="0"/>
              <a:t> Elements P </a:t>
            </a:r>
            <a:endParaRPr lang="en-US" i="1" dirty="0"/>
          </a:p>
        </p:txBody>
      </p:sp>
      <p:pic>
        <p:nvPicPr>
          <p:cNvPr id="7" name="1 Imagen" descr="fons 02 PP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57" y="0"/>
            <a:ext cx="86448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12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06" y="187324"/>
            <a:ext cx="697452" cy="131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3"/>
          <p:cNvSpPr>
            <a:spLocks noChangeArrowheads="1"/>
          </p:cNvSpPr>
          <p:nvPr/>
        </p:nvSpPr>
        <p:spPr bwMode="auto">
          <a:xfrm rot="-5400000">
            <a:off x="-2362973" y="3963071"/>
            <a:ext cx="546877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2000" b="1" u="sng" dirty="0">
                <a:solidFill>
                  <a:schemeClr val="tx1">
                    <a:lumMod val="50000"/>
                    <a:lumOff val="50000"/>
                  </a:schemeClr>
                </a:solidFill>
                <a:ea typeface="Arial" charset="0"/>
                <a:cs typeface="Arial" charset="0"/>
              </a:rPr>
              <a:t>III. </a:t>
            </a:r>
            <a:r>
              <a:rPr lang="en-GB" sz="2000" b="1" u="sng" dirty="0" err="1">
                <a:solidFill>
                  <a:schemeClr val="tx1">
                    <a:lumMod val="50000"/>
                    <a:lumOff val="50000"/>
                  </a:schemeClr>
                </a:solidFill>
                <a:ea typeface="Arial" charset="0"/>
                <a:cs typeface="Arial" charset="0"/>
              </a:rPr>
              <a:t>Transgènesi</a:t>
            </a:r>
            <a:endParaRPr lang="en-GB" sz="2000" u="sng" dirty="0">
              <a:solidFill>
                <a:schemeClr val="tx1">
                  <a:lumMod val="50000"/>
                  <a:lumOff val="50000"/>
                </a:schemeClr>
              </a:solidFill>
              <a:ea typeface="Arial" charset="0"/>
              <a:cs typeface="Arial" charset="0"/>
            </a:endParaRPr>
          </a:p>
        </p:txBody>
      </p:sp>
      <p:pic>
        <p:nvPicPr>
          <p:cNvPr id="475138" name="Picture 2" descr="Image result for transgenic flie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85918" y="1357298"/>
            <a:ext cx="6143668" cy="43398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3" descr="dia-del-orgullo-friki-genes-drosophila-L-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93100" y="6067425"/>
            <a:ext cx="850900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CuadroTexto"/>
          <p:cNvSpPr txBox="1"/>
          <p:nvPr/>
        </p:nvSpPr>
        <p:spPr>
          <a:xfrm>
            <a:off x="1214414" y="357166"/>
            <a:ext cx="7143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 err="1"/>
              <a:t>Transgènesi</a:t>
            </a:r>
            <a:r>
              <a:rPr lang="en-US" sz="2000" b="1" u="sng" dirty="0"/>
              <a:t> </a:t>
            </a:r>
            <a:r>
              <a:rPr lang="en-US" sz="2000" b="1" u="sng" dirty="0" err="1"/>
              <a:t>mitjançant</a:t>
            </a:r>
            <a:r>
              <a:rPr lang="en-US" sz="2000" b="1" u="sng" dirty="0"/>
              <a:t> Elements P </a:t>
            </a:r>
            <a:endParaRPr lang="en-US" i="1" dirty="0"/>
          </a:p>
        </p:txBody>
      </p:sp>
      <p:pic>
        <p:nvPicPr>
          <p:cNvPr id="7" name="1 Imagen" descr="fons 02 PP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57" y="0"/>
            <a:ext cx="86448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12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06" y="187324"/>
            <a:ext cx="697452" cy="131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3"/>
          <p:cNvSpPr>
            <a:spLocks noChangeArrowheads="1"/>
          </p:cNvSpPr>
          <p:nvPr/>
        </p:nvSpPr>
        <p:spPr bwMode="auto">
          <a:xfrm rot="-5400000">
            <a:off x="-2362973" y="3963071"/>
            <a:ext cx="546877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2000" b="1" u="sng" dirty="0">
                <a:solidFill>
                  <a:schemeClr val="tx1">
                    <a:lumMod val="50000"/>
                    <a:lumOff val="50000"/>
                  </a:schemeClr>
                </a:solidFill>
                <a:ea typeface="Arial" charset="0"/>
                <a:cs typeface="Arial" charset="0"/>
              </a:rPr>
              <a:t>III. </a:t>
            </a:r>
            <a:r>
              <a:rPr lang="en-GB" sz="2000" b="1" u="sng" dirty="0" err="1">
                <a:solidFill>
                  <a:schemeClr val="tx1">
                    <a:lumMod val="50000"/>
                    <a:lumOff val="50000"/>
                  </a:schemeClr>
                </a:solidFill>
                <a:ea typeface="Arial" charset="0"/>
                <a:cs typeface="Arial" charset="0"/>
              </a:rPr>
              <a:t>Transgènesi</a:t>
            </a:r>
            <a:endParaRPr lang="en-GB" sz="2000" u="sng" dirty="0">
              <a:solidFill>
                <a:schemeClr val="tx1">
                  <a:lumMod val="50000"/>
                  <a:lumOff val="50000"/>
                </a:schemeClr>
              </a:solidFill>
              <a:ea typeface="Arial" charset="0"/>
              <a:cs typeface="Arial" charset="0"/>
            </a:endParaRPr>
          </a:p>
        </p:txBody>
      </p:sp>
      <p:sp>
        <p:nvSpPr>
          <p:cNvPr id="21" name="ZoneTexte 9"/>
          <p:cNvSpPr txBox="1"/>
          <p:nvPr/>
        </p:nvSpPr>
        <p:spPr>
          <a:xfrm>
            <a:off x="1142976" y="857232"/>
            <a:ext cx="42148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</a:pPr>
            <a:r>
              <a:rPr lang="es-ES" sz="1600" dirty="0" err="1"/>
              <a:t>Elements</a:t>
            </a:r>
            <a:r>
              <a:rPr lang="es-ES" sz="1600" dirty="0"/>
              <a:t> P </a:t>
            </a:r>
            <a:r>
              <a:rPr lang="es-ES" sz="1600" dirty="0" err="1"/>
              <a:t>artificials</a:t>
            </a:r>
            <a:r>
              <a:rPr lang="es-ES" sz="1600" dirty="0"/>
              <a:t> </a:t>
            </a:r>
            <a:r>
              <a:rPr lang="es-ES" sz="1600" dirty="0">
                <a:sym typeface="Wingdings" pitchFamily="2" charset="2"/>
              </a:rPr>
              <a:t> </a:t>
            </a:r>
            <a:r>
              <a:rPr lang="es-ES" sz="1600" dirty="0" err="1">
                <a:sym typeface="Wingdings" pitchFamily="2" charset="2"/>
              </a:rPr>
              <a:t>vectors</a:t>
            </a:r>
            <a:r>
              <a:rPr lang="es-ES" sz="1600" dirty="0">
                <a:sym typeface="Wingdings" pitchFamily="2" charset="2"/>
              </a:rPr>
              <a:t> de </a:t>
            </a:r>
            <a:r>
              <a:rPr lang="es-ES" sz="1600" dirty="0" err="1">
                <a:sym typeface="Wingdings" pitchFamily="2" charset="2"/>
              </a:rPr>
              <a:t>clonatge</a:t>
            </a:r>
            <a:endParaRPr lang="fr-FR" sz="1600" dirty="0">
              <a:solidFill>
                <a:srgbClr val="0070C0"/>
              </a:solidFill>
            </a:endParaRPr>
          </a:p>
        </p:txBody>
      </p:sp>
      <p:grpSp>
        <p:nvGrpSpPr>
          <p:cNvPr id="68" name="67 Grupo"/>
          <p:cNvGrpSpPr/>
          <p:nvPr/>
        </p:nvGrpSpPr>
        <p:grpSpPr>
          <a:xfrm>
            <a:off x="1571604" y="1565056"/>
            <a:ext cx="2143140" cy="2000264"/>
            <a:chOff x="1571604" y="1565056"/>
            <a:chExt cx="2143140" cy="2000264"/>
          </a:xfrm>
        </p:grpSpPr>
        <p:sp>
          <p:nvSpPr>
            <p:cNvPr id="58" name="57 Elipse"/>
            <p:cNvSpPr/>
            <p:nvPr/>
          </p:nvSpPr>
          <p:spPr>
            <a:xfrm>
              <a:off x="1571604" y="1565056"/>
              <a:ext cx="2143140" cy="1500198"/>
            </a:xfrm>
            <a:prstGeom prst="ellipse">
              <a:avLst/>
            </a:prstGeom>
            <a:no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9" name="58 Rectángulo"/>
            <p:cNvSpPr/>
            <p:nvPr/>
          </p:nvSpPr>
          <p:spPr>
            <a:xfrm>
              <a:off x="1785918" y="2779502"/>
              <a:ext cx="1714512" cy="7858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cxnSp>
          <p:nvCxnSpPr>
            <p:cNvPr id="23" name="Straight Connector 45"/>
            <p:cNvCxnSpPr/>
            <p:nvPr/>
          </p:nvCxnSpPr>
          <p:spPr>
            <a:xfrm>
              <a:off x="1785918" y="2779502"/>
              <a:ext cx="1714512" cy="1588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50"/>
            <p:cNvSpPr/>
            <p:nvPr/>
          </p:nvSpPr>
          <p:spPr>
            <a:xfrm>
              <a:off x="2107543" y="2727778"/>
              <a:ext cx="1108579" cy="123162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32" name="Straight Arrow Connector 82"/>
          <p:cNvCxnSpPr/>
          <p:nvPr/>
        </p:nvCxnSpPr>
        <p:spPr>
          <a:xfrm>
            <a:off x="4577076" y="2522994"/>
            <a:ext cx="0" cy="1191758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33" name="Group 83"/>
          <p:cNvGrpSpPr/>
          <p:nvPr/>
        </p:nvGrpSpPr>
        <p:grpSpPr>
          <a:xfrm>
            <a:off x="4899614" y="5249070"/>
            <a:ext cx="1393080" cy="157958"/>
            <a:chOff x="1979712" y="3315806"/>
            <a:chExt cx="1944216" cy="220450"/>
          </a:xfrm>
        </p:grpSpPr>
        <p:sp>
          <p:nvSpPr>
            <p:cNvPr id="34" name="Rectangle 84"/>
            <p:cNvSpPr/>
            <p:nvPr/>
          </p:nvSpPr>
          <p:spPr>
            <a:xfrm>
              <a:off x="1979712" y="3315807"/>
              <a:ext cx="1944216" cy="216000"/>
            </a:xfrm>
            <a:prstGeom prst="rect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" name="Isosceles Triangle 85"/>
            <p:cNvSpPr/>
            <p:nvPr/>
          </p:nvSpPr>
          <p:spPr>
            <a:xfrm rot="5400000">
              <a:off x="1943712" y="3351806"/>
              <a:ext cx="216000" cy="144000"/>
            </a:xfrm>
            <a:prstGeom prst="triangle">
              <a:avLst/>
            </a:pr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Isosceles Triangle 86"/>
            <p:cNvSpPr/>
            <p:nvPr/>
          </p:nvSpPr>
          <p:spPr>
            <a:xfrm rot="5400000" flipV="1">
              <a:off x="3743920" y="3356248"/>
              <a:ext cx="216000" cy="144016"/>
            </a:xfrm>
            <a:prstGeom prst="triangle">
              <a:avLst/>
            </a:pr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7" name="Group 87"/>
          <p:cNvGrpSpPr/>
          <p:nvPr/>
        </p:nvGrpSpPr>
        <p:grpSpPr>
          <a:xfrm>
            <a:off x="1035845" y="4596128"/>
            <a:ext cx="7893873" cy="953070"/>
            <a:chOff x="755618" y="5645080"/>
            <a:chExt cx="11016874" cy="1330128"/>
          </a:xfrm>
        </p:grpSpPr>
        <p:grpSp>
          <p:nvGrpSpPr>
            <p:cNvPr id="38" name="Group 88"/>
            <p:cNvGrpSpPr/>
            <p:nvPr/>
          </p:nvGrpSpPr>
          <p:grpSpPr>
            <a:xfrm>
              <a:off x="755618" y="5759102"/>
              <a:ext cx="11016874" cy="228939"/>
              <a:chOff x="1340024" y="2770220"/>
              <a:chExt cx="11016874" cy="228939"/>
            </a:xfrm>
          </p:grpSpPr>
          <p:cxnSp>
            <p:nvCxnSpPr>
              <p:cNvPr id="41" name="Straight Connector 91"/>
              <p:cNvCxnSpPr/>
              <p:nvPr/>
            </p:nvCxnSpPr>
            <p:spPr>
              <a:xfrm>
                <a:off x="1340024" y="2887014"/>
                <a:ext cx="11016874" cy="0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2" name="Rectangle 92"/>
              <p:cNvSpPr/>
              <p:nvPr/>
            </p:nvSpPr>
            <p:spPr>
              <a:xfrm>
                <a:off x="5444484" y="2783159"/>
                <a:ext cx="1944216" cy="216000"/>
              </a:xfrm>
              <a:prstGeom prst="rect">
                <a:avLst/>
              </a:prstGeom>
              <a:solidFill>
                <a:srgbClr val="92D050"/>
              </a:solidFill>
              <a:ln>
                <a:solidFill>
                  <a:srgbClr val="92D050"/>
                </a:solidFill>
              </a:ln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                   </a:t>
                </a:r>
              </a:p>
            </p:txBody>
          </p:sp>
          <p:sp>
            <p:nvSpPr>
              <p:cNvPr id="43" name="Rectangle 96"/>
              <p:cNvSpPr/>
              <p:nvPr/>
            </p:nvSpPr>
            <p:spPr>
              <a:xfrm>
                <a:off x="2132111" y="2773821"/>
                <a:ext cx="1944216" cy="216000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4" name="Isosceles Triangle 94"/>
              <p:cNvSpPr/>
              <p:nvPr/>
            </p:nvSpPr>
            <p:spPr>
              <a:xfrm rot="5400000">
                <a:off x="5408484" y="2806220"/>
                <a:ext cx="215999" cy="144000"/>
              </a:xfrm>
              <a:prstGeom prst="triangle">
                <a:avLst/>
              </a:prstGeom>
              <a:ln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Isosceles Triangle 95"/>
              <p:cNvSpPr/>
              <p:nvPr/>
            </p:nvSpPr>
            <p:spPr>
              <a:xfrm rot="5400000" flipV="1">
                <a:off x="7209153" y="2815551"/>
                <a:ext cx="215999" cy="144016"/>
              </a:xfrm>
              <a:prstGeom prst="triangle">
                <a:avLst/>
              </a:prstGeom>
              <a:ln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39" name="Picture 2" descr="Resultado de imagen de scissors vector"/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6495256" y="5731264"/>
              <a:ext cx="603898" cy="4315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Picture 2" descr="Resultado de imagen de scissors vector"/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4007" y="6543678"/>
              <a:ext cx="603897" cy="4315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6" name="Freeform 101"/>
          <p:cNvSpPr/>
          <p:nvPr/>
        </p:nvSpPr>
        <p:spPr>
          <a:xfrm>
            <a:off x="1912308" y="5006565"/>
            <a:ext cx="434778" cy="323332"/>
          </a:xfrm>
          <a:custGeom>
            <a:avLst/>
            <a:gdLst>
              <a:gd name="connsiteX0" fmla="*/ 0 w 685800"/>
              <a:gd name="connsiteY0" fmla="*/ 0 h 510009"/>
              <a:gd name="connsiteX1" fmla="*/ 114300 w 685800"/>
              <a:gd name="connsiteY1" fmla="*/ 314325 h 510009"/>
              <a:gd name="connsiteX2" fmla="*/ 390525 w 685800"/>
              <a:gd name="connsiteY2" fmla="*/ 485775 h 510009"/>
              <a:gd name="connsiteX3" fmla="*/ 685800 w 685800"/>
              <a:gd name="connsiteY3" fmla="*/ 504825 h 510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" h="510009">
                <a:moveTo>
                  <a:pt x="0" y="0"/>
                </a:moveTo>
                <a:cubicBezTo>
                  <a:pt x="24606" y="116681"/>
                  <a:pt x="49213" y="233363"/>
                  <a:pt x="114300" y="314325"/>
                </a:cubicBezTo>
                <a:cubicBezTo>
                  <a:pt x="179387" y="395287"/>
                  <a:pt x="295275" y="454025"/>
                  <a:pt x="390525" y="485775"/>
                </a:cubicBezTo>
                <a:cubicBezTo>
                  <a:pt x="485775" y="517525"/>
                  <a:pt x="585787" y="511175"/>
                  <a:pt x="685800" y="504825"/>
                </a:cubicBezTo>
              </a:path>
            </a:pathLst>
          </a:custGeom>
          <a:ln w="57150"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7" name="Picture 2" descr="Resultado de imagen de scissors vector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775883" y="4633762"/>
            <a:ext cx="432708" cy="309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Freeform 103"/>
          <p:cNvSpPr/>
          <p:nvPr/>
        </p:nvSpPr>
        <p:spPr>
          <a:xfrm>
            <a:off x="4433734" y="5004717"/>
            <a:ext cx="434778" cy="323332"/>
          </a:xfrm>
          <a:custGeom>
            <a:avLst/>
            <a:gdLst>
              <a:gd name="connsiteX0" fmla="*/ 0 w 685800"/>
              <a:gd name="connsiteY0" fmla="*/ 0 h 510009"/>
              <a:gd name="connsiteX1" fmla="*/ 114300 w 685800"/>
              <a:gd name="connsiteY1" fmla="*/ 314325 h 510009"/>
              <a:gd name="connsiteX2" fmla="*/ 390525 w 685800"/>
              <a:gd name="connsiteY2" fmla="*/ 485775 h 510009"/>
              <a:gd name="connsiteX3" fmla="*/ 685800 w 685800"/>
              <a:gd name="connsiteY3" fmla="*/ 504825 h 510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" h="510009">
                <a:moveTo>
                  <a:pt x="0" y="0"/>
                </a:moveTo>
                <a:cubicBezTo>
                  <a:pt x="24606" y="116681"/>
                  <a:pt x="49213" y="233363"/>
                  <a:pt x="114300" y="314325"/>
                </a:cubicBezTo>
                <a:cubicBezTo>
                  <a:pt x="179387" y="395287"/>
                  <a:pt x="295275" y="454025"/>
                  <a:pt x="390525" y="485775"/>
                </a:cubicBezTo>
                <a:cubicBezTo>
                  <a:pt x="485775" y="517525"/>
                  <a:pt x="585787" y="511175"/>
                  <a:pt x="685800" y="504825"/>
                </a:cubicBezTo>
              </a:path>
            </a:pathLst>
          </a:custGeom>
          <a:ln w="57150"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109"/>
          <p:cNvSpPr/>
          <p:nvPr/>
        </p:nvSpPr>
        <p:spPr>
          <a:xfrm>
            <a:off x="6443610" y="4677829"/>
            <a:ext cx="2088000" cy="154769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0" name="Group 104"/>
          <p:cNvGrpSpPr/>
          <p:nvPr/>
        </p:nvGrpSpPr>
        <p:grpSpPr>
          <a:xfrm>
            <a:off x="6807627" y="4677829"/>
            <a:ext cx="1393080" cy="157958"/>
            <a:chOff x="1979712" y="3315806"/>
            <a:chExt cx="1944216" cy="220450"/>
          </a:xfrm>
        </p:grpSpPr>
        <p:sp>
          <p:nvSpPr>
            <p:cNvPr id="51" name="Rectangle 105"/>
            <p:cNvSpPr/>
            <p:nvPr/>
          </p:nvSpPr>
          <p:spPr>
            <a:xfrm>
              <a:off x="1979712" y="3315807"/>
              <a:ext cx="1944216" cy="216000"/>
            </a:xfrm>
            <a:prstGeom prst="rect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Isosceles Triangle 106"/>
            <p:cNvSpPr/>
            <p:nvPr/>
          </p:nvSpPr>
          <p:spPr>
            <a:xfrm rot="5400000">
              <a:off x="1943712" y="3351806"/>
              <a:ext cx="216000" cy="144000"/>
            </a:xfrm>
            <a:prstGeom prst="triangle">
              <a:avLst/>
            </a:pr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Isosceles Triangle 107"/>
            <p:cNvSpPr/>
            <p:nvPr/>
          </p:nvSpPr>
          <p:spPr>
            <a:xfrm rot="5400000" flipV="1">
              <a:off x="3743920" y="3356248"/>
              <a:ext cx="216000" cy="144016"/>
            </a:xfrm>
            <a:prstGeom prst="triangle">
              <a:avLst/>
            </a:pr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4" name="Freeform 112"/>
          <p:cNvSpPr/>
          <p:nvPr/>
        </p:nvSpPr>
        <p:spPr>
          <a:xfrm>
            <a:off x="6576671" y="5000446"/>
            <a:ext cx="463572" cy="331874"/>
          </a:xfrm>
          <a:custGeom>
            <a:avLst/>
            <a:gdLst>
              <a:gd name="connsiteX0" fmla="*/ 0 w 838200"/>
              <a:gd name="connsiteY0" fmla="*/ 600075 h 600075"/>
              <a:gd name="connsiteX1" fmla="*/ 542925 w 838200"/>
              <a:gd name="connsiteY1" fmla="*/ 514350 h 600075"/>
              <a:gd name="connsiteX2" fmla="*/ 781050 w 838200"/>
              <a:gd name="connsiteY2" fmla="*/ 285750 h 600075"/>
              <a:gd name="connsiteX3" fmla="*/ 838200 w 838200"/>
              <a:gd name="connsiteY3" fmla="*/ 0 h 600075"/>
              <a:gd name="connsiteX4" fmla="*/ 838200 w 838200"/>
              <a:gd name="connsiteY4" fmla="*/ 0 h 600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8200" h="600075">
                <a:moveTo>
                  <a:pt x="0" y="600075"/>
                </a:moveTo>
                <a:cubicBezTo>
                  <a:pt x="206375" y="583406"/>
                  <a:pt x="412750" y="566737"/>
                  <a:pt x="542925" y="514350"/>
                </a:cubicBezTo>
                <a:cubicBezTo>
                  <a:pt x="673100" y="461962"/>
                  <a:pt x="731838" y="371475"/>
                  <a:pt x="781050" y="285750"/>
                </a:cubicBezTo>
                <a:cubicBezTo>
                  <a:pt x="830262" y="200025"/>
                  <a:pt x="838200" y="0"/>
                  <a:pt x="838200" y="0"/>
                </a:cubicBezTo>
                <a:lnTo>
                  <a:pt x="838200" y="0"/>
                </a:lnTo>
              </a:path>
            </a:pathLst>
          </a:custGeom>
          <a:ln w="57150"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ZoneTexte 9"/>
          <p:cNvSpPr txBox="1"/>
          <p:nvPr/>
        </p:nvSpPr>
        <p:spPr>
          <a:xfrm>
            <a:off x="1607969" y="5394597"/>
            <a:ext cx="2086231" cy="38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sz="1400" dirty="0" err="1"/>
              <a:t>Trasnposasa</a:t>
            </a:r>
            <a:endParaRPr lang="fr-FR" sz="1400" dirty="0"/>
          </a:p>
        </p:txBody>
      </p:sp>
      <p:sp>
        <p:nvSpPr>
          <p:cNvPr id="56" name="ZoneTexte 9"/>
          <p:cNvSpPr txBox="1"/>
          <p:nvPr/>
        </p:nvSpPr>
        <p:spPr>
          <a:xfrm>
            <a:off x="4187573" y="5442394"/>
            <a:ext cx="281331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sz="1400" dirty="0" err="1"/>
              <a:t>Escissió</a:t>
            </a:r>
            <a:r>
              <a:rPr lang="es-ES" sz="1400" dirty="0"/>
              <a:t> </a:t>
            </a:r>
            <a:r>
              <a:rPr lang="es-ES" sz="1400" dirty="0" err="1"/>
              <a:t>element</a:t>
            </a:r>
            <a:r>
              <a:rPr lang="es-ES" sz="1400" dirty="0"/>
              <a:t> </a:t>
            </a:r>
            <a:r>
              <a:rPr lang="es-ES" sz="1400" dirty="0" err="1"/>
              <a:t>transponible</a:t>
            </a:r>
            <a:endParaRPr lang="fr-FR" sz="1400" dirty="0"/>
          </a:p>
        </p:txBody>
      </p:sp>
      <p:sp>
        <p:nvSpPr>
          <p:cNvPr id="57" name="ZoneTexte 9"/>
          <p:cNvSpPr txBox="1"/>
          <p:nvPr/>
        </p:nvSpPr>
        <p:spPr>
          <a:xfrm>
            <a:off x="6662906" y="5007003"/>
            <a:ext cx="20862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dirty="0" err="1"/>
              <a:t>Inserció</a:t>
            </a:r>
            <a:endParaRPr lang="fr-FR" sz="1400" dirty="0"/>
          </a:p>
        </p:txBody>
      </p:sp>
      <p:grpSp>
        <p:nvGrpSpPr>
          <p:cNvPr id="69" name="68 Grupo"/>
          <p:cNvGrpSpPr/>
          <p:nvPr/>
        </p:nvGrpSpPr>
        <p:grpSpPr>
          <a:xfrm>
            <a:off x="5572132" y="1571612"/>
            <a:ext cx="2254333" cy="2046302"/>
            <a:chOff x="5572132" y="1571612"/>
            <a:chExt cx="2254333" cy="2046302"/>
          </a:xfrm>
        </p:grpSpPr>
        <p:cxnSp>
          <p:nvCxnSpPr>
            <p:cNvPr id="64" name="Straight Connector 45"/>
            <p:cNvCxnSpPr/>
            <p:nvPr/>
          </p:nvCxnSpPr>
          <p:spPr>
            <a:xfrm>
              <a:off x="5786446" y="2792408"/>
              <a:ext cx="1714512" cy="1588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61 Elipse"/>
            <p:cNvSpPr/>
            <p:nvPr/>
          </p:nvSpPr>
          <p:spPr>
            <a:xfrm>
              <a:off x="5572132" y="1571612"/>
              <a:ext cx="2143140" cy="1500198"/>
            </a:xfrm>
            <a:prstGeom prst="ellipse">
              <a:avLst/>
            </a:prstGeom>
            <a:no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3" name="62 Rectángulo"/>
            <p:cNvSpPr/>
            <p:nvPr/>
          </p:nvSpPr>
          <p:spPr>
            <a:xfrm>
              <a:off x="5772158" y="2832096"/>
              <a:ext cx="1714512" cy="7858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7" name="Rectangle 75"/>
            <p:cNvSpPr/>
            <p:nvPr/>
          </p:nvSpPr>
          <p:spPr>
            <a:xfrm>
              <a:off x="5946992" y="2720762"/>
              <a:ext cx="1411090" cy="136734"/>
            </a:xfrm>
            <a:prstGeom prst="rect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000" b="1" dirty="0">
                  <a:solidFill>
                    <a:schemeClr val="tx1"/>
                  </a:solidFill>
                </a:rPr>
                <a:t>             </a:t>
              </a:r>
            </a:p>
          </p:txBody>
        </p:sp>
        <p:sp>
          <p:nvSpPr>
            <p:cNvPr id="28" name="Isosceles Triangle 77"/>
            <p:cNvSpPr/>
            <p:nvPr/>
          </p:nvSpPr>
          <p:spPr>
            <a:xfrm rot="5400000">
              <a:off x="5916746" y="2746451"/>
              <a:ext cx="123163" cy="82108"/>
            </a:xfrm>
            <a:prstGeom prst="triangle">
              <a:avLst/>
            </a:pr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Isosceles Triangle 78"/>
            <p:cNvSpPr/>
            <p:nvPr/>
          </p:nvSpPr>
          <p:spPr>
            <a:xfrm rot="5400000" flipV="1">
              <a:off x="7258171" y="2747783"/>
              <a:ext cx="123162" cy="82117"/>
            </a:xfrm>
            <a:prstGeom prst="triangle">
              <a:avLst/>
            </a:pr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66 CuadroTexto"/>
            <p:cNvSpPr txBox="1"/>
            <p:nvPr/>
          </p:nvSpPr>
          <p:spPr>
            <a:xfrm>
              <a:off x="6040515" y="2652840"/>
              <a:ext cx="178595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200" dirty="0">
                  <a:solidFill>
                    <a:srgbClr val="FF0000"/>
                  </a:solidFill>
                </a:rPr>
                <a:t>w</a:t>
              </a:r>
              <a:r>
                <a:rPr lang="es-ES" sz="1200" baseline="30000" dirty="0">
                  <a:solidFill>
                    <a:srgbClr val="FF0000"/>
                  </a:solidFill>
                </a:rPr>
                <a:t>+</a:t>
              </a:r>
              <a:r>
                <a:rPr lang="es-ES" sz="1200" dirty="0"/>
                <a:t> + </a:t>
              </a:r>
              <a:r>
                <a:rPr lang="es-ES" sz="1200" dirty="0" err="1"/>
                <a:t>transgènic</a:t>
              </a:r>
              <a:endParaRPr lang="es-ES" sz="1200" dirty="0"/>
            </a:p>
          </p:txBody>
        </p:sp>
      </p:grpSp>
      <p:grpSp>
        <p:nvGrpSpPr>
          <p:cNvPr id="74" name="73 Grupo"/>
          <p:cNvGrpSpPr/>
          <p:nvPr/>
        </p:nvGrpSpPr>
        <p:grpSpPr>
          <a:xfrm>
            <a:off x="2207231" y="2571744"/>
            <a:ext cx="357190" cy="143670"/>
            <a:chOff x="2207231" y="2571744"/>
            <a:chExt cx="357190" cy="143670"/>
          </a:xfrm>
        </p:grpSpPr>
        <p:cxnSp>
          <p:nvCxnSpPr>
            <p:cNvPr id="71" name="70 Conector recto"/>
            <p:cNvCxnSpPr/>
            <p:nvPr/>
          </p:nvCxnSpPr>
          <p:spPr>
            <a:xfrm rot="5400000" flipH="1" flipV="1">
              <a:off x="2143108" y="2643182"/>
              <a:ext cx="142876" cy="158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72 Conector recto"/>
            <p:cNvCxnSpPr/>
            <p:nvPr/>
          </p:nvCxnSpPr>
          <p:spPr>
            <a:xfrm>
              <a:off x="2207231" y="2571744"/>
              <a:ext cx="357190" cy="1588"/>
            </a:xfrm>
            <a:prstGeom prst="line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5" name="74 Grupo"/>
          <p:cNvGrpSpPr/>
          <p:nvPr/>
        </p:nvGrpSpPr>
        <p:grpSpPr>
          <a:xfrm>
            <a:off x="6072198" y="2571744"/>
            <a:ext cx="357190" cy="143670"/>
            <a:chOff x="2207231" y="2571744"/>
            <a:chExt cx="357190" cy="143670"/>
          </a:xfrm>
        </p:grpSpPr>
        <p:cxnSp>
          <p:nvCxnSpPr>
            <p:cNvPr id="76" name="75 Conector recto"/>
            <p:cNvCxnSpPr/>
            <p:nvPr/>
          </p:nvCxnSpPr>
          <p:spPr>
            <a:xfrm rot="5400000" flipH="1" flipV="1">
              <a:off x="2143108" y="2643182"/>
              <a:ext cx="142876" cy="158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76 Conector recto"/>
            <p:cNvCxnSpPr/>
            <p:nvPr/>
          </p:nvCxnSpPr>
          <p:spPr>
            <a:xfrm>
              <a:off x="2207231" y="2571744"/>
              <a:ext cx="357190" cy="1588"/>
            </a:xfrm>
            <a:prstGeom prst="line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ZoneTexte 9"/>
          <p:cNvSpPr txBox="1"/>
          <p:nvPr/>
        </p:nvSpPr>
        <p:spPr>
          <a:xfrm>
            <a:off x="1572061" y="2928934"/>
            <a:ext cx="2086231" cy="7927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sz="1600" dirty="0" err="1"/>
              <a:t>Transposasa</a:t>
            </a:r>
            <a:r>
              <a:rPr lang="es-ES" sz="1600" dirty="0"/>
              <a:t> </a:t>
            </a:r>
            <a:r>
              <a:rPr lang="es-ES" sz="1600" dirty="0" err="1"/>
              <a:t>sense</a:t>
            </a:r>
            <a:r>
              <a:rPr lang="es-ES" sz="1600" dirty="0"/>
              <a:t> RI</a:t>
            </a:r>
          </a:p>
          <a:p>
            <a:pPr algn="ctr">
              <a:lnSpc>
                <a:spcPct val="150000"/>
              </a:lnSpc>
            </a:pPr>
            <a:r>
              <a:rPr lang="es-ES" sz="1400" dirty="0"/>
              <a:t>(“</a:t>
            </a:r>
            <a:r>
              <a:rPr lang="es-ES" sz="1400" dirty="0" err="1"/>
              <a:t>helper</a:t>
            </a:r>
            <a:r>
              <a:rPr lang="es-ES" sz="1400" dirty="0"/>
              <a:t>” </a:t>
            </a:r>
            <a:r>
              <a:rPr lang="es-ES" sz="1400" dirty="0" err="1"/>
              <a:t>plasmid</a:t>
            </a:r>
            <a:r>
              <a:rPr lang="es-ES" sz="1400" dirty="0"/>
              <a:t>)</a:t>
            </a:r>
            <a:endParaRPr lang="fr-FR" sz="1400" dirty="0"/>
          </a:p>
        </p:txBody>
      </p:sp>
      <p:sp>
        <p:nvSpPr>
          <p:cNvPr id="66" name="ZoneTexte 9"/>
          <p:cNvSpPr txBox="1"/>
          <p:nvPr/>
        </p:nvSpPr>
        <p:spPr>
          <a:xfrm>
            <a:off x="5700479" y="2928934"/>
            <a:ext cx="2086231" cy="7927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sz="1600" dirty="0" err="1"/>
              <a:t>Element</a:t>
            </a:r>
            <a:r>
              <a:rPr lang="es-ES" sz="1600" dirty="0"/>
              <a:t> </a:t>
            </a:r>
            <a:r>
              <a:rPr lang="es-ES" sz="1600" dirty="0" err="1"/>
              <a:t>transponible</a:t>
            </a:r>
            <a:endParaRPr lang="es-ES" sz="1600" dirty="0"/>
          </a:p>
          <a:p>
            <a:pPr algn="ctr">
              <a:lnSpc>
                <a:spcPct val="150000"/>
              </a:lnSpc>
            </a:pPr>
            <a:r>
              <a:rPr lang="es-ES" sz="1400" dirty="0"/>
              <a:t>(ADN </a:t>
            </a:r>
            <a:r>
              <a:rPr lang="es-ES" sz="1400" dirty="0" err="1"/>
              <a:t>recombinant</a:t>
            </a:r>
            <a:r>
              <a:rPr lang="es-ES" sz="1400" dirty="0"/>
              <a:t>)</a:t>
            </a:r>
            <a:endParaRPr lang="fr-FR" sz="1400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1 Imagen" descr="fons 02 PP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57" y="0"/>
            <a:ext cx="86448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12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06" y="187324"/>
            <a:ext cx="697452" cy="131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4481" name="Picture 1"/>
          <p:cNvPicPr>
            <a:picLocks noChangeAspect="1" noChangeArrowheads="1"/>
          </p:cNvPicPr>
          <p:nvPr/>
        </p:nvPicPr>
        <p:blipFill>
          <a:blip r:embed="rId4"/>
          <a:srcRect l="13065"/>
          <a:stretch>
            <a:fillRect/>
          </a:stretch>
        </p:blipFill>
        <p:spPr bwMode="auto">
          <a:xfrm flipH="1">
            <a:off x="1214414" y="1643050"/>
            <a:ext cx="4214842" cy="130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99361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14481" y="5143512"/>
            <a:ext cx="2071702" cy="1210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99362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14480" y="3429000"/>
            <a:ext cx="2107785" cy="1231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8 CuadroTexto"/>
          <p:cNvSpPr txBox="1"/>
          <p:nvPr/>
        </p:nvSpPr>
        <p:spPr>
          <a:xfrm>
            <a:off x="3929058" y="3859992"/>
            <a:ext cx="4572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Mosca </a:t>
            </a:r>
            <a:r>
              <a:rPr lang="es-ES" dirty="0" err="1"/>
              <a:t>transgènica</a:t>
            </a:r>
            <a:r>
              <a:rPr lang="es-ES" dirty="0"/>
              <a:t>, </a:t>
            </a:r>
            <a:r>
              <a:rPr lang="es-ES" dirty="0">
                <a:solidFill>
                  <a:srgbClr val="FF0000"/>
                </a:solidFill>
              </a:rPr>
              <a:t>w</a:t>
            </a:r>
            <a:r>
              <a:rPr lang="es-ES" baseline="30000" dirty="0">
                <a:solidFill>
                  <a:srgbClr val="FF0000"/>
                </a:solidFill>
              </a:rPr>
              <a:t>+</a:t>
            </a:r>
            <a:r>
              <a:rPr lang="es-ES" dirty="0"/>
              <a:t> a la </a:t>
            </a:r>
            <a:r>
              <a:rPr lang="es-ES" dirty="0" err="1"/>
              <a:t>línia</a:t>
            </a:r>
            <a:r>
              <a:rPr lang="es-ES" dirty="0"/>
              <a:t> germinal</a:t>
            </a:r>
          </a:p>
        </p:txBody>
      </p:sp>
      <p:sp>
        <p:nvSpPr>
          <p:cNvPr id="10" name="9 CuadroTexto"/>
          <p:cNvSpPr txBox="1"/>
          <p:nvPr/>
        </p:nvSpPr>
        <p:spPr>
          <a:xfrm>
            <a:off x="3929058" y="5563964"/>
            <a:ext cx="4572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Mosca </a:t>
            </a:r>
            <a:r>
              <a:rPr lang="es-ES" dirty="0" err="1"/>
              <a:t>transgènica</a:t>
            </a:r>
            <a:r>
              <a:rPr lang="es-ES" dirty="0"/>
              <a:t>, </a:t>
            </a:r>
            <a:r>
              <a:rPr lang="es-ES" dirty="0" err="1"/>
              <a:t>expressant</a:t>
            </a:r>
            <a:r>
              <a:rPr lang="es-ES" dirty="0"/>
              <a:t> </a:t>
            </a:r>
            <a:r>
              <a:rPr lang="es-ES" dirty="0">
                <a:solidFill>
                  <a:srgbClr val="FF0000"/>
                </a:solidFill>
              </a:rPr>
              <a:t>w</a:t>
            </a:r>
            <a:r>
              <a:rPr lang="es-ES" baseline="30000" dirty="0">
                <a:solidFill>
                  <a:srgbClr val="FF0000"/>
                </a:solidFill>
              </a:rPr>
              <a:t>+</a:t>
            </a:r>
            <a:r>
              <a:rPr lang="es-ES" dirty="0"/>
              <a:t> </a:t>
            </a:r>
          </a:p>
        </p:txBody>
      </p:sp>
      <p:sp>
        <p:nvSpPr>
          <p:cNvPr id="11" name="10 CuadroTexto"/>
          <p:cNvSpPr txBox="1"/>
          <p:nvPr/>
        </p:nvSpPr>
        <p:spPr>
          <a:xfrm>
            <a:off x="2428860" y="1357298"/>
            <a:ext cx="1571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>
                <a:solidFill>
                  <a:schemeClr val="bg1"/>
                </a:solidFill>
              </a:rPr>
              <a:t>Embrió</a:t>
            </a:r>
            <a:r>
              <a:rPr lang="es-ES" dirty="0">
                <a:solidFill>
                  <a:schemeClr val="bg1"/>
                </a:solidFill>
              </a:rPr>
              <a:t>(w-) </a:t>
            </a:r>
          </a:p>
        </p:txBody>
      </p:sp>
      <p:sp>
        <p:nvSpPr>
          <p:cNvPr id="12" name="11 CuadroTexto"/>
          <p:cNvSpPr txBox="1"/>
          <p:nvPr/>
        </p:nvSpPr>
        <p:spPr>
          <a:xfrm>
            <a:off x="1428728" y="1273718"/>
            <a:ext cx="5286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/>
              <a:t>Microinjecció</a:t>
            </a:r>
            <a:r>
              <a:rPr lang="es-ES" dirty="0"/>
              <a:t> DNA </a:t>
            </a:r>
            <a:r>
              <a:rPr lang="es-ES" dirty="0" err="1"/>
              <a:t>recombinant</a:t>
            </a:r>
            <a:r>
              <a:rPr lang="es-ES" dirty="0"/>
              <a:t> + </a:t>
            </a:r>
            <a:r>
              <a:rPr lang="es-ES" dirty="0" err="1"/>
              <a:t>helper</a:t>
            </a:r>
            <a:endParaRPr lang="es-ES" dirty="0"/>
          </a:p>
        </p:txBody>
      </p:sp>
      <p:grpSp>
        <p:nvGrpSpPr>
          <p:cNvPr id="16" name="15 Grupo"/>
          <p:cNvGrpSpPr/>
          <p:nvPr/>
        </p:nvGrpSpPr>
        <p:grpSpPr>
          <a:xfrm>
            <a:off x="7358082" y="1142984"/>
            <a:ext cx="928694" cy="742955"/>
            <a:chOff x="1571604" y="1565056"/>
            <a:chExt cx="2143140" cy="1714512"/>
          </a:xfrm>
        </p:grpSpPr>
        <p:sp>
          <p:nvSpPr>
            <p:cNvPr id="17" name="16 Elipse"/>
            <p:cNvSpPr/>
            <p:nvPr/>
          </p:nvSpPr>
          <p:spPr>
            <a:xfrm>
              <a:off x="1571604" y="1565056"/>
              <a:ext cx="2143140" cy="1500198"/>
            </a:xfrm>
            <a:prstGeom prst="ellipse">
              <a:avLst/>
            </a:prstGeom>
            <a:no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8" name="17 Rectángulo"/>
            <p:cNvSpPr/>
            <p:nvPr/>
          </p:nvSpPr>
          <p:spPr>
            <a:xfrm>
              <a:off x="1785918" y="2779502"/>
              <a:ext cx="1714512" cy="5000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dirty="0"/>
                <a:t>&lt;</a:t>
              </a:r>
            </a:p>
          </p:txBody>
        </p:sp>
        <p:cxnSp>
          <p:nvCxnSpPr>
            <p:cNvPr id="19" name="Straight Connector 45"/>
            <p:cNvCxnSpPr/>
            <p:nvPr/>
          </p:nvCxnSpPr>
          <p:spPr>
            <a:xfrm>
              <a:off x="1785918" y="2779502"/>
              <a:ext cx="1714512" cy="1588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ectangle 50"/>
            <p:cNvSpPr/>
            <p:nvPr/>
          </p:nvSpPr>
          <p:spPr>
            <a:xfrm>
              <a:off x="2107542" y="2719052"/>
              <a:ext cx="1108578" cy="115004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1" name="20 Grupo"/>
          <p:cNvGrpSpPr/>
          <p:nvPr/>
        </p:nvGrpSpPr>
        <p:grpSpPr>
          <a:xfrm>
            <a:off x="6215074" y="1551380"/>
            <a:ext cx="1071570" cy="877488"/>
            <a:chOff x="5572132" y="1571612"/>
            <a:chExt cx="2143140" cy="1754979"/>
          </a:xfrm>
        </p:grpSpPr>
        <p:cxnSp>
          <p:nvCxnSpPr>
            <p:cNvPr id="22" name="Straight Connector 45"/>
            <p:cNvCxnSpPr/>
            <p:nvPr/>
          </p:nvCxnSpPr>
          <p:spPr>
            <a:xfrm>
              <a:off x="5786446" y="2792408"/>
              <a:ext cx="1714512" cy="1588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22 Elipse"/>
            <p:cNvSpPr/>
            <p:nvPr/>
          </p:nvSpPr>
          <p:spPr>
            <a:xfrm>
              <a:off x="5572132" y="1571612"/>
              <a:ext cx="2143140" cy="1500198"/>
            </a:xfrm>
            <a:prstGeom prst="ellipse">
              <a:avLst/>
            </a:prstGeom>
            <a:no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4" name="23 Rectángulo"/>
            <p:cNvSpPr/>
            <p:nvPr/>
          </p:nvSpPr>
          <p:spPr>
            <a:xfrm>
              <a:off x="5772158" y="2872562"/>
              <a:ext cx="1714512" cy="4540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5" name="Rectangle 75"/>
            <p:cNvSpPr/>
            <p:nvPr/>
          </p:nvSpPr>
          <p:spPr>
            <a:xfrm>
              <a:off x="5946992" y="2720762"/>
              <a:ext cx="1411090" cy="136734"/>
            </a:xfrm>
            <a:prstGeom prst="rect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000" b="1" dirty="0">
                  <a:solidFill>
                    <a:schemeClr val="tx1"/>
                  </a:solidFill>
                </a:rPr>
                <a:t>             </a:t>
              </a:r>
            </a:p>
          </p:txBody>
        </p:sp>
        <p:sp>
          <p:nvSpPr>
            <p:cNvPr id="26" name="Isosceles Triangle 77"/>
            <p:cNvSpPr/>
            <p:nvPr/>
          </p:nvSpPr>
          <p:spPr>
            <a:xfrm rot="5400000">
              <a:off x="5916746" y="2746451"/>
              <a:ext cx="123163" cy="82108"/>
            </a:xfrm>
            <a:prstGeom prst="triangle">
              <a:avLst/>
            </a:pr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Isosceles Triangle 78"/>
            <p:cNvSpPr/>
            <p:nvPr/>
          </p:nvSpPr>
          <p:spPr>
            <a:xfrm rot="5400000" flipV="1">
              <a:off x="7258171" y="2747783"/>
              <a:ext cx="123162" cy="82117"/>
            </a:xfrm>
            <a:prstGeom prst="triangle">
              <a:avLst/>
            </a:pr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27 CuadroTexto"/>
            <p:cNvSpPr txBox="1"/>
            <p:nvPr/>
          </p:nvSpPr>
          <p:spPr>
            <a:xfrm>
              <a:off x="5797562" y="2135194"/>
              <a:ext cx="1785949" cy="4545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000" dirty="0">
                  <a:solidFill>
                    <a:srgbClr val="FF0000"/>
                  </a:solidFill>
                </a:rPr>
                <a:t>w</a:t>
              </a:r>
              <a:r>
                <a:rPr lang="es-ES" sz="1000" baseline="30000" dirty="0">
                  <a:solidFill>
                    <a:srgbClr val="FF0000"/>
                  </a:solidFill>
                </a:rPr>
                <a:t>+</a:t>
              </a:r>
              <a:r>
                <a:rPr lang="es-ES" sz="1000" dirty="0"/>
                <a:t> +</a:t>
              </a:r>
              <a:r>
                <a:rPr lang="es-ES" sz="1000" dirty="0" err="1"/>
                <a:t>transgen</a:t>
              </a:r>
              <a:endParaRPr lang="es-ES" sz="1000" dirty="0"/>
            </a:p>
          </p:txBody>
        </p:sp>
      </p:grpSp>
      <p:sp>
        <p:nvSpPr>
          <p:cNvPr id="38" name="37 Lágrima"/>
          <p:cNvSpPr/>
          <p:nvPr/>
        </p:nvSpPr>
        <p:spPr>
          <a:xfrm rot="18964665">
            <a:off x="6042592" y="642399"/>
            <a:ext cx="2526679" cy="2470013"/>
          </a:xfrm>
          <a:prstGeom prst="teardrop">
            <a:avLst>
              <a:gd name="adj" fmla="val 96020"/>
            </a:avLst>
          </a:prstGeom>
          <a:solidFill>
            <a:schemeClr val="accent1">
              <a:alpha val="10000"/>
            </a:schemeClr>
          </a:solidFill>
          <a:ln w="317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9" name="38 Flecha abajo"/>
          <p:cNvSpPr/>
          <p:nvPr/>
        </p:nvSpPr>
        <p:spPr>
          <a:xfrm>
            <a:off x="2571736" y="3000372"/>
            <a:ext cx="285752" cy="571504"/>
          </a:xfrm>
          <a:prstGeom prst="downArrow">
            <a:avLst/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0" name="39 Flecha abajo"/>
          <p:cNvSpPr/>
          <p:nvPr/>
        </p:nvSpPr>
        <p:spPr>
          <a:xfrm>
            <a:off x="2571736" y="4572008"/>
            <a:ext cx="285752" cy="571504"/>
          </a:xfrm>
          <a:prstGeom prst="downArrow">
            <a:avLst/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1" name="40 CuadroTexto"/>
          <p:cNvSpPr txBox="1"/>
          <p:nvPr/>
        </p:nvSpPr>
        <p:spPr>
          <a:xfrm>
            <a:off x="1214414" y="357166"/>
            <a:ext cx="7143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 err="1"/>
              <a:t>Transgènesi</a:t>
            </a:r>
            <a:r>
              <a:rPr lang="en-US" sz="2000" b="1" u="sng" dirty="0"/>
              <a:t> </a:t>
            </a:r>
            <a:r>
              <a:rPr lang="en-US" sz="2000" b="1" u="sng" dirty="0" err="1"/>
              <a:t>mitjançant</a:t>
            </a:r>
            <a:r>
              <a:rPr lang="en-US" sz="2000" b="1" u="sng" dirty="0"/>
              <a:t> Elements P </a:t>
            </a:r>
            <a:endParaRPr lang="en-US" i="1" dirty="0"/>
          </a:p>
        </p:txBody>
      </p:sp>
      <p:sp>
        <p:nvSpPr>
          <p:cNvPr id="29" name="Rectangle 3"/>
          <p:cNvSpPr>
            <a:spLocks noChangeArrowheads="1"/>
          </p:cNvSpPr>
          <p:nvPr/>
        </p:nvSpPr>
        <p:spPr bwMode="auto">
          <a:xfrm rot="-5400000">
            <a:off x="-2362973" y="3963071"/>
            <a:ext cx="546877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2000" b="1" u="sng" dirty="0">
                <a:solidFill>
                  <a:schemeClr val="tx1">
                    <a:lumMod val="50000"/>
                    <a:lumOff val="50000"/>
                  </a:schemeClr>
                </a:solidFill>
                <a:ea typeface="Arial" charset="0"/>
                <a:cs typeface="Arial" charset="0"/>
              </a:rPr>
              <a:t>III. </a:t>
            </a:r>
            <a:r>
              <a:rPr lang="en-GB" sz="2000" b="1" u="sng" dirty="0" err="1">
                <a:solidFill>
                  <a:schemeClr val="tx1">
                    <a:lumMod val="50000"/>
                    <a:lumOff val="50000"/>
                  </a:schemeClr>
                </a:solidFill>
                <a:ea typeface="Arial" charset="0"/>
                <a:cs typeface="Arial" charset="0"/>
              </a:rPr>
              <a:t>Transgènesi</a:t>
            </a:r>
            <a:endParaRPr lang="en-GB" sz="2000" u="sng" dirty="0">
              <a:solidFill>
                <a:schemeClr val="tx1">
                  <a:lumMod val="50000"/>
                  <a:lumOff val="50000"/>
                </a:schemeClr>
              </a:solidFill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4578985"/>
      </p:ext>
    </p:extLst>
  </p:cSld>
  <p:clrMapOvr>
    <a:masterClrMapping/>
  </p:clrMapOvr>
  <p:transition spd="slow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1 Imagen" descr="fons 02 PP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57" y="0"/>
            <a:ext cx="86448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" name="12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06" y="187324"/>
            <a:ext cx="697452" cy="131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" name="Rectangle 3"/>
          <p:cNvSpPr>
            <a:spLocks noChangeArrowheads="1"/>
          </p:cNvSpPr>
          <p:nvPr/>
        </p:nvSpPr>
        <p:spPr bwMode="auto">
          <a:xfrm rot="-5400000">
            <a:off x="-2362973" y="3963071"/>
            <a:ext cx="546877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2000" b="1" u="sng" dirty="0">
                <a:solidFill>
                  <a:schemeClr val="tx1">
                    <a:lumMod val="50000"/>
                    <a:lumOff val="50000"/>
                  </a:schemeClr>
                </a:solidFill>
                <a:ea typeface="Arial" charset="0"/>
                <a:cs typeface="Arial" charset="0"/>
              </a:rPr>
              <a:t>III. </a:t>
            </a:r>
            <a:r>
              <a:rPr lang="en-GB" sz="2000" b="1" u="sng" dirty="0" err="1">
                <a:solidFill>
                  <a:schemeClr val="tx1">
                    <a:lumMod val="50000"/>
                    <a:lumOff val="50000"/>
                  </a:schemeClr>
                </a:solidFill>
                <a:ea typeface="Arial" charset="0"/>
                <a:cs typeface="Arial" charset="0"/>
              </a:rPr>
              <a:t>Sistema</a:t>
            </a:r>
            <a:r>
              <a:rPr lang="en-GB" sz="2000" b="1" u="sng" dirty="0">
                <a:solidFill>
                  <a:schemeClr val="tx1">
                    <a:lumMod val="50000"/>
                    <a:lumOff val="50000"/>
                  </a:schemeClr>
                </a:solidFill>
                <a:ea typeface="Arial" charset="0"/>
                <a:cs typeface="Arial" charset="0"/>
              </a:rPr>
              <a:t> Gal4/UAS</a:t>
            </a:r>
            <a:endParaRPr lang="en-GB" sz="2000" u="sng" dirty="0">
              <a:solidFill>
                <a:schemeClr val="tx1">
                  <a:lumMod val="50000"/>
                  <a:lumOff val="50000"/>
                </a:schemeClr>
              </a:solidFill>
              <a:ea typeface="Arial" charset="0"/>
              <a:cs typeface="Arial" charset="0"/>
            </a:endParaRPr>
          </a:p>
        </p:txBody>
      </p:sp>
      <p:sp>
        <p:nvSpPr>
          <p:cNvPr id="71" name="70 CuadroTexto"/>
          <p:cNvSpPr txBox="1"/>
          <p:nvPr/>
        </p:nvSpPr>
        <p:spPr>
          <a:xfrm>
            <a:off x="1643042" y="214290"/>
            <a:ext cx="7143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 err="1"/>
              <a:t>Sistema</a:t>
            </a:r>
            <a:r>
              <a:rPr lang="en-US" sz="2000" b="1" dirty="0"/>
              <a:t> Gal4/UAS</a:t>
            </a:r>
            <a:endParaRPr lang="es-ES" dirty="0"/>
          </a:p>
        </p:txBody>
      </p:sp>
      <p:pic>
        <p:nvPicPr>
          <p:cNvPr id="74" name="Picture 2" descr="http://4.bp.blogspot.com/_83aRHs552Pc/S5QJljJvNzI/AAAAAAAAAHo/-eNA9FoLzz8/s640/GFPfly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042" y="1500174"/>
            <a:ext cx="6569377" cy="4034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469447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3810" name="Picture 2"/>
          <p:cNvPicPr>
            <a:picLocks noChangeAspect="1" noChangeArrowheads="1"/>
          </p:cNvPicPr>
          <p:nvPr/>
        </p:nvPicPr>
        <p:blipFill>
          <a:blip r:embed="rId2"/>
          <a:srcRect l="9096" b="42796"/>
          <a:stretch>
            <a:fillRect/>
          </a:stretch>
        </p:blipFill>
        <p:spPr bwMode="auto">
          <a:xfrm>
            <a:off x="1000100" y="3571876"/>
            <a:ext cx="7853357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5" name="54 Elipse"/>
          <p:cNvSpPr/>
          <p:nvPr/>
        </p:nvSpPr>
        <p:spPr>
          <a:xfrm>
            <a:off x="2000232" y="5643578"/>
            <a:ext cx="2857520" cy="642942"/>
          </a:xfrm>
          <a:prstGeom prst="ellipse">
            <a:avLst/>
          </a:prstGeom>
          <a:solidFill>
            <a:srgbClr val="FFFF00">
              <a:alpha val="26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4" name="53 Elipse"/>
          <p:cNvSpPr/>
          <p:nvPr/>
        </p:nvSpPr>
        <p:spPr>
          <a:xfrm>
            <a:off x="4429124" y="2942582"/>
            <a:ext cx="2357454" cy="642942"/>
          </a:xfrm>
          <a:prstGeom prst="ellipse">
            <a:avLst/>
          </a:prstGeom>
          <a:solidFill>
            <a:srgbClr val="CC0099">
              <a:alpha val="26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8916" name="Picture 4" descr="Resultado de imagen de TRANSCRIPTIO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14" r="12286" b="44063"/>
          <a:stretch/>
        </p:blipFill>
        <p:spPr bwMode="auto">
          <a:xfrm>
            <a:off x="5160306" y="376985"/>
            <a:ext cx="3697974" cy="1909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1 Imagen" descr="fons 02 PPT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57" y="0"/>
            <a:ext cx="86448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12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06" y="187324"/>
            <a:ext cx="697452" cy="131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3"/>
          <p:cNvSpPr>
            <a:spLocks noChangeArrowheads="1"/>
          </p:cNvSpPr>
          <p:nvPr/>
        </p:nvSpPr>
        <p:spPr bwMode="auto">
          <a:xfrm rot="-5400000">
            <a:off x="-2362973" y="3963071"/>
            <a:ext cx="546877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2000" b="1" u="sng" dirty="0">
                <a:solidFill>
                  <a:schemeClr val="tx1">
                    <a:lumMod val="50000"/>
                    <a:lumOff val="50000"/>
                  </a:schemeClr>
                </a:solidFill>
                <a:ea typeface="Arial" charset="0"/>
                <a:cs typeface="Arial" charset="0"/>
              </a:rPr>
              <a:t>II. </a:t>
            </a:r>
            <a:r>
              <a:rPr lang="en-GB" sz="2000" b="1" u="sng" dirty="0" err="1">
                <a:solidFill>
                  <a:schemeClr val="tx1">
                    <a:lumMod val="50000"/>
                    <a:lumOff val="50000"/>
                  </a:schemeClr>
                </a:solidFill>
                <a:ea typeface="Arial" charset="0"/>
                <a:cs typeface="Arial" charset="0"/>
              </a:rPr>
              <a:t>Sistema</a:t>
            </a:r>
            <a:r>
              <a:rPr lang="en-GB" sz="2000" b="1" u="sng" dirty="0">
                <a:solidFill>
                  <a:schemeClr val="tx1">
                    <a:lumMod val="50000"/>
                    <a:lumOff val="50000"/>
                  </a:schemeClr>
                </a:solidFill>
                <a:ea typeface="Arial" charset="0"/>
                <a:cs typeface="Arial" charset="0"/>
              </a:rPr>
              <a:t> Gal4/UAS</a:t>
            </a:r>
            <a:endParaRPr lang="en-GB" sz="2000" u="sng" dirty="0">
              <a:solidFill>
                <a:schemeClr val="tx1">
                  <a:lumMod val="50000"/>
                  <a:lumOff val="50000"/>
                </a:schemeClr>
              </a:solidFill>
              <a:ea typeface="Arial" charset="0"/>
              <a:cs typeface="Arial" charset="0"/>
            </a:endParaRPr>
          </a:p>
        </p:txBody>
      </p:sp>
      <p:sp>
        <p:nvSpPr>
          <p:cNvPr id="20" name="19 CuadroTexto"/>
          <p:cNvSpPr txBox="1"/>
          <p:nvPr/>
        </p:nvSpPr>
        <p:spPr>
          <a:xfrm>
            <a:off x="4643438" y="3071810"/>
            <a:ext cx="19288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 err="1">
                <a:solidFill>
                  <a:srgbClr val="CC0099"/>
                </a:solidFill>
              </a:rPr>
              <a:t>Regió</a:t>
            </a:r>
            <a:r>
              <a:rPr lang="es-ES" sz="2000" b="1" dirty="0">
                <a:solidFill>
                  <a:srgbClr val="CC0099"/>
                </a:solidFill>
              </a:rPr>
              <a:t> </a:t>
            </a:r>
            <a:r>
              <a:rPr lang="es-ES" sz="2000" b="1" dirty="0" err="1">
                <a:solidFill>
                  <a:srgbClr val="CC0099"/>
                </a:solidFill>
              </a:rPr>
              <a:t>codificant</a:t>
            </a:r>
            <a:endParaRPr lang="es-ES" sz="2000" b="1" dirty="0">
              <a:solidFill>
                <a:srgbClr val="CC0099"/>
              </a:solidFill>
            </a:endParaRPr>
          </a:p>
        </p:txBody>
      </p:sp>
      <p:sp>
        <p:nvSpPr>
          <p:cNvPr id="21" name="20 CuadroTexto"/>
          <p:cNvSpPr txBox="1"/>
          <p:nvPr/>
        </p:nvSpPr>
        <p:spPr>
          <a:xfrm>
            <a:off x="2241842" y="5796904"/>
            <a:ext cx="32861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 err="1">
                <a:solidFill>
                  <a:srgbClr val="FFC000"/>
                </a:solidFill>
              </a:rPr>
              <a:t>Regions</a:t>
            </a:r>
            <a:r>
              <a:rPr lang="es-ES" sz="2000" b="1" dirty="0">
                <a:solidFill>
                  <a:srgbClr val="FFC000"/>
                </a:solidFill>
              </a:rPr>
              <a:t> reguladores</a:t>
            </a:r>
          </a:p>
        </p:txBody>
      </p:sp>
      <p:sp>
        <p:nvSpPr>
          <p:cNvPr id="28" name="27 CuadroTexto"/>
          <p:cNvSpPr txBox="1"/>
          <p:nvPr/>
        </p:nvSpPr>
        <p:spPr>
          <a:xfrm>
            <a:off x="1071538" y="285728"/>
            <a:ext cx="7143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 err="1"/>
              <a:t>Regulació</a:t>
            </a:r>
            <a:r>
              <a:rPr lang="en-US" sz="2000" b="1" u="sng" dirty="0"/>
              <a:t> de la </a:t>
            </a:r>
            <a:r>
              <a:rPr lang="en-US" sz="2000" b="1" u="sng" dirty="0" err="1"/>
              <a:t>transcripció</a:t>
            </a:r>
            <a:endParaRPr lang="es-ES" dirty="0"/>
          </a:p>
        </p:txBody>
      </p:sp>
      <p:sp>
        <p:nvSpPr>
          <p:cNvPr id="29" name="28 CuadroTexto"/>
          <p:cNvSpPr txBox="1"/>
          <p:nvPr/>
        </p:nvSpPr>
        <p:spPr>
          <a:xfrm>
            <a:off x="5072066" y="947306"/>
            <a:ext cx="16430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 err="1"/>
              <a:t>Transcripció</a:t>
            </a:r>
            <a:endParaRPr lang="es-ES" sz="1600" dirty="0"/>
          </a:p>
        </p:txBody>
      </p:sp>
      <p:sp>
        <p:nvSpPr>
          <p:cNvPr id="30" name="29 Rectángulo"/>
          <p:cNvSpPr/>
          <p:nvPr/>
        </p:nvSpPr>
        <p:spPr>
          <a:xfrm>
            <a:off x="4929190" y="214290"/>
            <a:ext cx="3929090" cy="2214578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1" name="30 CuadroTexto"/>
          <p:cNvSpPr txBox="1"/>
          <p:nvPr/>
        </p:nvSpPr>
        <p:spPr>
          <a:xfrm>
            <a:off x="4857752" y="4733520"/>
            <a:ext cx="15001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 err="1">
                <a:solidFill>
                  <a:srgbClr val="CC0099"/>
                </a:solidFill>
              </a:rPr>
              <a:t>Exons</a:t>
            </a:r>
            <a:r>
              <a:rPr lang="es-ES" sz="1600" dirty="0" err="1"/>
              <a:t>&amp;</a:t>
            </a:r>
            <a:r>
              <a:rPr lang="es-ES" sz="1600" dirty="0" err="1">
                <a:solidFill>
                  <a:srgbClr val="CC0099"/>
                </a:solidFill>
              </a:rPr>
              <a:t>Introns</a:t>
            </a:r>
            <a:endParaRPr lang="es-ES" sz="1600" dirty="0">
              <a:solidFill>
                <a:srgbClr val="CC0099"/>
              </a:solidFill>
            </a:endParaRPr>
          </a:p>
        </p:txBody>
      </p:sp>
      <p:sp>
        <p:nvSpPr>
          <p:cNvPr id="37" name="36 CuadroTexto"/>
          <p:cNvSpPr txBox="1"/>
          <p:nvPr/>
        </p:nvSpPr>
        <p:spPr>
          <a:xfrm>
            <a:off x="2500298" y="4804958"/>
            <a:ext cx="11430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>
                <a:solidFill>
                  <a:srgbClr val="FFC000"/>
                </a:solidFill>
              </a:rPr>
              <a:t>Promotor</a:t>
            </a:r>
          </a:p>
        </p:txBody>
      </p:sp>
      <p:sp>
        <p:nvSpPr>
          <p:cNvPr id="38" name="37 CuadroTexto"/>
          <p:cNvSpPr txBox="1"/>
          <p:nvPr/>
        </p:nvSpPr>
        <p:spPr>
          <a:xfrm>
            <a:off x="1071538" y="4786322"/>
            <a:ext cx="11430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>
                <a:solidFill>
                  <a:srgbClr val="FFC000"/>
                </a:solidFill>
              </a:rPr>
              <a:t>“</a:t>
            </a:r>
            <a:r>
              <a:rPr lang="es-ES" sz="1600" dirty="0" err="1">
                <a:solidFill>
                  <a:srgbClr val="FFC000"/>
                </a:solidFill>
              </a:rPr>
              <a:t>Enhancer</a:t>
            </a:r>
            <a:r>
              <a:rPr lang="es-ES" sz="1600" dirty="0">
                <a:solidFill>
                  <a:srgbClr val="FFC000"/>
                </a:solidFill>
              </a:rPr>
              <a:t>”</a:t>
            </a:r>
          </a:p>
        </p:txBody>
      </p:sp>
      <p:sp>
        <p:nvSpPr>
          <p:cNvPr id="39" name="38 CuadroTexto"/>
          <p:cNvSpPr txBox="1"/>
          <p:nvPr/>
        </p:nvSpPr>
        <p:spPr>
          <a:xfrm>
            <a:off x="7715272" y="4786322"/>
            <a:ext cx="11430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>
                <a:solidFill>
                  <a:srgbClr val="FFC000"/>
                </a:solidFill>
              </a:rPr>
              <a:t>“</a:t>
            </a:r>
            <a:r>
              <a:rPr lang="es-ES" sz="1600" dirty="0" err="1">
                <a:solidFill>
                  <a:srgbClr val="FFC000"/>
                </a:solidFill>
              </a:rPr>
              <a:t>Enhancer</a:t>
            </a:r>
            <a:r>
              <a:rPr lang="es-ES" sz="1600" dirty="0">
                <a:solidFill>
                  <a:srgbClr val="FFC000"/>
                </a:solidFill>
              </a:rPr>
              <a:t>”</a:t>
            </a:r>
          </a:p>
        </p:txBody>
      </p:sp>
      <p:cxnSp>
        <p:nvCxnSpPr>
          <p:cNvPr id="41" name="40 Conector recto de flecha"/>
          <p:cNvCxnSpPr>
            <a:endCxn id="37" idx="2"/>
          </p:cNvCxnSpPr>
          <p:nvPr/>
        </p:nvCxnSpPr>
        <p:spPr>
          <a:xfrm rot="16200000" flipV="1">
            <a:off x="2964645" y="5250669"/>
            <a:ext cx="500066" cy="285752"/>
          </a:xfrm>
          <a:prstGeom prst="straightConnector1">
            <a:avLst/>
          </a:prstGeom>
          <a:ln w="28575" cmpd="sng">
            <a:solidFill>
              <a:schemeClr val="tx1"/>
            </a:solidFill>
            <a:tailEnd type="stealth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41 Conector recto de flecha"/>
          <p:cNvCxnSpPr/>
          <p:nvPr/>
        </p:nvCxnSpPr>
        <p:spPr>
          <a:xfrm rot="10800000">
            <a:off x="1643042" y="5143512"/>
            <a:ext cx="857256" cy="571504"/>
          </a:xfrm>
          <a:prstGeom prst="straightConnector1">
            <a:avLst/>
          </a:prstGeom>
          <a:ln w="28575" cmpd="sng">
            <a:solidFill>
              <a:schemeClr val="tx1"/>
            </a:solidFill>
            <a:prstDash val="sysDash"/>
            <a:tailEnd type="stealth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43 Conector recto de flecha"/>
          <p:cNvCxnSpPr/>
          <p:nvPr/>
        </p:nvCxnSpPr>
        <p:spPr>
          <a:xfrm flipV="1">
            <a:off x="4286248" y="5143512"/>
            <a:ext cx="3714776" cy="571504"/>
          </a:xfrm>
          <a:prstGeom prst="straightConnector1">
            <a:avLst/>
          </a:prstGeom>
          <a:ln w="28575" cmpd="sng">
            <a:solidFill>
              <a:schemeClr val="tx1"/>
            </a:solidFill>
            <a:prstDash val="sysDash"/>
            <a:tailEnd type="stealth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21 Rectángulo"/>
          <p:cNvSpPr/>
          <p:nvPr/>
        </p:nvSpPr>
        <p:spPr>
          <a:xfrm>
            <a:off x="1142976" y="2357430"/>
            <a:ext cx="1428760" cy="214314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3" name="22 Rectángulo"/>
          <p:cNvSpPr/>
          <p:nvPr/>
        </p:nvSpPr>
        <p:spPr>
          <a:xfrm>
            <a:off x="2571736" y="2357430"/>
            <a:ext cx="1785950" cy="214314"/>
          </a:xfrm>
          <a:prstGeom prst="rect">
            <a:avLst/>
          </a:prstGeom>
          <a:solidFill>
            <a:srgbClr val="CC0099">
              <a:alpha val="54000"/>
            </a:srgbClr>
          </a:solidFill>
          <a:ln>
            <a:solidFill>
              <a:srgbClr val="CC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87157527"/>
      </p:ext>
    </p:extLst>
  </p:cSld>
  <p:clrMapOvr>
    <a:masterClrMapping/>
  </p:clrMapOvr>
  <p:transition spd="slow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2" cstate="print"/>
          <a:srcRect l="46778" t="994" r="4946"/>
          <a:stretch/>
        </p:blipFill>
        <p:spPr>
          <a:xfrm>
            <a:off x="5643570" y="1357298"/>
            <a:ext cx="785818" cy="785818"/>
          </a:xfrm>
          <a:prstGeom prst="rect">
            <a:avLst/>
          </a:prstGeom>
        </p:spPr>
      </p:pic>
      <p:pic>
        <p:nvPicPr>
          <p:cNvPr id="62" name="1 Imagen" descr="fons 02 PP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57" y="0"/>
            <a:ext cx="86448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" name="12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06" y="187324"/>
            <a:ext cx="697452" cy="131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" name="Rectangle 3"/>
          <p:cNvSpPr>
            <a:spLocks noChangeArrowheads="1"/>
          </p:cNvSpPr>
          <p:nvPr/>
        </p:nvSpPr>
        <p:spPr bwMode="auto">
          <a:xfrm rot="-5400000">
            <a:off x="-2362973" y="3963071"/>
            <a:ext cx="546877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2000" b="1" u="sng" dirty="0">
                <a:solidFill>
                  <a:schemeClr val="tx1">
                    <a:lumMod val="50000"/>
                    <a:lumOff val="50000"/>
                  </a:schemeClr>
                </a:solidFill>
                <a:ea typeface="Arial" charset="0"/>
                <a:cs typeface="Arial" charset="0"/>
              </a:rPr>
              <a:t>II. </a:t>
            </a:r>
            <a:r>
              <a:rPr lang="en-GB" sz="2000" b="1" u="sng" dirty="0" err="1">
                <a:solidFill>
                  <a:schemeClr val="tx1">
                    <a:lumMod val="50000"/>
                    <a:lumOff val="50000"/>
                  </a:schemeClr>
                </a:solidFill>
                <a:ea typeface="Arial" charset="0"/>
                <a:cs typeface="Arial" charset="0"/>
              </a:rPr>
              <a:t>Sistema</a:t>
            </a:r>
            <a:r>
              <a:rPr lang="en-GB" sz="2000" b="1" u="sng" dirty="0">
                <a:solidFill>
                  <a:schemeClr val="tx1">
                    <a:lumMod val="50000"/>
                    <a:lumOff val="50000"/>
                  </a:schemeClr>
                </a:solidFill>
                <a:ea typeface="Arial" charset="0"/>
                <a:cs typeface="Arial" charset="0"/>
              </a:rPr>
              <a:t> Gal4/UAS</a:t>
            </a:r>
            <a:endParaRPr lang="en-GB" sz="2000" u="sng" dirty="0">
              <a:solidFill>
                <a:schemeClr val="tx1">
                  <a:lumMod val="50000"/>
                  <a:lumOff val="50000"/>
                </a:schemeClr>
              </a:solidFill>
              <a:ea typeface="Arial" charset="0"/>
              <a:cs typeface="Arial" charset="0"/>
            </a:endParaRPr>
          </a:p>
        </p:txBody>
      </p:sp>
      <p:sp>
        <p:nvSpPr>
          <p:cNvPr id="67" name="66 CuadroTexto"/>
          <p:cNvSpPr txBox="1"/>
          <p:nvPr/>
        </p:nvSpPr>
        <p:spPr>
          <a:xfrm>
            <a:off x="1071538" y="285728"/>
            <a:ext cx="7143800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 err="1"/>
              <a:t>Sistema</a:t>
            </a:r>
            <a:r>
              <a:rPr lang="en-US" sz="2000" b="1" u="sng" dirty="0"/>
              <a:t> Gal4/UAS</a:t>
            </a:r>
          </a:p>
          <a:p>
            <a:endParaRPr lang="en-US" sz="1600" b="1" u="sng" dirty="0"/>
          </a:p>
          <a:p>
            <a:endParaRPr lang="en-US" sz="1600" b="1" u="sng" dirty="0"/>
          </a:p>
          <a:p>
            <a:pPr>
              <a:buFont typeface="Arial" charset="0"/>
              <a:buChar char="•"/>
            </a:pPr>
            <a:r>
              <a:rPr lang="en-US" sz="1600" dirty="0" err="1"/>
              <a:t>Separar</a:t>
            </a:r>
            <a:r>
              <a:rPr lang="en-US" sz="1600" dirty="0"/>
              <a:t> </a:t>
            </a:r>
            <a:r>
              <a:rPr lang="en-US" sz="1600" dirty="0" err="1"/>
              <a:t>els</a:t>
            </a:r>
            <a:r>
              <a:rPr lang="en-US" sz="1600" dirty="0"/>
              <a:t> dos elements del </a:t>
            </a:r>
            <a:r>
              <a:rPr lang="en-US" sz="1600" dirty="0" err="1"/>
              <a:t>sistema</a:t>
            </a:r>
            <a:endParaRPr lang="en-US" sz="1600" dirty="0"/>
          </a:p>
          <a:p>
            <a:pPr>
              <a:buFont typeface="Arial" charset="0"/>
              <a:buChar char="•"/>
            </a:pPr>
            <a:endParaRPr lang="en-US" sz="1600" dirty="0"/>
          </a:p>
          <a:p>
            <a:pPr>
              <a:buFont typeface="Arial" charset="0"/>
              <a:buChar char="•"/>
            </a:pPr>
            <a:endParaRPr lang="en-US" sz="1600" dirty="0"/>
          </a:p>
          <a:p>
            <a:pPr>
              <a:buFont typeface="Arial" charset="0"/>
              <a:buChar char="•"/>
            </a:pPr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pPr>
              <a:buFont typeface="Arial" charset="0"/>
              <a:buChar char="•"/>
            </a:pPr>
            <a:r>
              <a:rPr lang="en-US" sz="1600" dirty="0" err="1"/>
              <a:t>Utilitzar</a:t>
            </a:r>
            <a:r>
              <a:rPr lang="en-US" sz="1600" dirty="0"/>
              <a:t> un </a:t>
            </a:r>
            <a:r>
              <a:rPr lang="en-US" sz="1600" dirty="0" err="1"/>
              <a:t>intermediari</a:t>
            </a:r>
            <a:r>
              <a:rPr lang="en-US" sz="1600" dirty="0"/>
              <a:t> (</a:t>
            </a:r>
            <a:r>
              <a:rPr lang="en-US" sz="1600" dirty="0" err="1"/>
              <a:t>provinent</a:t>
            </a:r>
            <a:r>
              <a:rPr lang="en-US" sz="1600" dirty="0"/>
              <a:t> </a:t>
            </a:r>
            <a:r>
              <a:rPr lang="en-US" sz="1600" dirty="0" err="1"/>
              <a:t>dels</a:t>
            </a:r>
            <a:r>
              <a:rPr lang="en-US" sz="1600" dirty="0"/>
              <a:t> </a:t>
            </a:r>
            <a:r>
              <a:rPr lang="en-US" sz="1600" dirty="0" err="1">
                <a:solidFill>
                  <a:schemeClr val="tx2"/>
                </a:solidFill>
              </a:rPr>
              <a:t>llevats</a:t>
            </a:r>
            <a:r>
              <a:rPr lang="en-US" sz="1600" dirty="0"/>
              <a:t>)</a:t>
            </a:r>
            <a:endParaRPr lang="es-ES" sz="1600" dirty="0"/>
          </a:p>
        </p:txBody>
      </p:sp>
      <p:pic>
        <p:nvPicPr>
          <p:cNvPr id="68" name="Picture 2" descr="Resultado de imagen de andrea brand and norbert perrimo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5947" y="72870"/>
            <a:ext cx="828000" cy="1059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4" descr="Resultado de imagen de norbert perrimo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25858" y="96541"/>
            <a:ext cx="675165" cy="975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" name="ZoneTexte 9"/>
          <p:cNvSpPr txBox="1"/>
          <p:nvPr/>
        </p:nvSpPr>
        <p:spPr>
          <a:xfrm>
            <a:off x="8156589" y="1000108"/>
            <a:ext cx="84038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sz="1400" b="1" dirty="0"/>
              <a:t>A. Brand</a:t>
            </a:r>
            <a:endParaRPr lang="fr-FR" sz="1400" b="1" dirty="0"/>
          </a:p>
        </p:txBody>
      </p:sp>
      <p:sp>
        <p:nvSpPr>
          <p:cNvPr id="71" name="ZoneTexte 9"/>
          <p:cNvSpPr txBox="1"/>
          <p:nvPr/>
        </p:nvSpPr>
        <p:spPr>
          <a:xfrm>
            <a:off x="7000892" y="1000108"/>
            <a:ext cx="109911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sz="1400" b="1" dirty="0"/>
              <a:t>N. Perrimon</a:t>
            </a:r>
            <a:endParaRPr lang="fr-FR" sz="1400" b="1" dirty="0"/>
          </a:p>
        </p:txBody>
      </p:sp>
      <p:sp>
        <p:nvSpPr>
          <p:cNvPr id="78" name="77 Rectángulo"/>
          <p:cNvSpPr/>
          <p:nvPr/>
        </p:nvSpPr>
        <p:spPr>
          <a:xfrm>
            <a:off x="2214546" y="1857364"/>
            <a:ext cx="1428760" cy="214314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9" name="78 Rectángulo"/>
          <p:cNvSpPr/>
          <p:nvPr/>
        </p:nvSpPr>
        <p:spPr>
          <a:xfrm>
            <a:off x="3643306" y="1857364"/>
            <a:ext cx="1785950" cy="214314"/>
          </a:xfrm>
          <a:prstGeom prst="rect">
            <a:avLst/>
          </a:prstGeom>
          <a:solidFill>
            <a:srgbClr val="CC0099">
              <a:alpha val="54000"/>
            </a:srgbClr>
          </a:solidFill>
          <a:ln>
            <a:solidFill>
              <a:srgbClr val="CC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80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47055" y="3143248"/>
            <a:ext cx="953837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1" name="80 Rectángulo"/>
          <p:cNvSpPr/>
          <p:nvPr/>
        </p:nvSpPr>
        <p:spPr>
          <a:xfrm>
            <a:off x="2214546" y="3429000"/>
            <a:ext cx="1428760" cy="285752"/>
          </a:xfrm>
          <a:prstGeom prst="rect">
            <a:avLst/>
          </a:prstGeom>
          <a:solidFill>
            <a:schemeClr val="accent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2" name="81 Rectángulo"/>
          <p:cNvSpPr/>
          <p:nvPr/>
        </p:nvSpPr>
        <p:spPr>
          <a:xfrm>
            <a:off x="3643306" y="3429000"/>
            <a:ext cx="1785950" cy="285752"/>
          </a:xfrm>
          <a:prstGeom prst="rect">
            <a:avLst/>
          </a:prstGeom>
          <a:solidFill>
            <a:schemeClr val="tx2"/>
          </a:solidFill>
          <a:ln>
            <a:solidFill>
              <a:srgbClr val="CC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3" name="82 CuadroTexto"/>
          <p:cNvSpPr txBox="1"/>
          <p:nvPr/>
        </p:nvSpPr>
        <p:spPr>
          <a:xfrm>
            <a:off x="2580362" y="3387464"/>
            <a:ext cx="642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chemeClr val="bg1"/>
                </a:solidFill>
              </a:rPr>
              <a:t>UAS</a:t>
            </a:r>
          </a:p>
        </p:txBody>
      </p:sp>
      <p:sp>
        <p:nvSpPr>
          <p:cNvPr id="84" name="83 CuadroTexto"/>
          <p:cNvSpPr txBox="1"/>
          <p:nvPr/>
        </p:nvSpPr>
        <p:spPr>
          <a:xfrm>
            <a:off x="4286248" y="3399606"/>
            <a:ext cx="642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chemeClr val="bg1"/>
                </a:solidFill>
              </a:rPr>
              <a:t>Gal4</a:t>
            </a:r>
          </a:p>
        </p:txBody>
      </p:sp>
      <p:cxnSp>
        <p:nvCxnSpPr>
          <p:cNvPr id="90" name="89 Conector recto"/>
          <p:cNvCxnSpPr/>
          <p:nvPr/>
        </p:nvCxnSpPr>
        <p:spPr>
          <a:xfrm rot="5400000">
            <a:off x="3566466" y="1785926"/>
            <a:ext cx="142876" cy="158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91 Conector recto de flecha"/>
          <p:cNvCxnSpPr/>
          <p:nvPr/>
        </p:nvCxnSpPr>
        <p:spPr>
          <a:xfrm>
            <a:off x="3637904" y="1714488"/>
            <a:ext cx="214314" cy="1588"/>
          </a:xfrm>
          <a:prstGeom prst="straightConnector1">
            <a:avLst/>
          </a:prstGeom>
          <a:ln w="2540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92 Conector recto"/>
          <p:cNvCxnSpPr/>
          <p:nvPr/>
        </p:nvCxnSpPr>
        <p:spPr>
          <a:xfrm rot="5400000">
            <a:off x="3571868" y="3356768"/>
            <a:ext cx="142876" cy="158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93 Conector recto de flecha"/>
          <p:cNvCxnSpPr/>
          <p:nvPr/>
        </p:nvCxnSpPr>
        <p:spPr>
          <a:xfrm>
            <a:off x="3643306" y="3285330"/>
            <a:ext cx="214314" cy="1588"/>
          </a:xfrm>
          <a:prstGeom prst="straightConnector1">
            <a:avLst/>
          </a:prstGeom>
          <a:ln w="2540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94 Rectángulo"/>
          <p:cNvSpPr/>
          <p:nvPr/>
        </p:nvSpPr>
        <p:spPr>
          <a:xfrm>
            <a:off x="1500166" y="5565721"/>
            <a:ext cx="1428760" cy="214314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6" name="95 Rectángulo"/>
          <p:cNvSpPr/>
          <p:nvPr/>
        </p:nvSpPr>
        <p:spPr>
          <a:xfrm>
            <a:off x="2928926" y="5530096"/>
            <a:ext cx="1785950" cy="285752"/>
          </a:xfrm>
          <a:prstGeom prst="rect">
            <a:avLst/>
          </a:prstGeom>
          <a:solidFill>
            <a:schemeClr val="tx2"/>
          </a:solidFill>
          <a:ln>
            <a:solidFill>
              <a:srgbClr val="CC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7" name="TextBox 56"/>
          <p:cNvSpPr txBox="1"/>
          <p:nvPr/>
        </p:nvSpPr>
        <p:spPr>
          <a:xfrm>
            <a:off x="1406306" y="4996993"/>
            <a:ext cx="1379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/>
              <a:t>Només</a:t>
            </a:r>
            <a:r>
              <a:rPr lang="en-US" sz="1200" dirty="0"/>
              <a:t> </a:t>
            </a:r>
            <a:r>
              <a:rPr lang="en-US" sz="1200" dirty="0" err="1"/>
              <a:t>actiu</a:t>
            </a:r>
            <a:r>
              <a:rPr lang="en-US" sz="1200" dirty="0"/>
              <a:t> a un </a:t>
            </a:r>
            <a:r>
              <a:rPr lang="en-US" sz="1200" dirty="0" err="1"/>
              <a:t>determinat</a:t>
            </a:r>
            <a:r>
              <a:rPr lang="en-US" sz="1200" dirty="0"/>
              <a:t> </a:t>
            </a:r>
            <a:r>
              <a:rPr lang="en-US" sz="1200" dirty="0" err="1"/>
              <a:t>teixit</a:t>
            </a:r>
            <a:endParaRPr lang="en-US" sz="1200" dirty="0"/>
          </a:p>
        </p:txBody>
      </p:sp>
      <p:sp>
        <p:nvSpPr>
          <p:cNvPr id="98" name="97 CuadroTexto"/>
          <p:cNvSpPr txBox="1"/>
          <p:nvPr/>
        </p:nvSpPr>
        <p:spPr>
          <a:xfrm>
            <a:off x="3488555" y="5482329"/>
            <a:ext cx="642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chemeClr val="bg1"/>
                </a:solidFill>
              </a:rPr>
              <a:t>Gal4</a:t>
            </a:r>
          </a:p>
        </p:txBody>
      </p:sp>
      <p:sp>
        <p:nvSpPr>
          <p:cNvPr id="99" name="98 Rectángulo"/>
          <p:cNvSpPr/>
          <p:nvPr/>
        </p:nvSpPr>
        <p:spPr>
          <a:xfrm>
            <a:off x="7072330" y="5553658"/>
            <a:ext cx="1785950" cy="214314"/>
          </a:xfrm>
          <a:prstGeom prst="rect">
            <a:avLst/>
          </a:prstGeom>
          <a:solidFill>
            <a:srgbClr val="CC0099">
              <a:alpha val="54000"/>
            </a:srgbClr>
          </a:solidFill>
          <a:ln>
            <a:solidFill>
              <a:srgbClr val="CC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0" name="99 Rectángulo"/>
          <p:cNvSpPr/>
          <p:nvPr/>
        </p:nvSpPr>
        <p:spPr>
          <a:xfrm>
            <a:off x="5643570" y="5530096"/>
            <a:ext cx="1428760" cy="285752"/>
          </a:xfrm>
          <a:prstGeom prst="rect">
            <a:avLst/>
          </a:prstGeom>
          <a:solidFill>
            <a:schemeClr val="accent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1" name="100 CuadroTexto"/>
          <p:cNvSpPr txBox="1"/>
          <p:nvPr/>
        </p:nvSpPr>
        <p:spPr>
          <a:xfrm>
            <a:off x="6009386" y="5488560"/>
            <a:ext cx="642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chemeClr val="bg1"/>
                </a:solidFill>
              </a:rPr>
              <a:t>UAS</a:t>
            </a:r>
          </a:p>
        </p:txBody>
      </p:sp>
      <p:sp>
        <p:nvSpPr>
          <p:cNvPr id="102" name="Rectangle 48"/>
          <p:cNvSpPr/>
          <p:nvPr/>
        </p:nvSpPr>
        <p:spPr>
          <a:xfrm>
            <a:off x="3919702" y="3818704"/>
            <a:ext cx="1357883" cy="37221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2"/>
                </a:solidFill>
              </a:rPr>
              <a:t>Factor de </a:t>
            </a:r>
            <a:r>
              <a:rPr lang="en-US" sz="1200" b="1" dirty="0" err="1">
                <a:solidFill>
                  <a:schemeClr val="tx2"/>
                </a:solidFill>
              </a:rPr>
              <a:t>transcripció</a:t>
            </a:r>
            <a:endParaRPr lang="en-US" sz="12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400751"/>
      </p:ext>
    </p:extLst>
  </p:cSld>
  <p:clrMapOvr>
    <a:masterClrMapping/>
  </p:clrMapOvr>
  <p:transition spd="slow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71 Elipse"/>
          <p:cNvSpPr/>
          <p:nvPr/>
        </p:nvSpPr>
        <p:spPr>
          <a:xfrm>
            <a:off x="6286512" y="3714752"/>
            <a:ext cx="1857388" cy="571504"/>
          </a:xfrm>
          <a:prstGeom prst="ellipse">
            <a:avLst/>
          </a:prstGeom>
          <a:solidFill>
            <a:srgbClr val="CC0099">
              <a:alpha val="44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6" name="65 Elipse"/>
          <p:cNvSpPr/>
          <p:nvPr/>
        </p:nvSpPr>
        <p:spPr>
          <a:xfrm>
            <a:off x="1785918" y="3714752"/>
            <a:ext cx="1857388" cy="571504"/>
          </a:xfrm>
          <a:prstGeom prst="ellipse">
            <a:avLst/>
          </a:prstGeom>
          <a:solidFill>
            <a:srgbClr val="FFFF00">
              <a:alpha val="41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2" name="Group 4"/>
          <p:cNvGrpSpPr/>
          <p:nvPr/>
        </p:nvGrpSpPr>
        <p:grpSpPr>
          <a:xfrm>
            <a:off x="1602406" y="2896257"/>
            <a:ext cx="2550990" cy="175556"/>
            <a:chOff x="1340024" y="2750982"/>
            <a:chExt cx="3788186" cy="260698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1340024" y="2887014"/>
              <a:ext cx="3788186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Rectangle 6"/>
            <p:cNvSpPr/>
            <p:nvPr/>
          </p:nvSpPr>
          <p:spPr>
            <a:xfrm>
              <a:off x="3542865" y="2750982"/>
              <a:ext cx="1015731" cy="26069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chemeClr val="bg1"/>
                  </a:solidFill>
                </a:rPr>
                <a:t>GAL4</a:t>
              </a:r>
            </a:p>
          </p:txBody>
        </p:sp>
      </p:grpSp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2" cstate="print"/>
          <a:srcRect t="805" r="53448"/>
          <a:stretch/>
        </p:blipFill>
        <p:spPr>
          <a:xfrm>
            <a:off x="6587243" y="1357298"/>
            <a:ext cx="1513282" cy="1572322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2" cstate="print"/>
          <a:srcRect l="46778" t="994" r="4946"/>
          <a:stretch/>
        </p:blipFill>
        <p:spPr>
          <a:xfrm>
            <a:off x="2071670" y="1142984"/>
            <a:ext cx="1570418" cy="1570418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1673092" y="3753153"/>
            <a:ext cx="20862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sz="1600" b="1" dirty="0"/>
              <a:t>“Driver line”</a:t>
            </a:r>
            <a:endParaRPr lang="fr-FR" sz="1600" b="1" dirty="0"/>
          </a:p>
        </p:txBody>
      </p:sp>
      <p:sp>
        <p:nvSpPr>
          <p:cNvPr id="11" name="ZoneTexte 9"/>
          <p:cNvSpPr txBox="1"/>
          <p:nvPr/>
        </p:nvSpPr>
        <p:spPr>
          <a:xfrm>
            <a:off x="6228067" y="3749751"/>
            <a:ext cx="20862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sz="1600" b="1" dirty="0"/>
              <a:t>“Responder line”</a:t>
            </a:r>
            <a:endParaRPr lang="fr-FR" sz="1600" b="1" dirty="0"/>
          </a:p>
        </p:txBody>
      </p:sp>
      <p:sp>
        <p:nvSpPr>
          <p:cNvPr id="12" name="ZoneTexte 9"/>
          <p:cNvSpPr txBox="1"/>
          <p:nvPr/>
        </p:nvSpPr>
        <p:spPr>
          <a:xfrm>
            <a:off x="4500562" y="1643050"/>
            <a:ext cx="864097" cy="837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sz="3600" b="1" dirty="0"/>
              <a:t>X</a:t>
            </a:r>
            <a:endParaRPr lang="fr-FR" sz="3600" b="1" dirty="0"/>
          </a:p>
        </p:txBody>
      </p:sp>
      <p:cxnSp>
        <p:nvCxnSpPr>
          <p:cNvPr id="13" name="Straight Arrow Connector 12"/>
          <p:cNvCxnSpPr/>
          <p:nvPr/>
        </p:nvCxnSpPr>
        <p:spPr>
          <a:xfrm rot="16200000" flipH="1">
            <a:off x="4469683" y="3817068"/>
            <a:ext cx="922435" cy="3421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928662" y="5691646"/>
            <a:ext cx="7786742" cy="1562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reeform 14"/>
          <p:cNvSpPr/>
          <p:nvPr/>
        </p:nvSpPr>
        <p:spPr>
          <a:xfrm>
            <a:off x="2980375" y="5940626"/>
            <a:ext cx="434778" cy="323332"/>
          </a:xfrm>
          <a:custGeom>
            <a:avLst/>
            <a:gdLst>
              <a:gd name="connsiteX0" fmla="*/ 0 w 685800"/>
              <a:gd name="connsiteY0" fmla="*/ 0 h 510009"/>
              <a:gd name="connsiteX1" fmla="*/ 114300 w 685800"/>
              <a:gd name="connsiteY1" fmla="*/ 314325 h 510009"/>
              <a:gd name="connsiteX2" fmla="*/ 390525 w 685800"/>
              <a:gd name="connsiteY2" fmla="*/ 485775 h 510009"/>
              <a:gd name="connsiteX3" fmla="*/ 685800 w 685800"/>
              <a:gd name="connsiteY3" fmla="*/ 504825 h 510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" h="510009">
                <a:moveTo>
                  <a:pt x="0" y="0"/>
                </a:moveTo>
                <a:cubicBezTo>
                  <a:pt x="24606" y="116681"/>
                  <a:pt x="49213" y="233363"/>
                  <a:pt x="114300" y="314325"/>
                </a:cubicBezTo>
                <a:cubicBezTo>
                  <a:pt x="179387" y="395287"/>
                  <a:pt x="295275" y="454025"/>
                  <a:pt x="390525" y="485775"/>
                </a:cubicBezTo>
                <a:cubicBezTo>
                  <a:pt x="485775" y="517525"/>
                  <a:pt x="585787" y="511175"/>
                  <a:pt x="685800" y="504825"/>
                </a:cubicBezTo>
              </a:path>
            </a:pathLst>
          </a:custGeom>
          <a:ln w="57150"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16" name="Rectangle 15"/>
          <p:cNvSpPr/>
          <p:nvPr/>
        </p:nvSpPr>
        <p:spPr>
          <a:xfrm>
            <a:off x="1851649" y="2871144"/>
            <a:ext cx="1005839" cy="214315"/>
          </a:xfrm>
          <a:prstGeom prst="rect">
            <a:avLst/>
          </a:prstGeom>
          <a:solidFill>
            <a:srgbClr val="FFFF00">
              <a:alpha val="93000"/>
            </a:srgbClr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 err="1">
                <a:solidFill>
                  <a:schemeClr val="tx1"/>
                </a:solidFill>
              </a:rPr>
              <a:t>amplificador</a:t>
            </a:r>
            <a:endParaRPr lang="en-US" sz="1100" b="1" dirty="0">
              <a:solidFill>
                <a:schemeClr val="tx1"/>
              </a:solidFill>
            </a:endParaRPr>
          </a:p>
        </p:txBody>
      </p:sp>
      <p:grpSp>
        <p:nvGrpSpPr>
          <p:cNvPr id="3" name="Group 16"/>
          <p:cNvGrpSpPr/>
          <p:nvPr/>
        </p:nvGrpSpPr>
        <p:grpSpPr>
          <a:xfrm>
            <a:off x="5924400" y="2905760"/>
            <a:ext cx="2550990" cy="166051"/>
            <a:chOff x="1340024" y="2750978"/>
            <a:chExt cx="3788186" cy="246583"/>
          </a:xfrm>
        </p:grpSpPr>
        <p:cxnSp>
          <p:nvCxnSpPr>
            <p:cNvPr id="18" name="Straight Connector 17"/>
            <p:cNvCxnSpPr/>
            <p:nvPr/>
          </p:nvCxnSpPr>
          <p:spPr>
            <a:xfrm>
              <a:off x="1340024" y="2887014"/>
              <a:ext cx="3788186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Rectangle 18"/>
            <p:cNvSpPr/>
            <p:nvPr/>
          </p:nvSpPr>
          <p:spPr>
            <a:xfrm>
              <a:off x="3542865" y="2750978"/>
              <a:ext cx="1015731" cy="246583"/>
            </a:xfrm>
            <a:prstGeom prst="rect">
              <a:avLst/>
            </a:prstGeom>
            <a:solidFill>
              <a:srgbClr val="CC0099"/>
            </a:solidFill>
            <a:ln>
              <a:solidFill>
                <a:srgbClr val="CC0099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chemeClr val="bg1"/>
                  </a:solidFill>
                </a:rPr>
                <a:t>Gene X</a:t>
              </a:r>
            </a:p>
          </p:txBody>
        </p:sp>
      </p:grpSp>
      <p:sp>
        <p:nvSpPr>
          <p:cNvPr id="20" name="Rounded Rectangle 19"/>
          <p:cNvSpPr/>
          <p:nvPr/>
        </p:nvSpPr>
        <p:spPr>
          <a:xfrm>
            <a:off x="6283533" y="2917270"/>
            <a:ext cx="141568" cy="154960"/>
          </a:xfrm>
          <a:prstGeom prst="roundRect">
            <a:avLst/>
          </a:prstGeom>
          <a:solidFill>
            <a:srgbClr val="0083AC"/>
          </a:solidFill>
          <a:ln>
            <a:solidFill>
              <a:srgbClr val="0083AC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21" name="Rounded Rectangle 20"/>
          <p:cNvSpPr/>
          <p:nvPr/>
        </p:nvSpPr>
        <p:spPr>
          <a:xfrm>
            <a:off x="6475324" y="2917270"/>
            <a:ext cx="141568" cy="154960"/>
          </a:xfrm>
          <a:prstGeom prst="roundRect">
            <a:avLst/>
          </a:prstGeom>
          <a:solidFill>
            <a:srgbClr val="0083AC"/>
          </a:solidFill>
          <a:ln>
            <a:solidFill>
              <a:srgbClr val="0083AC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22" name="Rounded Rectangle 21"/>
          <p:cNvSpPr/>
          <p:nvPr/>
        </p:nvSpPr>
        <p:spPr>
          <a:xfrm>
            <a:off x="6664814" y="2917270"/>
            <a:ext cx="141568" cy="154960"/>
          </a:xfrm>
          <a:prstGeom prst="roundRect">
            <a:avLst/>
          </a:prstGeom>
          <a:solidFill>
            <a:srgbClr val="0083AC"/>
          </a:solidFill>
          <a:ln>
            <a:solidFill>
              <a:srgbClr val="0083AC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23" name="Rounded Rectangle 22"/>
          <p:cNvSpPr/>
          <p:nvPr/>
        </p:nvSpPr>
        <p:spPr>
          <a:xfrm>
            <a:off x="6845671" y="2915054"/>
            <a:ext cx="141568" cy="154960"/>
          </a:xfrm>
          <a:prstGeom prst="roundRect">
            <a:avLst/>
          </a:prstGeom>
          <a:solidFill>
            <a:srgbClr val="0083AC"/>
          </a:solidFill>
          <a:ln>
            <a:solidFill>
              <a:srgbClr val="0083AC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25" name="Rectangle 24"/>
          <p:cNvSpPr/>
          <p:nvPr/>
        </p:nvSpPr>
        <p:spPr>
          <a:xfrm>
            <a:off x="2620375" y="5600673"/>
            <a:ext cx="720000" cy="18000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</a:rPr>
              <a:t>GAL4</a:t>
            </a:r>
          </a:p>
        </p:txBody>
      </p:sp>
      <p:sp>
        <p:nvSpPr>
          <p:cNvPr id="26" name="Oval 25"/>
          <p:cNvSpPr/>
          <p:nvPr/>
        </p:nvSpPr>
        <p:spPr>
          <a:xfrm>
            <a:off x="3497709" y="6168539"/>
            <a:ext cx="180000" cy="180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chemeClr val="tx2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3690667" y="6348539"/>
            <a:ext cx="180000" cy="180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chemeClr val="tx2"/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3722165" y="6024691"/>
            <a:ext cx="180000" cy="180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chemeClr val="tx2"/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3400086" y="6462096"/>
            <a:ext cx="180000" cy="180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chemeClr val="tx2"/>
              </a:solidFill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5772963" y="5605424"/>
            <a:ext cx="180000" cy="180000"/>
          </a:xfrm>
          <a:prstGeom prst="roundRect">
            <a:avLst/>
          </a:prstGeom>
          <a:solidFill>
            <a:srgbClr val="0083AC"/>
          </a:solidFill>
          <a:ln>
            <a:solidFill>
              <a:srgbClr val="0083AC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32" name="Rounded Rectangle 31"/>
          <p:cNvSpPr/>
          <p:nvPr/>
        </p:nvSpPr>
        <p:spPr>
          <a:xfrm>
            <a:off x="6006261" y="5605424"/>
            <a:ext cx="180000" cy="180000"/>
          </a:xfrm>
          <a:prstGeom prst="roundRect">
            <a:avLst/>
          </a:prstGeom>
          <a:solidFill>
            <a:srgbClr val="0083AC"/>
          </a:solidFill>
          <a:ln>
            <a:solidFill>
              <a:srgbClr val="0083AC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33" name="Rounded Rectangle 32"/>
          <p:cNvSpPr/>
          <p:nvPr/>
        </p:nvSpPr>
        <p:spPr>
          <a:xfrm>
            <a:off x="6246933" y="5600673"/>
            <a:ext cx="180000" cy="180000"/>
          </a:xfrm>
          <a:prstGeom prst="roundRect">
            <a:avLst/>
          </a:prstGeom>
          <a:solidFill>
            <a:srgbClr val="0083AC"/>
          </a:solidFill>
          <a:ln>
            <a:solidFill>
              <a:srgbClr val="0083AC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34" name="Rounded Rectangle 33"/>
          <p:cNvSpPr/>
          <p:nvPr/>
        </p:nvSpPr>
        <p:spPr>
          <a:xfrm>
            <a:off x="6487605" y="5600673"/>
            <a:ext cx="180000" cy="180000"/>
          </a:xfrm>
          <a:prstGeom prst="roundRect">
            <a:avLst/>
          </a:prstGeom>
          <a:solidFill>
            <a:srgbClr val="0083AC"/>
          </a:solidFill>
          <a:ln>
            <a:solidFill>
              <a:srgbClr val="0083AC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35" name="Oval 34"/>
          <p:cNvSpPr/>
          <p:nvPr/>
        </p:nvSpPr>
        <p:spPr>
          <a:xfrm>
            <a:off x="5766259" y="5392187"/>
            <a:ext cx="180000" cy="180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36" name="Oval 35"/>
          <p:cNvSpPr/>
          <p:nvPr/>
        </p:nvSpPr>
        <p:spPr>
          <a:xfrm>
            <a:off x="6007733" y="5389295"/>
            <a:ext cx="180000" cy="180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37" name="Oval 36"/>
          <p:cNvSpPr/>
          <p:nvPr/>
        </p:nvSpPr>
        <p:spPr>
          <a:xfrm>
            <a:off x="6246933" y="5388957"/>
            <a:ext cx="180000" cy="180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38" name="Oval 37"/>
          <p:cNvSpPr/>
          <p:nvPr/>
        </p:nvSpPr>
        <p:spPr>
          <a:xfrm>
            <a:off x="6488407" y="5392844"/>
            <a:ext cx="180000" cy="180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39" name="Freeform 38"/>
          <p:cNvSpPr/>
          <p:nvPr/>
        </p:nvSpPr>
        <p:spPr>
          <a:xfrm>
            <a:off x="7554221" y="5901037"/>
            <a:ext cx="434778" cy="323332"/>
          </a:xfrm>
          <a:custGeom>
            <a:avLst/>
            <a:gdLst>
              <a:gd name="connsiteX0" fmla="*/ 0 w 685800"/>
              <a:gd name="connsiteY0" fmla="*/ 0 h 510009"/>
              <a:gd name="connsiteX1" fmla="*/ 114300 w 685800"/>
              <a:gd name="connsiteY1" fmla="*/ 314325 h 510009"/>
              <a:gd name="connsiteX2" fmla="*/ 390525 w 685800"/>
              <a:gd name="connsiteY2" fmla="*/ 485775 h 510009"/>
              <a:gd name="connsiteX3" fmla="*/ 685800 w 685800"/>
              <a:gd name="connsiteY3" fmla="*/ 504825 h 510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" h="510009">
                <a:moveTo>
                  <a:pt x="0" y="0"/>
                </a:moveTo>
                <a:cubicBezTo>
                  <a:pt x="24606" y="116681"/>
                  <a:pt x="49213" y="233363"/>
                  <a:pt x="114300" y="314325"/>
                </a:cubicBezTo>
                <a:cubicBezTo>
                  <a:pt x="179387" y="395287"/>
                  <a:pt x="295275" y="454025"/>
                  <a:pt x="390525" y="485775"/>
                </a:cubicBezTo>
                <a:cubicBezTo>
                  <a:pt x="485775" y="517525"/>
                  <a:pt x="585787" y="511175"/>
                  <a:pt x="685800" y="504825"/>
                </a:cubicBezTo>
              </a:path>
            </a:pathLst>
          </a:custGeom>
          <a:ln w="57150"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40" name="Hexagon 39"/>
          <p:cNvSpPr/>
          <p:nvPr/>
        </p:nvSpPr>
        <p:spPr>
          <a:xfrm>
            <a:off x="8168072" y="6170153"/>
            <a:ext cx="180000" cy="180000"/>
          </a:xfrm>
          <a:prstGeom prst="hexagon">
            <a:avLst/>
          </a:prstGeom>
          <a:solidFill>
            <a:srgbClr val="CC009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41" name="Hexagon 40"/>
          <p:cNvSpPr/>
          <p:nvPr/>
        </p:nvSpPr>
        <p:spPr>
          <a:xfrm>
            <a:off x="8361030" y="6350153"/>
            <a:ext cx="180000" cy="180000"/>
          </a:xfrm>
          <a:prstGeom prst="hexagon">
            <a:avLst/>
          </a:prstGeom>
          <a:solidFill>
            <a:srgbClr val="CC009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42" name="Hexagon 41"/>
          <p:cNvSpPr/>
          <p:nvPr/>
        </p:nvSpPr>
        <p:spPr>
          <a:xfrm>
            <a:off x="8392528" y="6026305"/>
            <a:ext cx="180000" cy="180000"/>
          </a:xfrm>
          <a:prstGeom prst="hexagon">
            <a:avLst/>
          </a:prstGeom>
          <a:solidFill>
            <a:srgbClr val="CC009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43" name="Hexagon 42"/>
          <p:cNvSpPr/>
          <p:nvPr/>
        </p:nvSpPr>
        <p:spPr>
          <a:xfrm>
            <a:off x="8070449" y="6463710"/>
            <a:ext cx="180000" cy="180000"/>
          </a:xfrm>
          <a:prstGeom prst="hexagon">
            <a:avLst/>
          </a:prstGeom>
          <a:solidFill>
            <a:srgbClr val="CC009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44" name="Freeform 43"/>
          <p:cNvSpPr/>
          <p:nvPr/>
        </p:nvSpPr>
        <p:spPr>
          <a:xfrm>
            <a:off x="3464391" y="3101420"/>
            <a:ext cx="282616" cy="210174"/>
          </a:xfrm>
          <a:custGeom>
            <a:avLst/>
            <a:gdLst>
              <a:gd name="connsiteX0" fmla="*/ 0 w 685800"/>
              <a:gd name="connsiteY0" fmla="*/ 0 h 510009"/>
              <a:gd name="connsiteX1" fmla="*/ 114300 w 685800"/>
              <a:gd name="connsiteY1" fmla="*/ 314325 h 510009"/>
              <a:gd name="connsiteX2" fmla="*/ 390525 w 685800"/>
              <a:gd name="connsiteY2" fmla="*/ 485775 h 510009"/>
              <a:gd name="connsiteX3" fmla="*/ 685800 w 685800"/>
              <a:gd name="connsiteY3" fmla="*/ 504825 h 510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" h="510009">
                <a:moveTo>
                  <a:pt x="0" y="0"/>
                </a:moveTo>
                <a:cubicBezTo>
                  <a:pt x="24606" y="116681"/>
                  <a:pt x="49213" y="233363"/>
                  <a:pt x="114300" y="314325"/>
                </a:cubicBezTo>
                <a:cubicBezTo>
                  <a:pt x="179387" y="395287"/>
                  <a:pt x="295275" y="454025"/>
                  <a:pt x="390525" y="485775"/>
                </a:cubicBezTo>
                <a:cubicBezTo>
                  <a:pt x="485775" y="517525"/>
                  <a:pt x="585787" y="511175"/>
                  <a:pt x="685800" y="504825"/>
                </a:cubicBezTo>
              </a:path>
            </a:pathLst>
          </a:custGeom>
          <a:ln w="38100"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45" name="Oval 44"/>
          <p:cNvSpPr/>
          <p:nvPr/>
        </p:nvSpPr>
        <p:spPr>
          <a:xfrm>
            <a:off x="3843442" y="3188161"/>
            <a:ext cx="117004" cy="117004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46" name="Oval 45"/>
          <p:cNvSpPr/>
          <p:nvPr/>
        </p:nvSpPr>
        <p:spPr>
          <a:xfrm>
            <a:off x="3779060" y="3380972"/>
            <a:ext cx="117004" cy="117004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47" name="Oval 46"/>
          <p:cNvSpPr/>
          <p:nvPr/>
        </p:nvSpPr>
        <p:spPr>
          <a:xfrm>
            <a:off x="4000963" y="3317106"/>
            <a:ext cx="117004" cy="117004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48" name="Freeform 47"/>
          <p:cNvSpPr/>
          <p:nvPr/>
        </p:nvSpPr>
        <p:spPr>
          <a:xfrm>
            <a:off x="4268104" y="5135242"/>
            <a:ext cx="1814051" cy="1181416"/>
          </a:xfrm>
          <a:custGeom>
            <a:avLst/>
            <a:gdLst>
              <a:gd name="connsiteX0" fmla="*/ 0 w 1814051"/>
              <a:gd name="connsiteY0" fmla="*/ 1176501 h 1181416"/>
              <a:gd name="connsiteX1" fmla="*/ 597310 w 1814051"/>
              <a:gd name="connsiteY1" fmla="*/ 1132256 h 1181416"/>
              <a:gd name="connsiteX2" fmla="*/ 951271 w 1814051"/>
              <a:gd name="connsiteY2" fmla="*/ 822540 h 1181416"/>
              <a:gd name="connsiteX3" fmla="*/ 1150374 w 1814051"/>
              <a:gd name="connsiteY3" fmla="*/ 402211 h 1181416"/>
              <a:gd name="connsiteX4" fmla="*/ 1297858 w 1814051"/>
              <a:gd name="connsiteY4" fmla="*/ 144114 h 1181416"/>
              <a:gd name="connsiteX5" fmla="*/ 1401097 w 1814051"/>
              <a:gd name="connsiteY5" fmla="*/ 26127 h 1181416"/>
              <a:gd name="connsiteX6" fmla="*/ 1629697 w 1814051"/>
              <a:gd name="connsiteY6" fmla="*/ 4005 h 1181416"/>
              <a:gd name="connsiteX7" fmla="*/ 1777180 w 1814051"/>
              <a:gd name="connsiteY7" fmla="*/ 85121 h 1181416"/>
              <a:gd name="connsiteX8" fmla="*/ 1814051 w 1814051"/>
              <a:gd name="connsiteY8" fmla="*/ 173611 h 1181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14051" h="1181416">
                <a:moveTo>
                  <a:pt x="0" y="1176501"/>
                </a:moveTo>
                <a:cubicBezTo>
                  <a:pt x="219382" y="1183875"/>
                  <a:pt x="438765" y="1191249"/>
                  <a:pt x="597310" y="1132256"/>
                </a:cubicBezTo>
                <a:cubicBezTo>
                  <a:pt x="755855" y="1073263"/>
                  <a:pt x="859094" y="944214"/>
                  <a:pt x="951271" y="822540"/>
                </a:cubicBezTo>
                <a:cubicBezTo>
                  <a:pt x="1043448" y="700866"/>
                  <a:pt x="1092610" y="515282"/>
                  <a:pt x="1150374" y="402211"/>
                </a:cubicBezTo>
                <a:cubicBezTo>
                  <a:pt x="1208138" y="289140"/>
                  <a:pt x="1256071" y="206795"/>
                  <a:pt x="1297858" y="144114"/>
                </a:cubicBezTo>
                <a:cubicBezTo>
                  <a:pt x="1339645" y="81433"/>
                  <a:pt x="1345790" y="49479"/>
                  <a:pt x="1401097" y="26127"/>
                </a:cubicBezTo>
                <a:cubicBezTo>
                  <a:pt x="1456404" y="2775"/>
                  <a:pt x="1567017" y="-5827"/>
                  <a:pt x="1629697" y="4005"/>
                </a:cubicBezTo>
                <a:cubicBezTo>
                  <a:pt x="1692377" y="13837"/>
                  <a:pt x="1746454" y="56853"/>
                  <a:pt x="1777180" y="85121"/>
                </a:cubicBezTo>
                <a:cubicBezTo>
                  <a:pt x="1807906" y="113389"/>
                  <a:pt x="1810978" y="143500"/>
                  <a:pt x="1814051" y="173611"/>
                </a:cubicBezTo>
              </a:path>
            </a:pathLst>
          </a:custGeom>
          <a:ln w="38100"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49" name="Rectangle 48"/>
          <p:cNvSpPr/>
          <p:nvPr/>
        </p:nvSpPr>
        <p:spPr>
          <a:xfrm>
            <a:off x="5970735" y="3013225"/>
            <a:ext cx="1357883" cy="37221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err="1">
                <a:solidFill>
                  <a:schemeClr val="accent1"/>
                </a:solidFill>
              </a:rPr>
              <a:t>Seqüència</a:t>
            </a:r>
            <a:r>
              <a:rPr lang="en-US" sz="1200" b="1" dirty="0">
                <a:solidFill>
                  <a:schemeClr val="accent1"/>
                </a:solidFill>
              </a:rPr>
              <a:t> UAS 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906240" y="2272408"/>
            <a:ext cx="1379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/>
              <a:t>Només</a:t>
            </a:r>
            <a:r>
              <a:rPr lang="en-US" sz="1200" dirty="0"/>
              <a:t> </a:t>
            </a:r>
            <a:r>
              <a:rPr lang="en-US" sz="1200" dirty="0" err="1"/>
              <a:t>actiu</a:t>
            </a:r>
            <a:r>
              <a:rPr lang="en-US" sz="1200" dirty="0"/>
              <a:t> a un </a:t>
            </a:r>
            <a:r>
              <a:rPr lang="en-US" sz="1200" dirty="0" err="1"/>
              <a:t>determinat</a:t>
            </a:r>
            <a:r>
              <a:rPr lang="en-US" sz="1200" dirty="0"/>
              <a:t> </a:t>
            </a:r>
            <a:r>
              <a:rPr lang="en-US" sz="1200" dirty="0" err="1"/>
              <a:t>teixit</a:t>
            </a:r>
            <a:endParaRPr lang="en-US" sz="1200" dirty="0"/>
          </a:p>
        </p:txBody>
      </p:sp>
      <p:sp>
        <p:nvSpPr>
          <p:cNvPr id="58" name="Freeform 57"/>
          <p:cNvSpPr/>
          <p:nvPr/>
        </p:nvSpPr>
        <p:spPr>
          <a:xfrm rot="5400000" flipV="1">
            <a:off x="2162857" y="2562206"/>
            <a:ext cx="206329" cy="117698"/>
          </a:xfrm>
          <a:custGeom>
            <a:avLst/>
            <a:gdLst>
              <a:gd name="connsiteX0" fmla="*/ 0 w 685800"/>
              <a:gd name="connsiteY0" fmla="*/ 0 h 510009"/>
              <a:gd name="connsiteX1" fmla="*/ 114300 w 685800"/>
              <a:gd name="connsiteY1" fmla="*/ 314325 h 510009"/>
              <a:gd name="connsiteX2" fmla="*/ 390525 w 685800"/>
              <a:gd name="connsiteY2" fmla="*/ 485775 h 510009"/>
              <a:gd name="connsiteX3" fmla="*/ 685800 w 685800"/>
              <a:gd name="connsiteY3" fmla="*/ 504825 h 510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" h="510009">
                <a:moveTo>
                  <a:pt x="0" y="0"/>
                </a:moveTo>
                <a:cubicBezTo>
                  <a:pt x="24606" y="116681"/>
                  <a:pt x="49213" y="233363"/>
                  <a:pt x="114300" y="314325"/>
                </a:cubicBezTo>
                <a:cubicBezTo>
                  <a:pt x="179387" y="395287"/>
                  <a:pt x="295275" y="454025"/>
                  <a:pt x="390525" y="485775"/>
                </a:cubicBezTo>
                <a:cubicBezTo>
                  <a:pt x="485775" y="517525"/>
                  <a:pt x="585787" y="511175"/>
                  <a:pt x="685800" y="504825"/>
                </a:cubicBezTo>
              </a:path>
            </a:pathLst>
          </a:custGeom>
          <a:ln w="38100">
            <a:solidFill>
              <a:srgbClr val="B9394B"/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59" name="TextBox 58"/>
          <p:cNvSpPr txBox="1"/>
          <p:nvPr/>
        </p:nvSpPr>
        <p:spPr>
          <a:xfrm>
            <a:off x="5316635" y="2286804"/>
            <a:ext cx="1531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“Upstream activation sequence”</a:t>
            </a:r>
          </a:p>
        </p:txBody>
      </p:sp>
      <p:sp>
        <p:nvSpPr>
          <p:cNvPr id="60" name="Freeform 59"/>
          <p:cNvSpPr/>
          <p:nvPr/>
        </p:nvSpPr>
        <p:spPr>
          <a:xfrm rot="5400000" flipV="1">
            <a:off x="6480770" y="2627747"/>
            <a:ext cx="206329" cy="117698"/>
          </a:xfrm>
          <a:custGeom>
            <a:avLst/>
            <a:gdLst>
              <a:gd name="connsiteX0" fmla="*/ 0 w 685800"/>
              <a:gd name="connsiteY0" fmla="*/ 0 h 510009"/>
              <a:gd name="connsiteX1" fmla="*/ 114300 w 685800"/>
              <a:gd name="connsiteY1" fmla="*/ 314325 h 510009"/>
              <a:gd name="connsiteX2" fmla="*/ 390525 w 685800"/>
              <a:gd name="connsiteY2" fmla="*/ 485775 h 510009"/>
              <a:gd name="connsiteX3" fmla="*/ 685800 w 685800"/>
              <a:gd name="connsiteY3" fmla="*/ 504825 h 510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" h="510009">
                <a:moveTo>
                  <a:pt x="0" y="0"/>
                </a:moveTo>
                <a:cubicBezTo>
                  <a:pt x="24606" y="116681"/>
                  <a:pt x="49213" y="233363"/>
                  <a:pt x="114300" y="314325"/>
                </a:cubicBezTo>
                <a:cubicBezTo>
                  <a:pt x="179387" y="395287"/>
                  <a:pt x="295275" y="454025"/>
                  <a:pt x="390525" y="485775"/>
                </a:cubicBezTo>
                <a:cubicBezTo>
                  <a:pt x="485775" y="517525"/>
                  <a:pt x="585787" y="511175"/>
                  <a:pt x="685800" y="504825"/>
                </a:cubicBezTo>
              </a:path>
            </a:pathLst>
          </a:custGeom>
          <a:ln w="38100">
            <a:solidFill>
              <a:srgbClr val="0083AC"/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63" name="TextBox 62"/>
          <p:cNvSpPr txBox="1"/>
          <p:nvPr/>
        </p:nvSpPr>
        <p:spPr>
          <a:xfrm>
            <a:off x="5478843" y="5793858"/>
            <a:ext cx="17399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err="1">
                <a:solidFill>
                  <a:srgbClr val="0083AC"/>
                </a:solidFill>
              </a:rPr>
              <a:t>amplificador+promotor</a:t>
            </a:r>
            <a:endParaRPr lang="en-US" sz="1200" b="1" dirty="0">
              <a:solidFill>
                <a:srgbClr val="0083AC"/>
              </a:solidFill>
            </a:endParaRPr>
          </a:p>
        </p:txBody>
      </p:sp>
      <p:pic>
        <p:nvPicPr>
          <p:cNvPr id="62" name="1 Imagen" descr="fons 02 PP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57" y="0"/>
            <a:ext cx="86448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" name="12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06" y="187324"/>
            <a:ext cx="697452" cy="131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" name="Rectangle 3"/>
          <p:cNvSpPr>
            <a:spLocks noChangeArrowheads="1"/>
          </p:cNvSpPr>
          <p:nvPr/>
        </p:nvSpPr>
        <p:spPr bwMode="auto">
          <a:xfrm rot="-5400000">
            <a:off x="-2362973" y="3963071"/>
            <a:ext cx="546877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2000" b="1" u="sng" dirty="0">
                <a:solidFill>
                  <a:schemeClr val="tx1">
                    <a:lumMod val="50000"/>
                    <a:lumOff val="50000"/>
                  </a:schemeClr>
                </a:solidFill>
                <a:ea typeface="Arial" charset="0"/>
                <a:cs typeface="Arial" charset="0"/>
              </a:rPr>
              <a:t>II. </a:t>
            </a:r>
            <a:r>
              <a:rPr lang="en-GB" sz="2000" b="1" u="sng" dirty="0" err="1">
                <a:solidFill>
                  <a:schemeClr val="tx1">
                    <a:lumMod val="50000"/>
                    <a:lumOff val="50000"/>
                  </a:schemeClr>
                </a:solidFill>
                <a:ea typeface="Arial" charset="0"/>
                <a:cs typeface="Arial" charset="0"/>
              </a:rPr>
              <a:t>Sistema</a:t>
            </a:r>
            <a:r>
              <a:rPr lang="en-GB" sz="2000" b="1" u="sng" dirty="0">
                <a:solidFill>
                  <a:schemeClr val="tx1">
                    <a:lumMod val="50000"/>
                    <a:lumOff val="50000"/>
                  </a:schemeClr>
                </a:solidFill>
                <a:ea typeface="Arial" charset="0"/>
                <a:cs typeface="Arial" charset="0"/>
              </a:rPr>
              <a:t> Gal4/UAS</a:t>
            </a:r>
            <a:endParaRPr lang="en-GB" sz="2000" u="sng" dirty="0">
              <a:solidFill>
                <a:schemeClr val="tx1">
                  <a:lumMod val="50000"/>
                  <a:lumOff val="50000"/>
                </a:schemeClr>
              </a:solidFill>
              <a:ea typeface="Arial" charset="0"/>
              <a:cs typeface="Arial" charset="0"/>
            </a:endParaRPr>
          </a:p>
        </p:txBody>
      </p:sp>
      <p:sp>
        <p:nvSpPr>
          <p:cNvPr id="67" name="66 CuadroTexto"/>
          <p:cNvSpPr txBox="1"/>
          <p:nvPr/>
        </p:nvSpPr>
        <p:spPr>
          <a:xfrm>
            <a:off x="1071538" y="285728"/>
            <a:ext cx="71438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 err="1"/>
              <a:t>Sistema</a:t>
            </a:r>
            <a:r>
              <a:rPr lang="en-US" sz="2000" b="1" u="sng" dirty="0"/>
              <a:t> Gal4/UAS</a:t>
            </a:r>
          </a:p>
          <a:p>
            <a:endParaRPr lang="en-US" sz="1600" b="1" u="sng" dirty="0"/>
          </a:p>
          <a:p>
            <a:endParaRPr lang="en-US" sz="1600" dirty="0"/>
          </a:p>
        </p:txBody>
      </p:sp>
      <p:pic>
        <p:nvPicPr>
          <p:cNvPr id="50483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09811" y="2546577"/>
            <a:ext cx="290685" cy="239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5008" y="3143249"/>
            <a:ext cx="290685" cy="2394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5" name="Rectangle 48"/>
          <p:cNvSpPr/>
          <p:nvPr/>
        </p:nvSpPr>
        <p:spPr>
          <a:xfrm>
            <a:off x="2786050" y="5072074"/>
            <a:ext cx="1357883" cy="37221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2"/>
                </a:solidFill>
              </a:rPr>
              <a:t>Factor de </a:t>
            </a:r>
            <a:r>
              <a:rPr lang="en-US" sz="1200" b="1" dirty="0" err="1">
                <a:solidFill>
                  <a:schemeClr val="tx2"/>
                </a:solidFill>
              </a:rPr>
              <a:t>transcripció</a:t>
            </a:r>
            <a:endParaRPr lang="en-US" sz="1200" b="1" dirty="0">
              <a:solidFill>
                <a:schemeClr val="tx2"/>
              </a:solidFill>
            </a:endParaRPr>
          </a:p>
        </p:txBody>
      </p:sp>
      <p:pic>
        <p:nvPicPr>
          <p:cNvPr id="76" name="Picture 3" descr="dia-del-orgullo-friki-genes-drosophila-L-1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71604" y="3143248"/>
            <a:ext cx="384446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" name="Rectangle 15"/>
          <p:cNvSpPr/>
          <p:nvPr/>
        </p:nvSpPr>
        <p:spPr>
          <a:xfrm>
            <a:off x="1428728" y="5572140"/>
            <a:ext cx="1005839" cy="214315"/>
          </a:xfrm>
          <a:prstGeom prst="rect">
            <a:avLst/>
          </a:prstGeom>
          <a:solidFill>
            <a:srgbClr val="FFFF00">
              <a:alpha val="93000"/>
            </a:srgbClr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 err="1">
                <a:solidFill>
                  <a:schemeClr val="tx1"/>
                </a:solidFill>
              </a:rPr>
              <a:t>amplificador</a:t>
            </a:r>
            <a:endParaRPr lang="en-US" sz="1100" b="1" dirty="0">
              <a:solidFill>
                <a:schemeClr val="tx1"/>
              </a:solidFill>
            </a:endParaRPr>
          </a:p>
        </p:txBody>
      </p:sp>
      <p:sp>
        <p:nvSpPr>
          <p:cNvPr id="77" name="Rectangle 18"/>
          <p:cNvSpPr/>
          <p:nvPr/>
        </p:nvSpPr>
        <p:spPr>
          <a:xfrm>
            <a:off x="7143768" y="5614318"/>
            <a:ext cx="684000" cy="172136"/>
          </a:xfrm>
          <a:prstGeom prst="rect">
            <a:avLst/>
          </a:prstGeom>
          <a:solidFill>
            <a:srgbClr val="CC0099"/>
          </a:solidFill>
          <a:ln>
            <a:solidFill>
              <a:srgbClr val="CC0099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</a:rPr>
              <a:t>Gene X</a:t>
            </a:r>
          </a:p>
        </p:txBody>
      </p:sp>
    </p:spTree>
    <p:extLst>
      <p:ext uri="{BB962C8B-B14F-4D97-AF65-F5344CB8AC3E}">
        <p14:creationId xmlns:p14="http://schemas.microsoft.com/office/powerpoint/2010/main" val="369400751"/>
      </p:ext>
    </p:extLst>
  </p:cSld>
  <p:clrMapOvr>
    <a:masterClrMapping/>
  </p:clrMapOvr>
  <p:transition spd="slow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Resultado de imagen de drosophila GF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415571" y="489751"/>
            <a:ext cx="1632182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483780" y="1937770"/>
            <a:ext cx="12241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/>
              <a:t>Cervell</a:t>
            </a:r>
            <a:r>
              <a:rPr lang="en-US" sz="1200" dirty="0"/>
              <a:t> </a:t>
            </a:r>
            <a:r>
              <a:rPr lang="en-US" sz="1200" dirty="0" err="1"/>
              <a:t>larvari</a:t>
            </a:r>
            <a:endParaRPr lang="en-US" sz="1200" dirty="0"/>
          </a:p>
        </p:txBody>
      </p:sp>
      <p:pic>
        <p:nvPicPr>
          <p:cNvPr id="7172" name="Picture 4" descr="Resultado de imagen de drosophila GF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988" y="2777793"/>
            <a:ext cx="1810742" cy="1321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Resultado de imagen de drosophila GFP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914" y="4988322"/>
            <a:ext cx="2365816" cy="1479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" name="TextBox 63"/>
          <p:cNvSpPr txBox="1"/>
          <p:nvPr/>
        </p:nvSpPr>
        <p:spPr>
          <a:xfrm>
            <a:off x="7215206" y="4143380"/>
            <a:ext cx="13573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Larva</a:t>
            </a:r>
            <a:endParaRPr lang="en-US" sz="1200" i="1" dirty="0"/>
          </a:p>
        </p:txBody>
      </p:sp>
      <p:sp>
        <p:nvSpPr>
          <p:cNvPr id="65" name="TextBox 64"/>
          <p:cNvSpPr txBox="1"/>
          <p:nvPr/>
        </p:nvSpPr>
        <p:spPr>
          <a:xfrm>
            <a:off x="7048754" y="6482291"/>
            <a:ext cx="12241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/>
              <a:t>Mosca</a:t>
            </a:r>
            <a:r>
              <a:rPr lang="en-US" sz="1200" dirty="0"/>
              <a:t> </a:t>
            </a:r>
            <a:r>
              <a:rPr lang="en-US" sz="1200" dirty="0" err="1"/>
              <a:t>adulta</a:t>
            </a:r>
            <a:endParaRPr lang="en-US" sz="1200" dirty="0"/>
          </a:p>
        </p:txBody>
      </p:sp>
      <p:pic>
        <p:nvPicPr>
          <p:cNvPr id="15" name="1 Imagen" descr="fons 02 PPT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57" y="0"/>
            <a:ext cx="86448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12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06" y="187324"/>
            <a:ext cx="697452" cy="131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3"/>
          <p:cNvSpPr>
            <a:spLocks noChangeArrowheads="1"/>
          </p:cNvSpPr>
          <p:nvPr/>
        </p:nvSpPr>
        <p:spPr bwMode="auto">
          <a:xfrm rot="-5400000">
            <a:off x="-2362973" y="3963071"/>
            <a:ext cx="546877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2000" b="1" u="sng" dirty="0">
                <a:solidFill>
                  <a:schemeClr val="tx1">
                    <a:lumMod val="50000"/>
                    <a:lumOff val="50000"/>
                  </a:schemeClr>
                </a:solidFill>
                <a:ea typeface="Arial" charset="0"/>
                <a:cs typeface="Arial" charset="0"/>
              </a:rPr>
              <a:t>II. </a:t>
            </a:r>
            <a:r>
              <a:rPr lang="en-GB" sz="2000" b="1" u="sng" dirty="0" err="1">
                <a:solidFill>
                  <a:schemeClr val="tx1">
                    <a:lumMod val="50000"/>
                    <a:lumOff val="50000"/>
                  </a:schemeClr>
                </a:solidFill>
                <a:ea typeface="Arial" charset="0"/>
                <a:cs typeface="Arial" charset="0"/>
              </a:rPr>
              <a:t>Sistema</a:t>
            </a:r>
            <a:r>
              <a:rPr lang="en-GB" sz="2000" b="1" u="sng" dirty="0">
                <a:solidFill>
                  <a:schemeClr val="tx1">
                    <a:lumMod val="50000"/>
                    <a:lumOff val="50000"/>
                  </a:schemeClr>
                </a:solidFill>
                <a:ea typeface="Arial" charset="0"/>
                <a:cs typeface="Arial" charset="0"/>
              </a:rPr>
              <a:t> Gal4/UAS</a:t>
            </a:r>
            <a:endParaRPr lang="en-GB" sz="2000" u="sng" dirty="0">
              <a:solidFill>
                <a:schemeClr val="tx1">
                  <a:lumMod val="50000"/>
                  <a:lumOff val="50000"/>
                </a:schemeClr>
              </a:solidFill>
              <a:ea typeface="Arial" charset="0"/>
              <a:cs typeface="Arial" charset="0"/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1071538" y="285728"/>
            <a:ext cx="71438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 err="1"/>
              <a:t>Sistema</a:t>
            </a:r>
            <a:r>
              <a:rPr lang="en-US" sz="2000" b="1" u="sng" dirty="0"/>
              <a:t> Gal4/UAS</a:t>
            </a:r>
          </a:p>
          <a:p>
            <a:endParaRPr lang="en-US" sz="1600" b="1" u="sng" dirty="0">
              <a:solidFill>
                <a:srgbClr val="92D050"/>
              </a:solidFill>
            </a:endParaRPr>
          </a:p>
          <a:p>
            <a:r>
              <a:rPr lang="en-US" dirty="0" err="1">
                <a:solidFill>
                  <a:srgbClr val="CC0099"/>
                </a:solidFill>
              </a:rPr>
              <a:t>Què</a:t>
            </a:r>
            <a:r>
              <a:rPr lang="en-US" dirty="0">
                <a:solidFill>
                  <a:srgbClr val="CC0099"/>
                </a:solidFill>
              </a:rPr>
              <a:t> </a:t>
            </a:r>
            <a:r>
              <a:rPr lang="en-US" dirty="0" err="1">
                <a:solidFill>
                  <a:srgbClr val="CC0099"/>
                </a:solidFill>
              </a:rPr>
              <a:t>podem</a:t>
            </a:r>
            <a:r>
              <a:rPr lang="en-US" dirty="0">
                <a:solidFill>
                  <a:srgbClr val="CC0099"/>
                </a:solidFill>
              </a:rPr>
              <a:t> </a:t>
            </a:r>
            <a:r>
              <a:rPr lang="en-US" dirty="0" err="1">
                <a:solidFill>
                  <a:srgbClr val="CC0099"/>
                </a:solidFill>
              </a:rPr>
              <a:t>expressar</a:t>
            </a:r>
            <a:r>
              <a:rPr lang="en-US" dirty="0">
                <a:solidFill>
                  <a:srgbClr val="CC0099"/>
                </a:solidFill>
              </a:rPr>
              <a:t> </a:t>
            </a:r>
            <a:r>
              <a:rPr lang="en-US" dirty="0" err="1">
                <a:solidFill>
                  <a:srgbClr val="CC0099"/>
                </a:solidFill>
              </a:rPr>
              <a:t>amb</a:t>
            </a:r>
            <a:r>
              <a:rPr lang="en-US" dirty="0">
                <a:solidFill>
                  <a:srgbClr val="CC0099"/>
                </a:solidFill>
              </a:rPr>
              <a:t> </a:t>
            </a:r>
            <a:r>
              <a:rPr lang="en-US" dirty="0" err="1">
                <a:solidFill>
                  <a:srgbClr val="CC0099"/>
                </a:solidFill>
              </a:rPr>
              <a:t>aquest</a:t>
            </a:r>
            <a:r>
              <a:rPr lang="en-US" dirty="0">
                <a:solidFill>
                  <a:srgbClr val="CC0099"/>
                </a:solidFill>
              </a:rPr>
              <a:t> </a:t>
            </a:r>
            <a:r>
              <a:rPr lang="en-US" dirty="0" err="1">
                <a:solidFill>
                  <a:srgbClr val="CC0099"/>
                </a:solidFill>
              </a:rPr>
              <a:t>sistema</a:t>
            </a:r>
            <a:r>
              <a:rPr lang="en-US" dirty="0">
                <a:solidFill>
                  <a:srgbClr val="CC0099"/>
                </a:solidFill>
              </a:rPr>
              <a:t>?</a:t>
            </a:r>
          </a:p>
          <a:p>
            <a:endParaRPr lang="en-US" sz="1600" dirty="0"/>
          </a:p>
          <a:p>
            <a:pPr>
              <a:buFontTx/>
              <a:buChar char="-"/>
            </a:pPr>
            <a:r>
              <a:rPr lang="en-US" sz="2400" dirty="0"/>
              <a:t>Gen </a:t>
            </a:r>
            <a:r>
              <a:rPr lang="en-US" sz="2400" dirty="0" err="1"/>
              <a:t>d’interès</a:t>
            </a:r>
            <a:r>
              <a:rPr lang="en-US" sz="2400" dirty="0"/>
              <a:t> </a:t>
            </a:r>
            <a:r>
              <a:rPr lang="en-US" dirty="0"/>
              <a:t>(de la </a:t>
            </a:r>
            <a:r>
              <a:rPr lang="en-US" dirty="0" err="1"/>
              <a:t>mosca</a:t>
            </a:r>
            <a:r>
              <a:rPr lang="en-US" dirty="0"/>
              <a:t>, </a:t>
            </a:r>
            <a:r>
              <a:rPr lang="en-US" dirty="0" err="1"/>
              <a:t>humà</a:t>
            </a:r>
            <a:r>
              <a:rPr lang="en-US" dirty="0"/>
              <a:t>, </a:t>
            </a:r>
            <a:r>
              <a:rPr lang="en-US" dirty="0" err="1"/>
              <a:t>modificat</a:t>
            </a:r>
            <a:r>
              <a:rPr lang="en-US" dirty="0"/>
              <a:t>,…)</a:t>
            </a:r>
          </a:p>
          <a:p>
            <a:pPr>
              <a:buFontTx/>
              <a:buChar char="-"/>
            </a:pPr>
            <a:r>
              <a:rPr lang="en-US" sz="2400" dirty="0" err="1"/>
              <a:t>Proteïnes</a:t>
            </a:r>
            <a:r>
              <a:rPr lang="en-US" sz="2400" dirty="0"/>
              <a:t> fluorescents </a:t>
            </a:r>
            <a:r>
              <a:rPr lang="en-US" dirty="0"/>
              <a:t>(GFP, RFP,…)</a:t>
            </a:r>
          </a:p>
          <a:p>
            <a:pPr>
              <a:buFontTx/>
              <a:buChar char="-"/>
            </a:pPr>
            <a:r>
              <a:rPr lang="en-US" sz="2400" dirty="0"/>
              <a:t>RNA </a:t>
            </a:r>
            <a:r>
              <a:rPr lang="en-US" sz="2400" dirty="0" err="1"/>
              <a:t>d’interferència</a:t>
            </a:r>
            <a:r>
              <a:rPr lang="en-US" dirty="0"/>
              <a:t> (</a:t>
            </a:r>
            <a:r>
              <a:rPr lang="en-US" dirty="0" err="1"/>
              <a:t>inhibir</a:t>
            </a:r>
            <a:r>
              <a:rPr lang="en-US" dirty="0"/>
              <a:t> </a:t>
            </a:r>
            <a:r>
              <a:rPr lang="en-US" dirty="0" err="1"/>
              <a:t>producció</a:t>
            </a:r>
            <a:r>
              <a:rPr lang="en-US" dirty="0"/>
              <a:t> de </a:t>
            </a:r>
            <a:r>
              <a:rPr lang="en-US" dirty="0" err="1"/>
              <a:t>proteïnes</a:t>
            </a:r>
            <a:r>
              <a:rPr lang="en-US" dirty="0"/>
              <a:t>)</a:t>
            </a:r>
          </a:p>
          <a:p>
            <a:pPr>
              <a:buFontTx/>
              <a:buChar char="-"/>
            </a:pPr>
            <a:endParaRPr lang="en-US" sz="2400" dirty="0"/>
          </a:p>
        </p:txBody>
      </p:sp>
      <p:sp>
        <p:nvSpPr>
          <p:cNvPr id="12" name="11 Elipse"/>
          <p:cNvSpPr/>
          <p:nvPr/>
        </p:nvSpPr>
        <p:spPr>
          <a:xfrm>
            <a:off x="5416263" y="750795"/>
            <a:ext cx="1370315" cy="571504"/>
          </a:xfrm>
          <a:prstGeom prst="ellipse">
            <a:avLst/>
          </a:prstGeom>
          <a:solidFill>
            <a:srgbClr val="CC0099">
              <a:alpha val="44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ZoneTexte 9"/>
          <p:cNvSpPr txBox="1"/>
          <p:nvPr/>
        </p:nvSpPr>
        <p:spPr>
          <a:xfrm>
            <a:off x="5143504" y="785794"/>
            <a:ext cx="2086231" cy="4234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sz="1600" b="1" dirty="0"/>
              <a:t>UAS - …</a:t>
            </a:r>
            <a:endParaRPr lang="fr-FR" sz="1600" b="1" dirty="0"/>
          </a:p>
        </p:txBody>
      </p:sp>
    </p:spTree>
    <p:extLst>
      <p:ext uri="{BB962C8B-B14F-4D97-AF65-F5344CB8AC3E}">
        <p14:creationId xmlns:p14="http://schemas.microsoft.com/office/powerpoint/2010/main" val="411455636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Resultado de imagen de drosophila GF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415571" y="489751"/>
            <a:ext cx="1632182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483780" y="1937770"/>
            <a:ext cx="12241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/>
              <a:t>Cervell</a:t>
            </a:r>
            <a:r>
              <a:rPr lang="en-US" sz="1200" dirty="0"/>
              <a:t> </a:t>
            </a:r>
            <a:r>
              <a:rPr lang="en-US" sz="1200" dirty="0" err="1"/>
              <a:t>larvari</a:t>
            </a:r>
            <a:endParaRPr lang="en-US" sz="1200" dirty="0"/>
          </a:p>
        </p:txBody>
      </p:sp>
      <p:pic>
        <p:nvPicPr>
          <p:cNvPr id="7172" name="Picture 4" descr="Resultado de imagen de drosophila GF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988" y="2777793"/>
            <a:ext cx="1810742" cy="1321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Resultado de imagen de drosophila GFP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914" y="4988322"/>
            <a:ext cx="2365816" cy="1479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" name="TextBox 63"/>
          <p:cNvSpPr txBox="1"/>
          <p:nvPr/>
        </p:nvSpPr>
        <p:spPr>
          <a:xfrm>
            <a:off x="7215206" y="4143380"/>
            <a:ext cx="13573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Larva</a:t>
            </a:r>
            <a:endParaRPr lang="en-US" sz="1200" i="1" dirty="0"/>
          </a:p>
        </p:txBody>
      </p:sp>
      <p:sp>
        <p:nvSpPr>
          <p:cNvPr id="65" name="TextBox 64"/>
          <p:cNvSpPr txBox="1"/>
          <p:nvPr/>
        </p:nvSpPr>
        <p:spPr>
          <a:xfrm>
            <a:off x="7048754" y="6482291"/>
            <a:ext cx="12241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/>
              <a:t>Mosca</a:t>
            </a:r>
            <a:r>
              <a:rPr lang="en-US" sz="1200" dirty="0"/>
              <a:t> </a:t>
            </a:r>
            <a:r>
              <a:rPr lang="en-US" sz="1200" dirty="0" err="1"/>
              <a:t>adulta</a:t>
            </a:r>
            <a:endParaRPr lang="en-US" sz="1200" dirty="0"/>
          </a:p>
        </p:txBody>
      </p:sp>
      <p:pic>
        <p:nvPicPr>
          <p:cNvPr id="15" name="1 Imagen" descr="fons 02 PPT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57" y="0"/>
            <a:ext cx="86448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12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06" y="187324"/>
            <a:ext cx="697452" cy="131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3"/>
          <p:cNvSpPr>
            <a:spLocks noChangeArrowheads="1"/>
          </p:cNvSpPr>
          <p:nvPr/>
        </p:nvSpPr>
        <p:spPr bwMode="auto">
          <a:xfrm rot="-5400000">
            <a:off x="-2362973" y="3963071"/>
            <a:ext cx="546877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2000" b="1" u="sng" dirty="0">
                <a:solidFill>
                  <a:schemeClr val="tx1">
                    <a:lumMod val="50000"/>
                    <a:lumOff val="50000"/>
                  </a:schemeClr>
                </a:solidFill>
                <a:ea typeface="Arial" charset="0"/>
                <a:cs typeface="Arial" charset="0"/>
              </a:rPr>
              <a:t>II. </a:t>
            </a:r>
            <a:r>
              <a:rPr lang="en-GB" sz="2000" b="1" u="sng" dirty="0" err="1">
                <a:solidFill>
                  <a:schemeClr val="tx1">
                    <a:lumMod val="50000"/>
                    <a:lumOff val="50000"/>
                  </a:schemeClr>
                </a:solidFill>
                <a:ea typeface="Arial" charset="0"/>
                <a:cs typeface="Arial" charset="0"/>
              </a:rPr>
              <a:t>Sistema</a:t>
            </a:r>
            <a:r>
              <a:rPr lang="en-GB" sz="2000" b="1" u="sng" dirty="0">
                <a:solidFill>
                  <a:schemeClr val="tx1">
                    <a:lumMod val="50000"/>
                    <a:lumOff val="50000"/>
                  </a:schemeClr>
                </a:solidFill>
                <a:ea typeface="Arial" charset="0"/>
                <a:cs typeface="Arial" charset="0"/>
              </a:rPr>
              <a:t> Gal4/UAS</a:t>
            </a:r>
            <a:endParaRPr lang="en-GB" sz="2000" u="sng" dirty="0">
              <a:solidFill>
                <a:schemeClr val="tx1">
                  <a:lumMod val="50000"/>
                  <a:lumOff val="50000"/>
                </a:schemeClr>
              </a:solidFill>
              <a:ea typeface="Arial" charset="0"/>
              <a:cs typeface="Arial" charset="0"/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1071538" y="285728"/>
            <a:ext cx="71438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 err="1"/>
              <a:t>Sistema</a:t>
            </a:r>
            <a:r>
              <a:rPr lang="en-US" sz="2000" b="1" u="sng" dirty="0"/>
              <a:t> Gal4/UAS</a:t>
            </a:r>
          </a:p>
          <a:p>
            <a:endParaRPr lang="en-US" sz="1600" b="1" u="sng" dirty="0">
              <a:solidFill>
                <a:srgbClr val="92D050"/>
              </a:solidFill>
            </a:endParaRPr>
          </a:p>
          <a:p>
            <a:r>
              <a:rPr lang="en-US" dirty="0" err="1">
                <a:solidFill>
                  <a:srgbClr val="CC0099"/>
                </a:solidFill>
              </a:rPr>
              <a:t>Què</a:t>
            </a:r>
            <a:r>
              <a:rPr lang="en-US" dirty="0">
                <a:solidFill>
                  <a:srgbClr val="CC0099"/>
                </a:solidFill>
              </a:rPr>
              <a:t> </a:t>
            </a:r>
            <a:r>
              <a:rPr lang="en-US" dirty="0" err="1">
                <a:solidFill>
                  <a:srgbClr val="CC0099"/>
                </a:solidFill>
              </a:rPr>
              <a:t>podem</a:t>
            </a:r>
            <a:r>
              <a:rPr lang="en-US" dirty="0">
                <a:solidFill>
                  <a:srgbClr val="CC0099"/>
                </a:solidFill>
              </a:rPr>
              <a:t> </a:t>
            </a:r>
            <a:r>
              <a:rPr lang="en-US" dirty="0" err="1">
                <a:solidFill>
                  <a:srgbClr val="CC0099"/>
                </a:solidFill>
              </a:rPr>
              <a:t>expressar</a:t>
            </a:r>
            <a:r>
              <a:rPr lang="en-US" dirty="0">
                <a:solidFill>
                  <a:srgbClr val="CC0099"/>
                </a:solidFill>
              </a:rPr>
              <a:t> </a:t>
            </a:r>
            <a:r>
              <a:rPr lang="en-US" dirty="0" err="1">
                <a:solidFill>
                  <a:srgbClr val="CC0099"/>
                </a:solidFill>
              </a:rPr>
              <a:t>amb</a:t>
            </a:r>
            <a:r>
              <a:rPr lang="en-US" dirty="0">
                <a:solidFill>
                  <a:srgbClr val="CC0099"/>
                </a:solidFill>
              </a:rPr>
              <a:t> </a:t>
            </a:r>
            <a:r>
              <a:rPr lang="en-US" dirty="0" err="1">
                <a:solidFill>
                  <a:srgbClr val="CC0099"/>
                </a:solidFill>
              </a:rPr>
              <a:t>aquest</a:t>
            </a:r>
            <a:r>
              <a:rPr lang="en-US" dirty="0">
                <a:solidFill>
                  <a:srgbClr val="CC0099"/>
                </a:solidFill>
              </a:rPr>
              <a:t> </a:t>
            </a:r>
            <a:r>
              <a:rPr lang="en-US" dirty="0" err="1">
                <a:solidFill>
                  <a:srgbClr val="CC0099"/>
                </a:solidFill>
              </a:rPr>
              <a:t>sistema</a:t>
            </a:r>
            <a:r>
              <a:rPr lang="en-US" dirty="0">
                <a:solidFill>
                  <a:srgbClr val="CC0099"/>
                </a:solidFill>
              </a:rPr>
              <a:t>?</a:t>
            </a:r>
          </a:p>
          <a:p>
            <a:endParaRPr lang="en-US" sz="1600" dirty="0"/>
          </a:p>
          <a:p>
            <a:pPr>
              <a:buFontTx/>
              <a:buChar char="-"/>
            </a:pPr>
            <a:r>
              <a:rPr lang="en-US" sz="2400" dirty="0"/>
              <a:t>Gen </a:t>
            </a:r>
            <a:r>
              <a:rPr lang="en-US" sz="2400" dirty="0" err="1"/>
              <a:t>d’interès</a:t>
            </a:r>
            <a:r>
              <a:rPr lang="en-US" sz="2400" dirty="0"/>
              <a:t> </a:t>
            </a:r>
            <a:r>
              <a:rPr lang="en-US" dirty="0"/>
              <a:t>(de la </a:t>
            </a:r>
            <a:r>
              <a:rPr lang="en-US" dirty="0" err="1"/>
              <a:t>mosca</a:t>
            </a:r>
            <a:r>
              <a:rPr lang="en-US" dirty="0"/>
              <a:t>, </a:t>
            </a:r>
            <a:r>
              <a:rPr lang="en-US" dirty="0" err="1"/>
              <a:t>humà</a:t>
            </a:r>
            <a:r>
              <a:rPr lang="en-US" dirty="0"/>
              <a:t>, </a:t>
            </a:r>
            <a:r>
              <a:rPr lang="en-US" dirty="0" err="1"/>
              <a:t>modificat</a:t>
            </a:r>
            <a:r>
              <a:rPr lang="en-US" dirty="0"/>
              <a:t>,…)</a:t>
            </a:r>
          </a:p>
          <a:p>
            <a:pPr>
              <a:buFontTx/>
              <a:buChar char="-"/>
            </a:pPr>
            <a:r>
              <a:rPr lang="en-US" sz="2400" dirty="0" err="1"/>
              <a:t>Proteïnes</a:t>
            </a:r>
            <a:r>
              <a:rPr lang="en-US" sz="2400" dirty="0"/>
              <a:t> fluorescents </a:t>
            </a:r>
            <a:r>
              <a:rPr lang="en-US" dirty="0"/>
              <a:t>(GFP, RFP,…)</a:t>
            </a:r>
          </a:p>
          <a:p>
            <a:pPr>
              <a:buFontTx/>
              <a:buChar char="-"/>
            </a:pPr>
            <a:r>
              <a:rPr lang="en-US" sz="2400" dirty="0"/>
              <a:t>RNA </a:t>
            </a:r>
            <a:r>
              <a:rPr lang="en-US" sz="2400" dirty="0" err="1"/>
              <a:t>d’interferència</a:t>
            </a:r>
            <a:r>
              <a:rPr lang="en-US" dirty="0"/>
              <a:t> (</a:t>
            </a:r>
            <a:r>
              <a:rPr lang="en-US" dirty="0" err="1"/>
              <a:t>inhibir</a:t>
            </a:r>
            <a:r>
              <a:rPr lang="en-US" dirty="0"/>
              <a:t> </a:t>
            </a:r>
            <a:r>
              <a:rPr lang="en-US" dirty="0" err="1"/>
              <a:t>producció</a:t>
            </a:r>
            <a:r>
              <a:rPr lang="en-US" dirty="0"/>
              <a:t> de </a:t>
            </a:r>
            <a:r>
              <a:rPr lang="en-US" dirty="0" err="1"/>
              <a:t>proteïnes</a:t>
            </a:r>
            <a:r>
              <a:rPr lang="en-US" dirty="0"/>
              <a:t>)</a:t>
            </a:r>
          </a:p>
          <a:p>
            <a:pPr>
              <a:buFontTx/>
              <a:buChar char="-"/>
            </a:pPr>
            <a:endParaRPr lang="en-US" sz="2400" dirty="0"/>
          </a:p>
        </p:txBody>
      </p:sp>
      <p:sp>
        <p:nvSpPr>
          <p:cNvPr id="12" name="11 Elipse"/>
          <p:cNvSpPr/>
          <p:nvPr/>
        </p:nvSpPr>
        <p:spPr>
          <a:xfrm>
            <a:off x="5416263" y="750795"/>
            <a:ext cx="1370315" cy="571504"/>
          </a:xfrm>
          <a:prstGeom prst="ellipse">
            <a:avLst/>
          </a:prstGeom>
          <a:solidFill>
            <a:srgbClr val="CC0099">
              <a:alpha val="44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ZoneTexte 9"/>
          <p:cNvSpPr txBox="1"/>
          <p:nvPr/>
        </p:nvSpPr>
        <p:spPr>
          <a:xfrm>
            <a:off x="5143504" y="785794"/>
            <a:ext cx="2086231" cy="4234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sz="1600" b="1" dirty="0"/>
              <a:t>UAS - …</a:t>
            </a:r>
            <a:endParaRPr lang="fr-FR" sz="1600" b="1" dirty="0"/>
          </a:p>
        </p:txBody>
      </p:sp>
      <p:pic>
        <p:nvPicPr>
          <p:cNvPr id="14" name="Picture 2" descr="http://nas-sites.org/ge-crops/files/2015/08/Slide4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89"/>
          <a:stretch>
            <a:fillRect/>
          </a:stretch>
        </p:blipFill>
        <p:spPr bwMode="auto">
          <a:xfrm>
            <a:off x="916476" y="3246762"/>
            <a:ext cx="5012846" cy="3068284"/>
          </a:xfrm>
          <a:prstGeom prst="rect">
            <a:avLst/>
          </a:prstGeom>
          <a:solidFill>
            <a:schemeClr val="bg1"/>
          </a:solidFill>
          <a:extLst/>
        </p:spPr>
      </p:pic>
      <p:sp>
        <p:nvSpPr>
          <p:cNvPr id="20" name="19 CuadroTexto"/>
          <p:cNvSpPr txBox="1"/>
          <p:nvPr/>
        </p:nvSpPr>
        <p:spPr>
          <a:xfrm>
            <a:off x="4000496" y="3571876"/>
            <a:ext cx="22731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 err="1"/>
              <a:t>Bloqueig</a:t>
            </a:r>
            <a:r>
              <a:rPr lang="es-ES" sz="1600" dirty="0"/>
              <a:t> de la </a:t>
            </a:r>
            <a:r>
              <a:rPr lang="es-ES" sz="1600" dirty="0" err="1"/>
              <a:t>traducció</a:t>
            </a:r>
            <a:endParaRPr lang="es-ES" sz="1600" dirty="0"/>
          </a:p>
        </p:txBody>
      </p:sp>
      <p:sp>
        <p:nvSpPr>
          <p:cNvPr id="21" name="20 CuadroTexto"/>
          <p:cNvSpPr txBox="1"/>
          <p:nvPr/>
        </p:nvSpPr>
        <p:spPr>
          <a:xfrm>
            <a:off x="3071802" y="3071810"/>
            <a:ext cx="8065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err="1">
                <a:solidFill>
                  <a:srgbClr val="92D050"/>
                </a:solidFill>
              </a:rPr>
              <a:t>RNAi</a:t>
            </a:r>
            <a:endParaRPr lang="es-ES" b="1" dirty="0">
              <a:solidFill>
                <a:srgbClr val="92D050"/>
              </a:solidFill>
            </a:endParaRPr>
          </a:p>
        </p:txBody>
      </p:sp>
      <p:sp>
        <p:nvSpPr>
          <p:cNvPr id="22" name="21 CuadroTexto"/>
          <p:cNvSpPr txBox="1"/>
          <p:nvPr/>
        </p:nvSpPr>
        <p:spPr>
          <a:xfrm>
            <a:off x="3929058" y="5630307"/>
            <a:ext cx="171451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ES" sz="1600" dirty="0" err="1"/>
              <a:t>Degradació</a:t>
            </a:r>
            <a:r>
              <a:rPr lang="es-ES" sz="1600" dirty="0"/>
              <a:t> del </a:t>
            </a:r>
          </a:p>
          <a:p>
            <a:r>
              <a:rPr lang="es-ES" sz="1600" dirty="0"/>
              <a:t>RNA </a:t>
            </a:r>
            <a:r>
              <a:rPr lang="es-ES" sz="1600" dirty="0" err="1"/>
              <a:t>missatger</a:t>
            </a:r>
            <a:endParaRPr lang="es-ES" sz="1600" dirty="0"/>
          </a:p>
        </p:txBody>
      </p:sp>
      <p:sp>
        <p:nvSpPr>
          <p:cNvPr id="16" name="15 CuadroTexto"/>
          <p:cNvSpPr txBox="1"/>
          <p:nvPr/>
        </p:nvSpPr>
        <p:spPr>
          <a:xfrm>
            <a:off x="2428860" y="4929198"/>
            <a:ext cx="138269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FF0000"/>
                </a:solidFill>
              </a:rPr>
              <a:t>RNA</a:t>
            </a:r>
            <a:r>
              <a:rPr lang="es-ES" b="1" dirty="0"/>
              <a:t> -</a:t>
            </a:r>
            <a:r>
              <a:rPr lang="es-ES" b="1" dirty="0">
                <a:solidFill>
                  <a:srgbClr val="92D050"/>
                </a:solidFill>
              </a:rPr>
              <a:t> </a:t>
            </a:r>
            <a:r>
              <a:rPr lang="es-ES" b="1" dirty="0" err="1">
                <a:solidFill>
                  <a:srgbClr val="92D050"/>
                </a:solidFill>
              </a:rPr>
              <a:t>RNAi</a:t>
            </a:r>
            <a:endParaRPr lang="es-ES" b="1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45563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2571736" y="142852"/>
            <a:ext cx="639747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GB" sz="2000" b="1" u="sng" dirty="0">
                <a:solidFill>
                  <a:schemeClr val="tx1">
                    <a:lumMod val="50000"/>
                    <a:lumOff val="50000"/>
                  </a:schemeClr>
                </a:solidFill>
                <a:ea typeface="Arial" charset="0"/>
                <a:cs typeface="Arial" charset="0"/>
              </a:rPr>
              <a:t>II. </a:t>
            </a:r>
            <a:r>
              <a:rPr lang="en-GB" sz="2000" b="1" i="1" u="sng" dirty="0">
                <a:solidFill>
                  <a:schemeClr val="tx1">
                    <a:lumMod val="50000"/>
                    <a:lumOff val="50000"/>
                  </a:schemeClr>
                </a:solidFill>
                <a:ea typeface="Arial" charset="0"/>
                <a:cs typeface="Arial" charset="0"/>
              </a:rPr>
              <a:t>Drosophila </a:t>
            </a:r>
            <a:r>
              <a:rPr lang="en-GB" sz="2000" b="1" i="1" u="sng" dirty="0" err="1">
                <a:solidFill>
                  <a:schemeClr val="tx1">
                    <a:lumMod val="50000"/>
                    <a:lumOff val="50000"/>
                  </a:schemeClr>
                </a:solidFill>
                <a:ea typeface="Arial" charset="0"/>
                <a:cs typeface="Arial" charset="0"/>
              </a:rPr>
              <a:t>melanogaster</a:t>
            </a:r>
            <a:r>
              <a:rPr lang="en-GB" sz="2000" b="1" u="sng" dirty="0">
                <a:solidFill>
                  <a:schemeClr val="tx1">
                    <a:lumMod val="50000"/>
                    <a:lumOff val="50000"/>
                  </a:schemeClr>
                </a:solidFill>
                <a:ea typeface="Arial" charset="0"/>
                <a:cs typeface="Arial" charset="0"/>
              </a:rPr>
              <a:t>: </a:t>
            </a:r>
            <a:r>
              <a:rPr lang="en-GB" sz="2000" b="1" u="sng" dirty="0" err="1">
                <a:solidFill>
                  <a:schemeClr val="tx1">
                    <a:lumMod val="50000"/>
                    <a:lumOff val="50000"/>
                  </a:schemeClr>
                </a:solidFill>
                <a:ea typeface="Arial" charset="0"/>
                <a:cs typeface="Arial" charset="0"/>
              </a:rPr>
              <a:t>molt</a:t>
            </a:r>
            <a:r>
              <a:rPr lang="en-GB" sz="2000" b="1" u="sng" dirty="0">
                <a:solidFill>
                  <a:schemeClr val="tx1">
                    <a:lumMod val="50000"/>
                    <a:lumOff val="50000"/>
                  </a:schemeClr>
                </a:solidFill>
                <a:ea typeface="Arial" charset="0"/>
                <a:cs typeface="Arial" charset="0"/>
              </a:rPr>
              <a:t> </a:t>
            </a:r>
            <a:r>
              <a:rPr lang="en-GB" sz="2000" b="1" u="sng" dirty="0" err="1">
                <a:solidFill>
                  <a:schemeClr val="tx1">
                    <a:lumMod val="50000"/>
                    <a:lumOff val="50000"/>
                  </a:schemeClr>
                </a:solidFill>
                <a:ea typeface="Arial" charset="0"/>
                <a:cs typeface="Arial" charset="0"/>
              </a:rPr>
              <a:t>més</a:t>
            </a:r>
            <a:r>
              <a:rPr lang="en-GB" sz="2000" b="1" u="sng" dirty="0">
                <a:solidFill>
                  <a:schemeClr val="tx1">
                    <a:lumMod val="50000"/>
                    <a:lumOff val="50000"/>
                  </a:schemeClr>
                </a:solidFill>
                <a:ea typeface="Arial" charset="0"/>
                <a:cs typeface="Arial" charset="0"/>
              </a:rPr>
              <a:t> </a:t>
            </a:r>
            <a:r>
              <a:rPr lang="en-GB" sz="2000" b="1" u="sng" dirty="0" err="1">
                <a:solidFill>
                  <a:schemeClr val="tx1">
                    <a:lumMod val="50000"/>
                    <a:lumOff val="50000"/>
                  </a:schemeClr>
                </a:solidFill>
                <a:ea typeface="Arial" charset="0"/>
                <a:cs typeface="Arial" charset="0"/>
              </a:rPr>
              <a:t>que</a:t>
            </a:r>
            <a:r>
              <a:rPr lang="en-GB" sz="2000" b="1" u="sng" dirty="0">
                <a:solidFill>
                  <a:schemeClr val="tx1">
                    <a:lumMod val="50000"/>
                    <a:lumOff val="50000"/>
                  </a:schemeClr>
                </a:solidFill>
                <a:ea typeface="Arial" charset="0"/>
                <a:cs typeface="Arial" charset="0"/>
              </a:rPr>
              <a:t> </a:t>
            </a:r>
            <a:r>
              <a:rPr lang="en-GB" sz="2000" b="1" u="sng" dirty="0" err="1">
                <a:solidFill>
                  <a:schemeClr val="tx1">
                    <a:lumMod val="50000"/>
                    <a:lumOff val="50000"/>
                  </a:schemeClr>
                </a:solidFill>
                <a:ea typeface="Arial" charset="0"/>
                <a:cs typeface="Arial" charset="0"/>
              </a:rPr>
              <a:t>una</a:t>
            </a:r>
            <a:r>
              <a:rPr lang="en-GB" sz="2000" b="1" u="sng" dirty="0">
                <a:solidFill>
                  <a:schemeClr val="tx1">
                    <a:lumMod val="50000"/>
                    <a:lumOff val="50000"/>
                  </a:schemeClr>
                </a:solidFill>
                <a:ea typeface="Arial" charset="0"/>
                <a:cs typeface="Arial" charset="0"/>
              </a:rPr>
              <a:t> </a:t>
            </a:r>
            <a:r>
              <a:rPr lang="en-GB" sz="2000" b="1" u="sng" dirty="0" err="1">
                <a:solidFill>
                  <a:schemeClr val="tx1">
                    <a:lumMod val="50000"/>
                    <a:lumOff val="50000"/>
                  </a:schemeClr>
                </a:solidFill>
                <a:ea typeface="Arial" charset="0"/>
                <a:cs typeface="Arial" charset="0"/>
              </a:rPr>
              <a:t>mosca</a:t>
            </a:r>
            <a:r>
              <a:rPr lang="en-GB" sz="2000" b="1" u="sng" dirty="0">
                <a:solidFill>
                  <a:schemeClr val="tx1">
                    <a:lumMod val="50000"/>
                    <a:lumOff val="50000"/>
                  </a:schemeClr>
                </a:solidFill>
                <a:ea typeface="Arial" charset="0"/>
                <a:cs typeface="Arial" charset="0"/>
              </a:rPr>
              <a:t>!</a:t>
            </a:r>
            <a:endParaRPr lang="en-GB" sz="2000" u="sng" dirty="0">
              <a:solidFill>
                <a:schemeClr val="tx1">
                  <a:lumMod val="50000"/>
                  <a:lumOff val="50000"/>
                </a:schemeClr>
              </a:solidFill>
              <a:ea typeface="Arial" charset="0"/>
              <a:cs typeface="Arial" charset="0"/>
            </a:endParaRPr>
          </a:p>
        </p:txBody>
      </p:sp>
      <p:pic>
        <p:nvPicPr>
          <p:cNvPr id="4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9875" y="1714488"/>
            <a:ext cx="3524250" cy="3810000"/>
          </a:xfrm>
          <a:prstGeom prst="rect">
            <a:avLst/>
          </a:prstGeom>
        </p:spPr>
      </p:pic>
      <p:sp>
        <p:nvSpPr>
          <p:cNvPr id="5" name="Cloud Callout 10"/>
          <p:cNvSpPr/>
          <p:nvPr/>
        </p:nvSpPr>
        <p:spPr>
          <a:xfrm>
            <a:off x="6215074" y="785794"/>
            <a:ext cx="2370899" cy="1296144"/>
          </a:xfrm>
          <a:prstGeom prst="cloudCallout">
            <a:avLst>
              <a:gd name="adj1" fmla="val 56099"/>
              <a:gd name="adj2" fmla="val 75686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s-ES" dirty="0" err="1">
                <a:latin typeface="Arial" panose="020B0604020202020204" pitchFamily="34" charset="0"/>
                <a:cs typeface="Arial" panose="020B0604020202020204" pitchFamily="34" charset="0"/>
              </a:rPr>
              <a:t>qui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dirty="0" err="1">
                <a:latin typeface="Arial" panose="020B0604020202020204" pitchFamily="34" charset="0"/>
                <a:cs typeface="Arial" panose="020B0604020202020204" pitchFamily="34" charset="0"/>
              </a:rPr>
              <a:t>li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 importen les mosques?!?</a:t>
            </a:r>
          </a:p>
        </p:txBody>
      </p:sp>
    </p:spTree>
    <p:extLst>
      <p:ext uri="{BB962C8B-B14F-4D97-AF65-F5344CB8AC3E}">
        <p14:creationId xmlns:p14="http://schemas.microsoft.com/office/powerpoint/2010/main" val="2683728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Resultado de imagen de drosophila GF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415571" y="489751"/>
            <a:ext cx="1632182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483780" y="1937770"/>
            <a:ext cx="12241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/>
              <a:t>Cervell</a:t>
            </a:r>
            <a:r>
              <a:rPr lang="en-US" sz="1200" dirty="0"/>
              <a:t> </a:t>
            </a:r>
            <a:r>
              <a:rPr lang="en-US" sz="1200" dirty="0" err="1"/>
              <a:t>larvari</a:t>
            </a:r>
            <a:endParaRPr lang="en-US" sz="1200" dirty="0"/>
          </a:p>
        </p:txBody>
      </p:sp>
      <p:pic>
        <p:nvPicPr>
          <p:cNvPr id="7172" name="Picture 4" descr="Resultado de imagen de drosophila GF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988" y="2777793"/>
            <a:ext cx="1810742" cy="1321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Resultado de imagen de drosophila GFP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914" y="4988322"/>
            <a:ext cx="2365816" cy="1479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" name="TextBox 63"/>
          <p:cNvSpPr txBox="1"/>
          <p:nvPr/>
        </p:nvSpPr>
        <p:spPr>
          <a:xfrm>
            <a:off x="7215206" y="4143380"/>
            <a:ext cx="13573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Larva</a:t>
            </a:r>
            <a:endParaRPr lang="en-US" sz="1200" i="1" dirty="0"/>
          </a:p>
        </p:txBody>
      </p:sp>
      <p:sp>
        <p:nvSpPr>
          <p:cNvPr id="65" name="TextBox 64"/>
          <p:cNvSpPr txBox="1"/>
          <p:nvPr/>
        </p:nvSpPr>
        <p:spPr>
          <a:xfrm>
            <a:off x="7048754" y="6482291"/>
            <a:ext cx="12241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/>
              <a:t>Mosca</a:t>
            </a:r>
            <a:r>
              <a:rPr lang="en-US" sz="1200" dirty="0"/>
              <a:t> </a:t>
            </a:r>
            <a:r>
              <a:rPr lang="en-US" sz="1200" dirty="0" err="1"/>
              <a:t>adulta</a:t>
            </a:r>
            <a:endParaRPr lang="en-US" sz="1200" dirty="0"/>
          </a:p>
        </p:txBody>
      </p:sp>
      <p:pic>
        <p:nvPicPr>
          <p:cNvPr id="15" name="1 Imagen" descr="fons 02 PPT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57" y="0"/>
            <a:ext cx="86448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12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06" y="187324"/>
            <a:ext cx="697452" cy="131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3"/>
          <p:cNvSpPr>
            <a:spLocks noChangeArrowheads="1"/>
          </p:cNvSpPr>
          <p:nvPr/>
        </p:nvSpPr>
        <p:spPr bwMode="auto">
          <a:xfrm rot="-5400000">
            <a:off x="-2362973" y="3963071"/>
            <a:ext cx="546877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2000" b="1" u="sng" dirty="0">
                <a:solidFill>
                  <a:schemeClr val="tx1">
                    <a:lumMod val="50000"/>
                    <a:lumOff val="50000"/>
                  </a:schemeClr>
                </a:solidFill>
                <a:ea typeface="Arial" charset="0"/>
                <a:cs typeface="Arial" charset="0"/>
              </a:rPr>
              <a:t>II. </a:t>
            </a:r>
            <a:r>
              <a:rPr lang="en-GB" sz="2000" b="1" u="sng" dirty="0" err="1">
                <a:solidFill>
                  <a:schemeClr val="tx1">
                    <a:lumMod val="50000"/>
                    <a:lumOff val="50000"/>
                  </a:schemeClr>
                </a:solidFill>
                <a:ea typeface="Arial" charset="0"/>
                <a:cs typeface="Arial" charset="0"/>
              </a:rPr>
              <a:t>Sistema</a:t>
            </a:r>
            <a:r>
              <a:rPr lang="en-GB" sz="2000" b="1" u="sng" dirty="0">
                <a:solidFill>
                  <a:schemeClr val="tx1">
                    <a:lumMod val="50000"/>
                    <a:lumOff val="50000"/>
                  </a:schemeClr>
                </a:solidFill>
                <a:ea typeface="Arial" charset="0"/>
                <a:cs typeface="Arial" charset="0"/>
              </a:rPr>
              <a:t> Gal4/UAS</a:t>
            </a:r>
            <a:endParaRPr lang="en-GB" sz="2000" u="sng" dirty="0">
              <a:solidFill>
                <a:schemeClr val="tx1">
                  <a:lumMod val="50000"/>
                  <a:lumOff val="50000"/>
                </a:schemeClr>
              </a:solidFill>
              <a:ea typeface="Arial" charset="0"/>
              <a:cs typeface="Arial" charset="0"/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1071538" y="285728"/>
            <a:ext cx="7143800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 err="1"/>
              <a:t>Sistema</a:t>
            </a:r>
            <a:r>
              <a:rPr lang="en-US" sz="2000" b="1" u="sng" dirty="0"/>
              <a:t> Gal4/UAS</a:t>
            </a:r>
          </a:p>
          <a:p>
            <a:endParaRPr lang="en-US" sz="1600" b="1" u="sng" dirty="0">
              <a:solidFill>
                <a:srgbClr val="92D050"/>
              </a:solidFill>
            </a:endParaRPr>
          </a:p>
          <a:p>
            <a:r>
              <a:rPr lang="en-US" dirty="0" err="1">
                <a:solidFill>
                  <a:srgbClr val="CC0099"/>
                </a:solidFill>
              </a:rPr>
              <a:t>Què</a:t>
            </a:r>
            <a:r>
              <a:rPr lang="en-US" dirty="0">
                <a:solidFill>
                  <a:srgbClr val="CC0099"/>
                </a:solidFill>
              </a:rPr>
              <a:t> </a:t>
            </a:r>
            <a:r>
              <a:rPr lang="en-US" dirty="0" err="1">
                <a:solidFill>
                  <a:srgbClr val="CC0099"/>
                </a:solidFill>
              </a:rPr>
              <a:t>podem</a:t>
            </a:r>
            <a:r>
              <a:rPr lang="en-US" dirty="0">
                <a:solidFill>
                  <a:srgbClr val="CC0099"/>
                </a:solidFill>
              </a:rPr>
              <a:t> </a:t>
            </a:r>
            <a:r>
              <a:rPr lang="en-US" dirty="0" err="1">
                <a:solidFill>
                  <a:srgbClr val="CC0099"/>
                </a:solidFill>
              </a:rPr>
              <a:t>expressar</a:t>
            </a:r>
            <a:r>
              <a:rPr lang="en-US" dirty="0">
                <a:solidFill>
                  <a:srgbClr val="CC0099"/>
                </a:solidFill>
              </a:rPr>
              <a:t> </a:t>
            </a:r>
            <a:r>
              <a:rPr lang="en-US" dirty="0" err="1">
                <a:solidFill>
                  <a:srgbClr val="CC0099"/>
                </a:solidFill>
              </a:rPr>
              <a:t>amb</a:t>
            </a:r>
            <a:r>
              <a:rPr lang="en-US" dirty="0">
                <a:solidFill>
                  <a:srgbClr val="CC0099"/>
                </a:solidFill>
              </a:rPr>
              <a:t> </a:t>
            </a:r>
            <a:r>
              <a:rPr lang="en-US" dirty="0" err="1">
                <a:solidFill>
                  <a:srgbClr val="CC0099"/>
                </a:solidFill>
              </a:rPr>
              <a:t>aquest</a:t>
            </a:r>
            <a:r>
              <a:rPr lang="en-US" dirty="0">
                <a:solidFill>
                  <a:srgbClr val="CC0099"/>
                </a:solidFill>
              </a:rPr>
              <a:t> </a:t>
            </a:r>
            <a:r>
              <a:rPr lang="en-US" dirty="0" err="1">
                <a:solidFill>
                  <a:srgbClr val="CC0099"/>
                </a:solidFill>
              </a:rPr>
              <a:t>sistema</a:t>
            </a:r>
            <a:r>
              <a:rPr lang="en-US" dirty="0">
                <a:solidFill>
                  <a:srgbClr val="CC0099"/>
                </a:solidFill>
              </a:rPr>
              <a:t>?</a:t>
            </a:r>
          </a:p>
          <a:p>
            <a:endParaRPr lang="en-US" sz="1600" dirty="0"/>
          </a:p>
          <a:p>
            <a:pPr>
              <a:buFontTx/>
              <a:buChar char="-"/>
            </a:pPr>
            <a:r>
              <a:rPr lang="en-US" sz="2400" dirty="0"/>
              <a:t>Gen </a:t>
            </a:r>
            <a:r>
              <a:rPr lang="en-US" sz="2400" dirty="0" err="1"/>
              <a:t>d’interès</a:t>
            </a:r>
            <a:r>
              <a:rPr lang="en-US" sz="2400" dirty="0"/>
              <a:t> </a:t>
            </a:r>
            <a:r>
              <a:rPr lang="en-US" dirty="0"/>
              <a:t>(de la </a:t>
            </a:r>
            <a:r>
              <a:rPr lang="en-US" dirty="0" err="1"/>
              <a:t>mosca</a:t>
            </a:r>
            <a:r>
              <a:rPr lang="en-US" dirty="0"/>
              <a:t>, </a:t>
            </a:r>
            <a:r>
              <a:rPr lang="en-US" dirty="0" err="1"/>
              <a:t>humà</a:t>
            </a:r>
            <a:r>
              <a:rPr lang="en-US" dirty="0"/>
              <a:t>, </a:t>
            </a:r>
            <a:r>
              <a:rPr lang="en-US" dirty="0" err="1"/>
              <a:t>modificat</a:t>
            </a:r>
            <a:r>
              <a:rPr lang="en-US" dirty="0"/>
              <a:t>,…)</a:t>
            </a:r>
          </a:p>
          <a:p>
            <a:pPr>
              <a:buFontTx/>
              <a:buChar char="-"/>
            </a:pPr>
            <a:r>
              <a:rPr lang="en-US" sz="2400" dirty="0" err="1"/>
              <a:t>Proteïnes</a:t>
            </a:r>
            <a:r>
              <a:rPr lang="en-US" sz="2400" dirty="0"/>
              <a:t> fluorescents </a:t>
            </a:r>
            <a:r>
              <a:rPr lang="en-US" dirty="0"/>
              <a:t>(GFP, RFP,…)</a:t>
            </a:r>
          </a:p>
          <a:p>
            <a:pPr>
              <a:buFontTx/>
              <a:buChar char="-"/>
            </a:pPr>
            <a:r>
              <a:rPr lang="en-US" sz="2400" dirty="0"/>
              <a:t>RNA </a:t>
            </a:r>
            <a:r>
              <a:rPr lang="en-US" sz="2400" dirty="0" err="1"/>
              <a:t>d’interferència</a:t>
            </a:r>
            <a:r>
              <a:rPr lang="en-US" dirty="0"/>
              <a:t> (</a:t>
            </a:r>
            <a:r>
              <a:rPr lang="en-US" dirty="0" err="1"/>
              <a:t>inhibir</a:t>
            </a:r>
            <a:r>
              <a:rPr lang="en-US" dirty="0"/>
              <a:t> </a:t>
            </a:r>
            <a:r>
              <a:rPr lang="en-US" dirty="0" err="1"/>
              <a:t>producció</a:t>
            </a:r>
            <a:r>
              <a:rPr lang="en-US" dirty="0"/>
              <a:t> de </a:t>
            </a:r>
            <a:r>
              <a:rPr lang="en-US" dirty="0" err="1"/>
              <a:t>proteïnes</a:t>
            </a:r>
            <a:r>
              <a:rPr lang="en-US" dirty="0"/>
              <a:t>)</a:t>
            </a:r>
          </a:p>
          <a:p>
            <a:pPr>
              <a:buFontTx/>
              <a:buChar char="-"/>
            </a:pPr>
            <a:endParaRPr lang="en-US" dirty="0"/>
          </a:p>
          <a:p>
            <a:pPr>
              <a:buFontTx/>
              <a:buChar char="-"/>
            </a:pPr>
            <a:endParaRPr lang="en-US" dirty="0"/>
          </a:p>
          <a:p>
            <a:pPr>
              <a:buFontTx/>
              <a:buChar char="-"/>
            </a:pPr>
            <a:endParaRPr lang="en-US" dirty="0"/>
          </a:p>
          <a:p>
            <a:pPr>
              <a:buFontTx/>
              <a:buChar char="-"/>
            </a:pPr>
            <a:endParaRPr lang="en-US" dirty="0"/>
          </a:p>
          <a:p>
            <a:r>
              <a:rPr lang="en-US" dirty="0" err="1">
                <a:solidFill>
                  <a:srgbClr val="FFC000"/>
                </a:solidFill>
              </a:rPr>
              <a:t>Què</a:t>
            </a:r>
            <a:r>
              <a:rPr lang="en-US" dirty="0">
                <a:solidFill>
                  <a:srgbClr val="FFC000"/>
                </a:solidFill>
              </a:rPr>
              <a:t> </a:t>
            </a:r>
            <a:r>
              <a:rPr lang="en-US" dirty="0" err="1">
                <a:solidFill>
                  <a:srgbClr val="FFC000"/>
                </a:solidFill>
              </a:rPr>
              <a:t>podem</a:t>
            </a:r>
            <a:r>
              <a:rPr lang="en-US" dirty="0">
                <a:solidFill>
                  <a:srgbClr val="FFC000"/>
                </a:solidFill>
              </a:rPr>
              <a:t> </a:t>
            </a:r>
            <a:r>
              <a:rPr lang="en-US" dirty="0" err="1">
                <a:solidFill>
                  <a:srgbClr val="FFC000"/>
                </a:solidFill>
              </a:rPr>
              <a:t>controlar</a:t>
            </a:r>
            <a:r>
              <a:rPr lang="en-US" dirty="0">
                <a:solidFill>
                  <a:srgbClr val="FFC000"/>
                </a:solidFill>
              </a:rPr>
              <a:t> de </a:t>
            </a:r>
            <a:r>
              <a:rPr lang="en-US" dirty="0" err="1">
                <a:solidFill>
                  <a:srgbClr val="FFC000"/>
                </a:solidFill>
              </a:rPr>
              <a:t>l’expressió</a:t>
            </a:r>
            <a:r>
              <a:rPr lang="en-US" dirty="0">
                <a:solidFill>
                  <a:srgbClr val="FFC000"/>
                </a:solidFill>
              </a:rPr>
              <a:t>?</a:t>
            </a:r>
          </a:p>
          <a:p>
            <a:endParaRPr lang="en-US" dirty="0">
              <a:solidFill>
                <a:srgbClr val="CC0000"/>
              </a:solidFill>
            </a:endParaRPr>
          </a:p>
          <a:p>
            <a:pPr>
              <a:buFontTx/>
              <a:buChar char="-"/>
            </a:pPr>
            <a:r>
              <a:rPr lang="en-US" sz="2400" dirty="0" err="1"/>
              <a:t>Lloc</a:t>
            </a:r>
            <a:r>
              <a:rPr lang="en-US" sz="2400" dirty="0"/>
              <a:t> </a:t>
            </a:r>
            <a:r>
              <a:rPr lang="en-US" dirty="0"/>
              <a:t>(</a:t>
            </a:r>
            <a:r>
              <a:rPr lang="en-US" dirty="0" err="1"/>
              <a:t>diferents</a:t>
            </a:r>
            <a:r>
              <a:rPr lang="en-US" dirty="0"/>
              <a:t> </a:t>
            </a:r>
            <a:r>
              <a:rPr lang="en-US" dirty="0" err="1"/>
              <a:t>teixits</a:t>
            </a:r>
            <a:r>
              <a:rPr lang="en-US" dirty="0"/>
              <a:t>, parts </a:t>
            </a:r>
            <a:r>
              <a:rPr lang="en-US" dirty="0" err="1"/>
              <a:t>específiques</a:t>
            </a:r>
            <a:r>
              <a:rPr lang="en-US" dirty="0"/>
              <a:t>,…)</a:t>
            </a:r>
          </a:p>
          <a:p>
            <a:pPr>
              <a:buFontTx/>
              <a:buChar char="-"/>
            </a:pPr>
            <a:r>
              <a:rPr lang="en-US" sz="2400" dirty="0" err="1"/>
              <a:t>Quan</a:t>
            </a:r>
            <a:r>
              <a:rPr lang="en-US" sz="2400" dirty="0"/>
              <a:t> </a:t>
            </a:r>
            <a:r>
              <a:rPr lang="en-US" dirty="0"/>
              <a:t>(</a:t>
            </a:r>
            <a:r>
              <a:rPr lang="en-US" dirty="0" err="1"/>
              <a:t>cicle</a:t>
            </a:r>
            <a:r>
              <a:rPr lang="en-US" dirty="0"/>
              <a:t> vital, </a:t>
            </a:r>
            <a:r>
              <a:rPr lang="en-US" dirty="0" err="1"/>
              <a:t>regulable</a:t>
            </a:r>
            <a:r>
              <a:rPr lang="en-US" dirty="0"/>
              <a:t> per </a:t>
            </a:r>
            <a:r>
              <a:rPr lang="en-US" dirty="0" err="1"/>
              <a:t>temperatura</a:t>
            </a:r>
            <a:r>
              <a:rPr lang="en-US" dirty="0"/>
              <a:t>)</a:t>
            </a:r>
            <a:endParaRPr lang="es-ES" dirty="0"/>
          </a:p>
          <a:p>
            <a:pPr>
              <a:buFontTx/>
              <a:buChar char="-"/>
            </a:pPr>
            <a:endParaRPr lang="en-US" dirty="0"/>
          </a:p>
          <a:p>
            <a:pPr>
              <a:buFontTx/>
              <a:buChar char="-"/>
            </a:pPr>
            <a:endParaRPr lang="en-US" sz="2400" dirty="0"/>
          </a:p>
        </p:txBody>
      </p:sp>
      <p:sp>
        <p:nvSpPr>
          <p:cNvPr id="12" name="11 Elipse"/>
          <p:cNvSpPr/>
          <p:nvPr/>
        </p:nvSpPr>
        <p:spPr>
          <a:xfrm>
            <a:off x="5416263" y="750795"/>
            <a:ext cx="1370315" cy="571504"/>
          </a:xfrm>
          <a:prstGeom prst="ellipse">
            <a:avLst/>
          </a:prstGeom>
          <a:solidFill>
            <a:srgbClr val="CC0099">
              <a:alpha val="44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ZoneTexte 9"/>
          <p:cNvSpPr txBox="1"/>
          <p:nvPr/>
        </p:nvSpPr>
        <p:spPr>
          <a:xfrm>
            <a:off x="5143504" y="785794"/>
            <a:ext cx="2086231" cy="4234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sz="1600" b="1" dirty="0"/>
              <a:t>UAS - …</a:t>
            </a:r>
            <a:endParaRPr lang="fr-FR" sz="1600" b="1" dirty="0"/>
          </a:p>
        </p:txBody>
      </p:sp>
      <p:sp>
        <p:nvSpPr>
          <p:cNvPr id="14" name="13 Elipse"/>
          <p:cNvSpPr/>
          <p:nvPr/>
        </p:nvSpPr>
        <p:spPr>
          <a:xfrm>
            <a:off x="4987635" y="3465439"/>
            <a:ext cx="1370315" cy="571504"/>
          </a:xfrm>
          <a:prstGeom prst="ellipse">
            <a:avLst/>
          </a:prstGeom>
          <a:solidFill>
            <a:srgbClr val="FFFF00">
              <a:alpha val="44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ZoneTexte 9"/>
          <p:cNvSpPr txBox="1"/>
          <p:nvPr/>
        </p:nvSpPr>
        <p:spPr>
          <a:xfrm>
            <a:off x="4714876" y="3500438"/>
            <a:ext cx="2086231" cy="4234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sz="1600" b="1" dirty="0"/>
              <a:t>… - Gal4</a:t>
            </a:r>
            <a:endParaRPr lang="fr-FR" sz="1600" b="1" dirty="0"/>
          </a:p>
        </p:txBody>
      </p:sp>
    </p:spTree>
    <p:extLst>
      <p:ext uri="{BB962C8B-B14F-4D97-AF65-F5344CB8AC3E}">
        <p14:creationId xmlns:p14="http://schemas.microsoft.com/office/powerpoint/2010/main" val="411455636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1 Imagen" descr="fons 02 PP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57" y="0"/>
            <a:ext cx="86448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" name="12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06" y="187324"/>
            <a:ext cx="697452" cy="131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" name="Rectangle 3"/>
          <p:cNvSpPr>
            <a:spLocks noChangeArrowheads="1"/>
          </p:cNvSpPr>
          <p:nvPr/>
        </p:nvSpPr>
        <p:spPr bwMode="auto">
          <a:xfrm rot="-5400000">
            <a:off x="-2362973" y="3963071"/>
            <a:ext cx="546877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2000" b="1" u="sng" dirty="0">
                <a:solidFill>
                  <a:schemeClr val="tx1">
                    <a:lumMod val="50000"/>
                    <a:lumOff val="50000"/>
                  </a:schemeClr>
                </a:solidFill>
                <a:ea typeface="Arial" charset="0"/>
                <a:cs typeface="Arial" charset="0"/>
              </a:rPr>
              <a:t>II. </a:t>
            </a:r>
            <a:r>
              <a:rPr lang="en-GB" sz="2000" b="1" u="sng" dirty="0" err="1">
                <a:solidFill>
                  <a:schemeClr val="tx1">
                    <a:lumMod val="50000"/>
                    <a:lumOff val="50000"/>
                  </a:schemeClr>
                </a:solidFill>
                <a:ea typeface="Arial" charset="0"/>
                <a:cs typeface="Arial" charset="0"/>
              </a:rPr>
              <a:t>Sistema</a:t>
            </a:r>
            <a:r>
              <a:rPr lang="en-GB" sz="2000" b="1" u="sng" dirty="0">
                <a:solidFill>
                  <a:schemeClr val="tx1">
                    <a:lumMod val="50000"/>
                    <a:lumOff val="50000"/>
                  </a:schemeClr>
                </a:solidFill>
                <a:ea typeface="Arial" charset="0"/>
                <a:cs typeface="Arial" charset="0"/>
              </a:rPr>
              <a:t> Gal4/UAS</a:t>
            </a:r>
            <a:endParaRPr lang="en-GB" sz="2000" u="sng" dirty="0">
              <a:solidFill>
                <a:schemeClr val="tx1">
                  <a:lumMod val="50000"/>
                  <a:lumOff val="50000"/>
                </a:schemeClr>
              </a:solidFill>
              <a:ea typeface="Arial" charset="0"/>
              <a:cs typeface="Arial" charset="0"/>
            </a:endParaRPr>
          </a:p>
        </p:txBody>
      </p:sp>
      <p:sp>
        <p:nvSpPr>
          <p:cNvPr id="67" name="66 CuadroTexto"/>
          <p:cNvSpPr txBox="1"/>
          <p:nvPr/>
        </p:nvSpPr>
        <p:spPr>
          <a:xfrm>
            <a:off x="1071538" y="285728"/>
            <a:ext cx="7143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 err="1"/>
              <a:t>Sistema</a:t>
            </a:r>
            <a:r>
              <a:rPr lang="en-US" sz="2000" b="1" u="sng" dirty="0"/>
              <a:t> Gal4/UAS</a:t>
            </a:r>
          </a:p>
        </p:txBody>
      </p:sp>
      <p:pic>
        <p:nvPicPr>
          <p:cNvPr id="481282" name="Picture 2" descr="Image result for transgenic flies"/>
          <p:cNvPicPr>
            <a:picLocks noChangeAspect="1" noChangeArrowheads="1"/>
          </p:cNvPicPr>
          <p:nvPr/>
        </p:nvPicPr>
        <p:blipFill>
          <a:blip r:embed="rId4"/>
          <a:srcRect t="39312" r="46296"/>
          <a:stretch>
            <a:fillRect/>
          </a:stretch>
        </p:blipFill>
        <p:spPr bwMode="auto">
          <a:xfrm>
            <a:off x="2357422" y="3071810"/>
            <a:ext cx="4672125" cy="3357586"/>
          </a:xfrm>
          <a:prstGeom prst="rect">
            <a:avLst/>
          </a:prstGeom>
          <a:noFill/>
        </p:spPr>
      </p:pic>
      <p:pic>
        <p:nvPicPr>
          <p:cNvPr id="73" name="Picture 2" descr="Image result for transgenic flies"/>
          <p:cNvPicPr>
            <a:picLocks noChangeAspect="1" noChangeArrowheads="1"/>
          </p:cNvPicPr>
          <p:nvPr/>
        </p:nvPicPr>
        <p:blipFill>
          <a:blip r:embed="rId4"/>
          <a:srcRect b="68162"/>
          <a:stretch>
            <a:fillRect/>
          </a:stretch>
        </p:blipFill>
        <p:spPr bwMode="auto">
          <a:xfrm>
            <a:off x="1071538" y="1009632"/>
            <a:ext cx="7715304" cy="1562112"/>
          </a:xfrm>
          <a:prstGeom prst="rect">
            <a:avLst/>
          </a:prstGeom>
          <a:noFill/>
        </p:spPr>
      </p:pic>
      <p:sp>
        <p:nvSpPr>
          <p:cNvPr id="77" name="76 CuadroTexto"/>
          <p:cNvSpPr txBox="1"/>
          <p:nvPr/>
        </p:nvSpPr>
        <p:spPr>
          <a:xfrm>
            <a:off x="928662" y="2068289"/>
            <a:ext cx="2071702" cy="584775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600" dirty="0"/>
              <a:t>Promotor </a:t>
            </a:r>
            <a:r>
              <a:rPr lang="es-ES" sz="1600" dirty="0" err="1"/>
              <a:t>genòmic</a:t>
            </a:r>
            <a:r>
              <a:rPr lang="es-ES" sz="1600" dirty="0"/>
              <a:t> </a:t>
            </a:r>
          </a:p>
          <a:p>
            <a:pPr algn="ctr"/>
            <a:r>
              <a:rPr lang="es-ES" sz="1600" dirty="0" err="1"/>
              <a:t>teixit-específic</a:t>
            </a:r>
            <a:endParaRPr lang="es-ES" sz="1600" dirty="0"/>
          </a:p>
        </p:txBody>
      </p:sp>
      <p:sp>
        <p:nvSpPr>
          <p:cNvPr id="78" name="77 Rectángulo"/>
          <p:cNvSpPr/>
          <p:nvPr/>
        </p:nvSpPr>
        <p:spPr>
          <a:xfrm>
            <a:off x="1000100" y="928670"/>
            <a:ext cx="357190" cy="4286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9" name="78 CuadroTexto"/>
          <p:cNvSpPr txBox="1"/>
          <p:nvPr/>
        </p:nvSpPr>
        <p:spPr>
          <a:xfrm>
            <a:off x="6786578" y="1071546"/>
            <a:ext cx="2071702" cy="584775"/>
          </a:xfrm>
          <a:prstGeom prst="rect">
            <a:avLst/>
          </a:prstGeom>
          <a:solidFill>
            <a:schemeClr val="bg1"/>
          </a:solidFill>
          <a:ln>
            <a:solidFill>
              <a:srgbClr val="CC009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600" dirty="0" err="1"/>
              <a:t>Expressió</a:t>
            </a:r>
            <a:r>
              <a:rPr lang="es-ES" sz="1600" dirty="0"/>
              <a:t> gen </a:t>
            </a:r>
            <a:r>
              <a:rPr lang="es-ES" sz="1600" dirty="0" err="1"/>
              <a:t>d’interès</a:t>
            </a:r>
            <a:r>
              <a:rPr lang="es-ES" sz="1600" dirty="0"/>
              <a:t> o </a:t>
            </a:r>
            <a:r>
              <a:rPr lang="es-ES" sz="1600" dirty="0" err="1"/>
              <a:t>RNAi</a:t>
            </a:r>
            <a:r>
              <a:rPr lang="es-ES" sz="16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9400751"/>
      </p:ext>
    </p:extLst>
  </p:cSld>
  <p:clrMapOvr>
    <a:masterClrMapping/>
  </p:clrMapOvr>
  <p:transition spd="slow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 descr="nrg751-i1.gi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65" r="15747" b="7188"/>
          <a:stretch/>
        </p:blipFill>
        <p:spPr bwMode="auto">
          <a:xfrm>
            <a:off x="1643042" y="214290"/>
            <a:ext cx="3071834" cy="230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1 Imagen" descr="fons 02 PP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43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12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5" y="330200"/>
            <a:ext cx="809625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15140" y="500042"/>
            <a:ext cx="1384477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QuadreDeText 14"/>
          <p:cNvSpPr txBox="1"/>
          <p:nvPr/>
        </p:nvSpPr>
        <p:spPr>
          <a:xfrm>
            <a:off x="1142976" y="2699089"/>
            <a:ext cx="7643290" cy="1015663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es-ES" sz="2000" b="1" dirty="0" err="1">
                <a:solidFill>
                  <a:schemeClr val="accent5">
                    <a:lumMod val="75000"/>
                  </a:schemeClr>
                </a:solidFill>
              </a:rPr>
              <a:t>Sospitem</a:t>
            </a:r>
            <a:r>
              <a:rPr lang="es-ES" sz="2000" b="1" dirty="0">
                <a:solidFill>
                  <a:schemeClr val="accent5">
                    <a:lumMod val="75000"/>
                  </a:schemeClr>
                </a:solidFill>
              </a:rPr>
              <a:t> que el gen “</a:t>
            </a:r>
            <a:r>
              <a:rPr lang="es-ES" sz="2000" b="1" dirty="0" err="1">
                <a:solidFill>
                  <a:schemeClr val="accent5">
                    <a:lumMod val="75000"/>
                  </a:schemeClr>
                </a:solidFill>
              </a:rPr>
              <a:t>eyeless</a:t>
            </a:r>
            <a:r>
              <a:rPr lang="es-ES" sz="2000" b="1" dirty="0">
                <a:solidFill>
                  <a:schemeClr val="accent5">
                    <a:lumMod val="75000"/>
                  </a:schemeClr>
                </a:solidFill>
              </a:rPr>
              <a:t>” té una </a:t>
            </a:r>
            <a:r>
              <a:rPr lang="es-ES" sz="2000" b="1" dirty="0" err="1">
                <a:solidFill>
                  <a:schemeClr val="accent5">
                    <a:lumMod val="75000"/>
                  </a:schemeClr>
                </a:solidFill>
              </a:rPr>
              <a:t>funció</a:t>
            </a:r>
            <a:r>
              <a:rPr lang="es-ES" sz="20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ES" sz="2000" b="1" dirty="0" err="1">
                <a:solidFill>
                  <a:schemeClr val="accent5">
                    <a:lumMod val="75000"/>
                  </a:schemeClr>
                </a:solidFill>
              </a:rPr>
              <a:t>molt</a:t>
            </a:r>
            <a:r>
              <a:rPr lang="es-ES" sz="20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ES" sz="2000" b="1" dirty="0" err="1">
                <a:solidFill>
                  <a:schemeClr val="accent5">
                    <a:lumMod val="75000"/>
                  </a:schemeClr>
                </a:solidFill>
              </a:rPr>
              <a:t>important</a:t>
            </a:r>
            <a:r>
              <a:rPr lang="es-ES" sz="2000" b="1" dirty="0">
                <a:solidFill>
                  <a:schemeClr val="accent5">
                    <a:lumMod val="75000"/>
                  </a:schemeClr>
                </a:solidFill>
              </a:rPr>
              <a:t> en la </a:t>
            </a:r>
            <a:r>
              <a:rPr lang="es-ES" sz="2000" b="1" dirty="0" err="1">
                <a:solidFill>
                  <a:schemeClr val="accent5">
                    <a:lumMod val="75000"/>
                  </a:schemeClr>
                </a:solidFill>
              </a:rPr>
              <a:t>formació</a:t>
            </a:r>
            <a:r>
              <a:rPr lang="es-ES" sz="20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ES" sz="2000" b="1" dirty="0" err="1">
                <a:solidFill>
                  <a:schemeClr val="accent5">
                    <a:lumMod val="75000"/>
                  </a:schemeClr>
                </a:solidFill>
              </a:rPr>
              <a:t>dels</a:t>
            </a:r>
            <a:r>
              <a:rPr lang="es-ES" sz="20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ES" sz="2000" b="1" dirty="0" err="1">
                <a:solidFill>
                  <a:schemeClr val="accent5">
                    <a:lumMod val="75000"/>
                  </a:schemeClr>
                </a:solidFill>
              </a:rPr>
              <a:t>fotoreceptors</a:t>
            </a:r>
            <a:r>
              <a:rPr lang="es-ES" sz="20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ES" sz="2000" b="1" dirty="0" err="1">
                <a:solidFill>
                  <a:schemeClr val="accent5">
                    <a:lumMod val="75000"/>
                  </a:schemeClr>
                </a:solidFill>
              </a:rPr>
              <a:t>dels</a:t>
            </a:r>
            <a:r>
              <a:rPr lang="es-ES" sz="20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ES" sz="2000" b="1" dirty="0" err="1">
                <a:solidFill>
                  <a:schemeClr val="accent5">
                    <a:lumMod val="75000"/>
                  </a:schemeClr>
                </a:solidFill>
              </a:rPr>
              <a:t>ulls</a:t>
            </a:r>
            <a:r>
              <a:rPr lang="es-ES" sz="2000" b="1" dirty="0">
                <a:solidFill>
                  <a:schemeClr val="accent5">
                    <a:lumMod val="75000"/>
                  </a:schemeClr>
                </a:solidFill>
              </a:rPr>
              <a:t> a </a:t>
            </a:r>
            <a:r>
              <a:rPr lang="es-ES" sz="2000" b="1" i="1" dirty="0" err="1">
                <a:solidFill>
                  <a:schemeClr val="accent5">
                    <a:lumMod val="75000"/>
                  </a:schemeClr>
                </a:solidFill>
              </a:rPr>
              <a:t>Drosophila</a:t>
            </a:r>
            <a:r>
              <a:rPr lang="es-ES" sz="2000" b="1" dirty="0">
                <a:solidFill>
                  <a:schemeClr val="accent5">
                    <a:lumMod val="75000"/>
                  </a:schemeClr>
                </a:solidFill>
              </a:rPr>
              <a:t>. </a:t>
            </a:r>
            <a:r>
              <a:rPr lang="es-ES" sz="2000" b="1" dirty="0" err="1">
                <a:solidFill>
                  <a:schemeClr val="accent5">
                    <a:lumMod val="75000"/>
                  </a:schemeClr>
                </a:solidFill>
              </a:rPr>
              <a:t>Utilitzant</a:t>
            </a:r>
            <a:r>
              <a:rPr lang="es-ES" sz="2000" b="1" dirty="0">
                <a:solidFill>
                  <a:schemeClr val="accent5">
                    <a:lumMod val="75000"/>
                  </a:schemeClr>
                </a:solidFill>
              </a:rPr>
              <a:t> el sistema Gal4/UAS, </a:t>
            </a:r>
            <a:r>
              <a:rPr lang="es-ES" sz="2000" b="1" dirty="0" err="1">
                <a:solidFill>
                  <a:schemeClr val="accent5">
                    <a:lumMod val="75000"/>
                  </a:schemeClr>
                </a:solidFill>
              </a:rPr>
              <a:t>quin</a:t>
            </a:r>
            <a:r>
              <a:rPr lang="es-ES" sz="20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ES" sz="2000" b="1" dirty="0" err="1">
                <a:solidFill>
                  <a:schemeClr val="accent5">
                    <a:lumMod val="75000"/>
                  </a:schemeClr>
                </a:solidFill>
              </a:rPr>
              <a:t>experiment</a:t>
            </a:r>
            <a:r>
              <a:rPr lang="es-ES" sz="20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ES" sz="2000" b="1" dirty="0" err="1">
                <a:solidFill>
                  <a:schemeClr val="accent5">
                    <a:lumMod val="75000"/>
                  </a:schemeClr>
                </a:solidFill>
              </a:rPr>
              <a:t>podrÍeu</a:t>
            </a:r>
            <a:r>
              <a:rPr lang="es-ES" sz="2000" b="1" dirty="0">
                <a:solidFill>
                  <a:schemeClr val="accent5">
                    <a:lumMod val="75000"/>
                  </a:schemeClr>
                </a:solidFill>
              </a:rPr>
              <a:t> pensar per </a:t>
            </a:r>
            <a:r>
              <a:rPr lang="es-ES" sz="2000" b="1" dirty="0" err="1">
                <a:solidFill>
                  <a:schemeClr val="accent5">
                    <a:lumMod val="75000"/>
                  </a:schemeClr>
                </a:solidFill>
              </a:rPr>
              <a:t>comprovar-ho</a:t>
            </a:r>
            <a:r>
              <a:rPr lang="es-ES" sz="2000" b="1" dirty="0">
                <a:solidFill>
                  <a:schemeClr val="accent5">
                    <a:lumMod val="75000"/>
                  </a:schemeClr>
                </a:solidFill>
              </a:rPr>
              <a:t>?</a:t>
            </a:r>
            <a:endParaRPr lang="en-US" sz="2000" dirty="0" err="1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0" name="1 Imagen" descr="fons 02 PP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57" y="0"/>
            <a:ext cx="86448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12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06" y="187324"/>
            <a:ext cx="697452" cy="131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3"/>
          <p:cNvSpPr>
            <a:spLocks noChangeArrowheads="1"/>
          </p:cNvSpPr>
          <p:nvPr/>
        </p:nvSpPr>
        <p:spPr bwMode="auto">
          <a:xfrm rot="-5400000">
            <a:off x="-2362973" y="3963071"/>
            <a:ext cx="546877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2000" b="1" u="sng" dirty="0">
                <a:solidFill>
                  <a:schemeClr val="tx1">
                    <a:lumMod val="50000"/>
                    <a:lumOff val="50000"/>
                  </a:schemeClr>
                </a:solidFill>
                <a:ea typeface="Arial" charset="0"/>
                <a:cs typeface="Arial" charset="0"/>
              </a:rPr>
              <a:t>II. </a:t>
            </a:r>
            <a:r>
              <a:rPr lang="en-GB" sz="2000" b="1" u="sng" dirty="0" err="1">
                <a:solidFill>
                  <a:schemeClr val="tx1">
                    <a:lumMod val="50000"/>
                    <a:lumOff val="50000"/>
                  </a:schemeClr>
                </a:solidFill>
                <a:ea typeface="Arial" charset="0"/>
                <a:cs typeface="Arial" charset="0"/>
              </a:rPr>
              <a:t>Sistema</a:t>
            </a:r>
            <a:r>
              <a:rPr lang="en-GB" sz="2000" b="1" u="sng" dirty="0">
                <a:solidFill>
                  <a:schemeClr val="tx1">
                    <a:lumMod val="50000"/>
                    <a:lumOff val="50000"/>
                  </a:schemeClr>
                </a:solidFill>
                <a:ea typeface="Arial" charset="0"/>
                <a:cs typeface="Arial" charset="0"/>
              </a:rPr>
              <a:t> Gal4/UAS</a:t>
            </a:r>
            <a:endParaRPr lang="en-GB" sz="2000" u="sng" dirty="0">
              <a:solidFill>
                <a:schemeClr val="tx1">
                  <a:lumMod val="50000"/>
                  <a:lumOff val="50000"/>
                </a:schemeClr>
              </a:solidFill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554192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 descr="nrg751-i1.gi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65" r="15747" b="7188"/>
          <a:stretch/>
        </p:blipFill>
        <p:spPr bwMode="auto">
          <a:xfrm>
            <a:off x="1643042" y="214290"/>
            <a:ext cx="3071834" cy="230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1 Imagen" descr="fons 02 PP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43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12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5" y="330200"/>
            <a:ext cx="809625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15140" y="500042"/>
            <a:ext cx="1384477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QuadreDeText 14"/>
          <p:cNvSpPr txBox="1"/>
          <p:nvPr/>
        </p:nvSpPr>
        <p:spPr>
          <a:xfrm>
            <a:off x="1142976" y="2699089"/>
            <a:ext cx="7643290" cy="1015663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es-ES" sz="2000" b="1" dirty="0" err="1">
                <a:solidFill>
                  <a:schemeClr val="accent5">
                    <a:lumMod val="75000"/>
                  </a:schemeClr>
                </a:solidFill>
              </a:rPr>
              <a:t>Sospitem</a:t>
            </a:r>
            <a:r>
              <a:rPr lang="es-ES" sz="2000" b="1" dirty="0">
                <a:solidFill>
                  <a:schemeClr val="accent5">
                    <a:lumMod val="75000"/>
                  </a:schemeClr>
                </a:solidFill>
              </a:rPr>
              <a:t> que el gen “</a:t>
            </a:r>
            <a:r>
              <a:rPr lang="es-ES" sz="2000" b="1" dirty="0" err="1">
                <a:solidFill>
                  <a:schemeClr val="accent5">
                    <a:lumMod val="75000"/>
                  </a:schemeClr>
                </a:solidFill>
              </a:rPr>
              <a:t>eyeless</a:t>
            </a:r>
            <a:r>
              <a:rPr lang="es-ES" sz="2000" b="1" dirty="0">
                <a:solidFill>
                  <a:schemeClr val="accent5">
                    <a:lumMod val="75000"/>
                  </a:schemeClr>
                </a:solidFill>
              </a:rPr>
              <a:t>” té una </a:t>
            </a:r>
            <a:r>
              <a:rPr lang="es-ES" sz="2000" b="1" dirty="0" err="1">
                <a:solidFill>
                  <a:schemeClr val="accent5">
                    <a:lumMod val="75000"/>
                  </a:schemeClr>
                </a:solidFill>
              </a:rPr>
              <a:t>funció</a:t>
            </a:r>
            <a:r>
              <a:rPr lang="es-ES" sz="20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ES" sz="2000" b="1" dirty="0" err="1">
                <a:solidFill>
                  <a:schemeClr val="accent5">
                    <a:lumMod val="75000"/>
                  </a:schemeClr>
                </a:solidFill>
              </a:rPr>
              <a:t>molt</a:t>
            </a:r>
            <a:r>
              <a:rPr lang="es-ES" sz="20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ES" sz="2000" b="1" dirty="0" err="1">
                <a:solidFill>
                  <a:schemeClr val="accent5">
                    <a:lumMod val="75000"/>
                  </a:schemeClr>
                </a:solidFill>
              </a:rPr>
              <a:t>important</a:t>
            </a:r>
            <a:r>
              <a:rPr lang="es-ES" sz="2000" b="1" dirty="0">
                <a:solidFill>
                  <a:schemeClr val="accent5">
                    <a:lumMod val="75000"/>
                  </a:schemeClr>
                </a:solidFill>
              </a:rPr>
              <a:t> en la </a:t>
            </a:r>
            <a:r>
              <a:rPr lang="es-ES" sz="2000" b="1" dirty="0" err="1">
                <a:solidFill>
                  <a:schemeClr val="accent5">
                    <a:lumMod val="75000"/>
                  </a:schemeClr>
                </a:solidFill>
              </a:rPr>
              <a:t>formació</a:t>
            </a:r>
            <a:r>
              <a:rPr lang="es-ES" sz="20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ES" sz="2000" b="1" dirty="0" err="1">
                <a:solidFill>
                  <a:schemeClr val="accent5">
                    <a:lumMod val="75000"/>
                  </a:schemeClr>
                </a:solidFill>
              </a:rPr>
              <a:t>dels</a:t>
            </a:r>
            <a:r>
              <a:rPr lang="es-ES" sz="20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ES" sz="2000" b="1" dirty="0" err="1">
                <a:solidFill>
                  <a:schemeClr val="accent5">
                    <a:lumMod val="75000"/>
                  </a:schemeClr>
                </a:solidFill>
              </a:rPr>
              <a:t>fotoreceptors</a:t>
            </a:r>
            <a:r>
              <a:rPr lang="es-ES" sz="20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ES" sz="2000" b="1" dirty="0" err="1">
                <a:solidFill>
                  <a:schemeClr val="accent5">
                    <a:lumMod val="75000"/>
                  </a:schemeClr>
                </a:solidFill>
              </a:rPr>
              <a:t>dels</a:t>
            </a:r>
            <a:r>
              <a:rPr lang="es-ES" sz="20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ES" sz="2000" b="1" dirty="0" err="1">
                <a:solidFill>
                  <a:schemeClr val="accent5">
                    <a:lumMod val="75000"/>
                  </a:schemeClr>
                </a:solidFill>
              </a:rPr>
              <a:t>ulls</a:t>
            </a:r>
            <a:r>
              <a:rPr lang="es-ES" sz="2000" b="1" dirty="0">
                <a:solidFill>
                  <a:schemeClr val="accent5">
                    <a:lumMod val="75000"/>
                  </a:schemeClr>
                </a:solidFill>
              </a:rPr>
              <a:t> a </a:t>
            </a:r>
            <a:r>
              <a:rPr lang="es-ES" sz="2000" b="1" i="1" dirty="0" err="1">
                <a:solidFill>
                  <a:schemeClr val="accent5">
                    <a:lumMod val="75000"/>
                  </a:schemeClr>
                </a:solidFill>
              </a:rPr>
              <a:t>Drosophila</a:t>
            </a:r>
            <a:r>
              <a:rPr lang="es-ES" sz="2000" b="1" dirty="0">
                <a:solidFill>
                  <a:schemeClr val="accent5">
                    <a:lumMod val="75000"/>
                  </a:schemeClr>
                </a:solidFill>
              </a:rPr>
              <a:t>. </a:t>
            </a:r>
            <a:r>
              <a:rPr lang="es-ES" sz="2000" b="1" dirty="0" err="1">
                <a:solidFill>
                  <a:schemeClr val="accent5">
                    <a:lumMod val="75000"/>
                  </a:schemeClr>
                </a:solidFill>
              </a:rPr>
              <a:t>Utilitzant</a:t>
            </a:r>
            <a:r>
              <a:rPr lang="es-ES" sz="2000" b="1" dirty="0">
                <a:solidFill>
                  <a:schemeClr val="accent5">
                    <a:lumMod val="75000"/>
                  </a:schemeClr>
                </a:solidFill>
              </a:rPr>
              <a:t> el sistema Gal4/UAS, </a:t>
            </a:r>
            <a:r>
              <a:rPr lang="es-ES" sz="2000" b="1" dirty="0" err="1">
                <a:solidFill>
                  <a:schemeClr val="accent5">
                    <a:lumMod val="75000"/>
                  </a:schemeClr>
                </a:solidFill>
              </a:rPr>
              <a:t>quin</a:t>
            </a:r>
            <a:r>
              <a:rPr lang="es-ES" sz="20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ES" sz="2000" b="1" dirty="0" err="1">
                <a:solidFill>
                  <a:schemeClr val="accent5">
                    <a:lumMod val="75000"/>
                  </a:schemeClr>
                </a:solidFill>
              </a:rPr>
              <a:t>experiment</a:t>
            </a:r>
            <a:r>
              <a:rPr lang="es-ES" sz="20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ES" sz="2000" b="1" dirty="0" err="1">
                <a:solidFill>
                  <a:schemeClr val="accent5">
                    <a:lumMod val="75000"/>
                  </a:schemeClr>
                </a:solidFill>
              </a:rPr>
              <a:t>podrieu</a:t>
            </a:r>
            <a:r>
              <a:rPr lang="es-ES" sz="2000" b="1" dirty="0">
                <a:solidFill>
                  <a:schemeClr val="accent5">
                    <a:lumMod val="75000"/>
                  </a:schemeClr>
                </a:solidFill>
              </a:rPr>
              <a:t> pensar per </a:t>
            </a:r>
            <a:r>
              <a:rPr lang="es-ES" sz="2000" b="1" dirty="0" err="1">
                <a:solidFill>
                  <a:schemeClr val="accent5">
                    <a:lumMod val="75000"/>
                  </a:schemeClr>
                </a:solidFill>
              </a:rPr>
              <a:t>comprovar</a:t>
            </a:r>
            <a:r>
              <a:rPr lang="es-ES" sz="2000" b="1" dirty="0">
                <a:solidFill>
                  <a:schemeClr val="accent5">
                    <a:lumMod val="75000"/>
                  </a:schemeClr>
                </a:solidFill>
              </a:rPr>
              <a:t>-</a:t>
            </a:r>
            <a:r>
              <a:rPr lang="es-ES" sz="2000" b="1" dirty="0" err="1">
                <a:solidFill>
                  <a:schemeClr val="accent5">
                    <a:lumMod val="75000"/>
                  </a:schemeClr>
                </a:solidFill>
              </a:rPr>
              <a:t>ho</a:t>
            </a:r>
            <a:r>
              <a:rPr lang="es-ES" sz="2000" b="1" dirty="0">
                <a:solidFill>
                  <a:schemeClr val="accent5">
                    <a:lumMod val="75000"/>
                  </a:schemeClr>
                </a:solidFill>
              </a:rPr>
              <a:t>?</a:t>
            </a:r>
            <a:endParaRPr lang="en-US" sz="2000" dirty="0" err="1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1428728" y="4071942"/>
            <a:ext cx="70009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00B050"/>
                </a:solidFill>
              </a:rPr>
              <a:t>Pista 1: </a:t>
            </a:r>
            <a:r>
              <a:rPr lang="es-ES" dirty="0"/>
              <a:t>Al </a:t>
            </a:r>
            <a:r>
              <a:rPr lang="es-ES" dirty="0" err="1"/>
              <a:t>laboratori</a:t>
            </a:r>
            <a:r>
              <a:rPr lang="es-ES" dirty="0"/>
              <a:t> </a:t>
            </a:r>
            <a:r>
              <a:rPr lang="es-ES" dirty="0" err="1"/>
              <a:t>hem</a:t>
            </a:r>
            <a:r>
              <a:rPr lang="es-ES" dirty="0"/>
              <a:t> </a:t>
            </a:r>
            <a:r>
              <a:rPr lang="es-ES" dirty="0" err="1"/>
              <a:t>pogut</a:t>
            </a:r>
            <a:r>
              <a:rPr lang="es-ES" dirty="0"/>
              <a:t> clonar el gen de </a:t>
            </a:r>
            <a:r>
              <a:rPr lang="es-ES" dirty="0" err="1"/>
              <a:t>Drosophila</a:t>
            </a:r>
            <a:r>
              <a:rPr lang="es-ES" dirty="0"/>
              <a:t> “</a:t>
            </a:r>
            <a:r>
              <a:rPr lang="es-ES" dirty="0" err="1"/>
              <a:t>eyeless</a:t>
            </a:r>
            <a:r>
              <a:rPr lang="es-ES" dirty="0"/>
              <a:t>” en un vector, i </a:t>
            </a:r>
            <a:r>
              <a:rPr lang="es-ES" dirty="0" err="1"/>
              <a:t>amb</a:t>
            </a:r>
            <a:r>
              <a:rPr lang="es-ES" dirty="0"/>
              <a:t> </a:t>
            </a:r>
            <a:r>
              <a:rPr lang="es-ES" dirty="0" err="1"/>
              <a:t>aquest</a:t>
            </a:r>
            <a:r>
              <a:rPr lang="es-ES" dirty="0"/>
              <a:t>, </a:t>
            </a:r>
            <a:r>
              <a:rPr lang="es-ES" dirty="0" err="1"/>
              <a:t>hem</a:t>
            </a:r>
            <a:r>
              <a:rPr lang="es-ES" dirty="0"/>
              <a:t> </a:t>
            </a:r>
            <a:r>
              <a:rPr lang="es-ES" dirty="0" err="1"/>
              <a:t>generat</a:t>
            </a:r>
            <a:r>
              <a:rPr lang="es-ES" dirty="0"/>
              <a:t> una </a:t>
            </a:r>
            <a:r>
              <a:rPr lang="es-ES" dirty="0" err="1"/>
              <a:t>linia</a:t>
            </a:r>
            <a:r>
              <a:rPr lang="es-ES" dirty="0"/>
              <a:t> </a:t>
            </a:r>
            <a:r>
              <a:rPr lang="es-ES" dirty="0" err="1"/>
              <a:t>transgènica</a:t>
            </a:r>
            <a:r>
              <a:rPr lang="es-ES" dirty="0"/>
              <a:t> “</a:t>
            </a:r>
            <a:r>
              <a:rPr lang="es-ES" dirty="0">
                <a:solidFill>
                  <a:srgbClr val="CC0099"/>
                </a:solidFill>
              </a:rPr>
              <a:t>UAS-</a:t>
            </a:r>
            <a:r>
              <a:rPr lang="es-ES" dirty="0" err="1">
                <a:solidFill>
                  <a:srgbClr val="CC0099"/>
                </a:solidFill>
              </a:rPr>
              <a:t>eyeless</a:t>
            </a:r>
            <a:r>
              <a:rPr lang="es-ES" dirty="0"/>
              <a:t>” </a:t>
            </a:r>
          </a:p>
        </p:txBody>
      </p:sp>
      <p:pic>
        <p:nvPicPr>
          <p:cNvPr id="11" name="1 Imagen" descr="fons 02 PP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57" y="0"/>
            <a:ext cx="86448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12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06" y="187324"/>
            <a:ext cx="697452" cy="131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3"/>
          <p:cNvSpPr>
            <a:spLocks noChangeArrowheads="1"/>
          </p:cNvSpPr>
          <p:nvPr/>
        </p:nvSpPr>
        <p:spPr bwMode="auto">
          <a:xfrm rot="-5400000">
            <a:off x="-2362973" y="3963071"/>
            <a:ext cx="546877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2000" b="1" u="sng" dirty="0">
                <a:solidFill>
                  <a:schemeClr val="tx1">
                    <a:lumMod val="50000"/>
                    <a:lumOff val="50000"/>
                  </a:schemeClr>
                </a:solidFill>
                <a:ea typeface="Arial" charset="0"/>
                <a:cs typeface="Arial" charset="0"/>
              </a:rPr>
              <a:t>II. </a:t>
            </a:r>
            <a:r>
              <a:rPr lang="en-GB" sz="2000" b="1" u="sng" dirty="0" err="1">
                <a:solidFill>
                  <a:schemeClr val="tx1">
                    <a:lumMod val="50000"/>
                    <a:lumOff val="50000"/>
                  </a:schemeClr>
                </a:solidFill>
                <a:ea typeface="Arial" charset="0"/>
                <a:cs typeface="Arial" charset="0"/>
              </a:rPr>
              <a:t>Sistema</a:t>
            </a:r>
            <a:r>
              <a:rPr lang="en-GB" sz="2000" b="1" u="sng" dirty="0">
                <a:solidFill>
                  <a:schemeClr val="tx1">
                    <a:lumMod val="50000"/>
                    <a:lumOff val="50000"/>
                  </a:schemeClr>
                </a:solidFill>
                <a:ea typeface="Arial" charset="0"/>
                <a:cs typeface="Arial" charset="0"/>
              </a:rPr>
              <a:t> Gal4/UAS</a:t>
            </a:r>
            <a:endParaRPr lang="en-GB" sz="2000" u="sng" dirty="0">
              <a:solidFill>
                <a:schemeClr val="tx1">
                  <a:lumMod val="50000"/>
                  <a:lumOff val="50000"/>
                </a:schemeClr>
              </a:solidFill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554192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 descr="nrg751-i1.gi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65" r="15747" b="7188"/>
          <a:stretch/>
        </p:blipFill>
        <p:spPr bwMode="auto">
          <a:xfrm>
            <a:off x="1643042" y="214290"/>
            <a:ext cx="3071834" cy="230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1 Imagen" descr="fons 02 PP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43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12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5" y="330200"/>
            <a:ext cx="809625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15140" y="500042"/>
            <a:ext cx="1384477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QuadreDeText 14"/>
          <p:cNvSpPr txBox="1"/>
          <p:nvPr/>
        </p:nvSpPr>
        <p:spPr>
          <a:xfrm>
            <a:off x="1142976" y="2699089"/>
            <a:ext cx="7643290" cy="1015663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es-ES" sz="2000" b="1" dirty="0" err="1">
                <a:solidFill>
                  <a:schemeClr val="accent5">
                    <a:lumMod val="75000"/>
                  </a:schemeClr>
                </a:solidFill>
              </a:rPr>
              <a:t>Sospitem</a:t>
            </a:r>
            <a:r>
              <a:rPr lang="es-ES" sz="2000" b="1" dirty="0">
                <a:solidFill>
                  <a:schemeClr val="accent5">
                    <a:lumMod val="75000"/>
                  </a:schemeClr>
                </a:solidFill>
              </a:rPr>
              <a:t> que el gen “</a:t>
            </a:r>
            <a:r>
              <a:rPr lang="es-ES" sz="2000" b="1" dirty="0" err="1">
                <a:solidFill>
                  <a:schemeClr val="accent5">
                    <a:lumMod val="75000"/>
                  </a:schemeClr>
                </a:solidFill>
              </a:rPr>
              <a:t>eyeless</a:t>
            </a:r>
            <a:r>
              <a:rPr lang="es-ES" sz="2000" b="1" dirty="0">
                <a:solidFill>
                  <a:schemeClr val="accent5">
                    <a:lumMod val="75000"/>
                  </a:schemeClr>
                </a:solidFill>
              </a:rPr>
              <a:t>” té una </a:t>
            </a:r>
            <a:r>
              <a:rPr lang="es-ES" sz="2000" b="1" dirty="0" err="1">
                <a:solidFill>
                  <a:schemeClr val="accent5">
                    <a:lumMod val="75000"/>
                  </a:schemeClr>
                </a:solidFill>
              </a:rPr>
              <a:t>funció</a:t>
            </a:r>
            <a:r>
              <a:rPr lang="es-ES" sz="20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ES" sz="2000" b="1" dirty="0" err="1">
                <a:solidFill>
                  <a:schemeClr val="accent5">
                    <a:lumMod val="75000"/>
                  </a:schemeClr>
                </a:solidFill>
              </a:rPr>
              <a:t>molt</a:t>
            </a:r>
            <a:r>
              <a:rPr lang="es-ES" sz="20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ES" sz="2000" b="1" dirty="0" err="1">
                <a:solidFill>
                  <a:schemeClr val="accent5">
                    <a:lumMod val="75000"/>
                  </a:schemeClr>
                </a:solidFill>
              </a:rPr>
              <a:t>important</a:t>
            </a:r>
            <a:r>
              <a:rPr lang="es-ES" sz="2000" b="1" dirty="0">
                <a:solidFill>
                  <a:schemeClr val="accent5">
                    <a:lumMod val="75000"/>
                  </a:schemeClr>
                </a:solidFill>
              </a:rPr>
              <a:t> en la </a:t>
            </a:r>
            <a:r>
              <a:rPr lang="es-ES" sz="2000" b="1" dirty="0" err="1">
                <a:solidFill>
                  <a:schemeClr val="accent5">
                    <a:lumMod val="75000"/>
                  </a:schemeClr>
                </a:solidFill>
              </a:rPr>
              <a:t>formació</a:t>
            </a:r>
            <a:r>
              <a:rPr lang="es-ES" sz="20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ES" sz="2000" b="1" dirty="0" err="1">
                <a:solidFill>
                  <a:schemeClr val="accent5">
                    <a:lumMod val="75000"/>
                  </a:schemeClr>
                </a:solidFill>
              </a:rPr>
              <a:t>dels</a:t>
            </a:r>
            <a:r>
              <a:rPr lang="es-ES" sz="20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ES" sz="2000" b="1" dirty="0" err="1">
                <a:solidFill>
                  <a:schemeClr val="accent5">
                    <a:lumMod val="75000"/>
                  </a:schemeClr>
                </a:solidFill>
              </a:rPr>
              <a:t>fotoreceptors</a:t>
            </a:r>
            <a:r>
              <a:rPr lang="es-ES" sz="20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ES" sz="2000" b="1" dirty="0" err="1">
                <a:solidFill>
                  <a:schemeClr val="accent5">
                    <a:lumMod val="75000"/>
                  </a:schemeClr>
                </a:solidFill>
              </a:rPr>
              <a:t>dels</a:t>
            </a:r>
            <a:r>
              <a:rPr lang="es-ES" sz="20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ES" sz="2000" b="1" dirty="0" err="1">
                <a:solidFill>
                  <a:schemeClr val="accent5">
                    <a:lumMod val="75000"/>
                  </a:schemeClr>
                </a:solidFill>
              </a:rPr>
              <a:t>ulls</a:t>
            </a:r>
            <a:r>
              <a:rPr lang="es-ES" sz="2000" b="1" dirty="0">
                <a:solidFill>
                  <a:schemeClr val="accent5">
                    <a:lumMod val="75000"/>
                  </a:schemeClr>
                </a:solidFill>
              </a:rPr>
              <a:t> a </a:t>
            </a:r>
            <a:r>
              <a:rPr lang="es-ES" sz="2000" b="1" i="1" dirty="0" err="1">
                <a:solidFill>
                  <a:schemeClr val="accent5">
                    <a:lumMod val="75000"/>
                  </a:schemeClr>
                </a:solidFill>
              </a:rPr>
              <a:t>Drosophila</a:t>
            </a:r>
            <a:r>
              <a:rPr lang="es-ES" sz="2000" b="1" dirty="0">
                <a:solidFill>
                  <a:schemeClr val="accent5">
                    <a:lumMod val="75000"/>
                  </a:schemeClr>
                </a:solidFill>
              </a:rPr>
              <a:t>. </a:t>
            </a:r>
            <a:r>
              <a:rPr lang="es-ES" sz="2000" b="1" dirty="0" err="1">
                <a:solidFill>
                  <a:schemeClr val="accent5">
                    <a:lumMod val="75000"/>
                  </a:schemeClr>
                </a:solidFill>
              </a:rPr>
              <a:t>Utilitzant</a:t>
            </a:r>
            <a:r>
              <a:rPr lang="es-ES" sz="2000" b="1" dirty="0">
                <a:solidFill>
                  <a:schemeClr val="accent5">
                    <a:lumMod val="75000"/>
                  </a:schemeClr>
                </a:solidFill>
              </a:rPr>
              <a:t> el sistema Gal4/UAS, </a:t>
            </a:r>
            <a:r>
              <a:rPr lang="es-ES" sz="2000" b="1" dirty="0" err="1">
                <a:solidFill>
                  <a:schemeClr val="accent5">
                    <a:lumMod val="75000"/>
                  </a:schemeClr>
                </a:solidFill>
              </a:rPr>
              <a:t>quin</a:t>
            </a:r>
            <a:r>
              <a:rPr lang="es-ES" sz="20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ES" sz="2000" b="1" dirty="0" err="1">
                <a:solidFill>
                  <a:schemeClr val="accent5">
                    <a:lumMod val="75000"/>
                  </a:schemeClr>
                </a:solidFill>
              </a:rPr>
              <a:t>experiment</a:t>
            </a:r>
            <a:r>
              <a:rPr lang="es-ES" sz="20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ES" sz="2000" b="1" dirty="0" err="1">
                <a:solidFill>
                  <a:schemeClr val="accent5">
                    <a:lumMod val="75000"/>
                  </a:schemeClr>
                </a:solidFill>
              </a:rPr>
              <a:t>podrieu</a:t>
            </a:r>
            <a:r>
              <a:rPr lang="es-ES" sz="2000" b="1" dirty="0">
                <a:solidFill>
                  <a:schemeClr val="accent5">
                    <a:lumMod val="75000"/>
                  </a:schemeClr>
                </a:solidFill>
              </a:rPr>
              <a:t> pensar per </a:t>
            </a:r>
            <a:r>
              <a:rPr lang="es-ES" sz="2000" b="1" dirty="0" err="1">
                <a:solidFill>
                  <a:schemeClr val="accent5">
                    <a:lumMod val="75000"/>
                  </a:schemeClr>
                </a:solidFill>
              </a:rPr>
              <a:t>comprovar</a:t>
            </a:r>
            <a:r>
              <a:rPr lang="es-ES" sz="2000" b="1" dirty="0">
                <a:solidFill>
                  <a:schemeClr val="accent5">
                    <a:lumMod val="75000"/>
                  </a:schemeClr>
                </a:solidFill>
              </a:rPr>
              <a:t>-</a:t>
            </a:r>
            <a:r>
              <a:rPr lang="es-ES" sz="2000" b="1" dirty="0" err="1">
                <a:solidFill>
                  <a:schemeClr val="accent5">
                    <a:lumMod val="75000"/>
                  </a:schemeClr>
                </a:solidFill>
              </a:rPr>
              <a:t>ho</a:t>
            </a:r>
            <a:r>
              <a:rPr lang="es-ES" sz="2000" b="1" dirty="0">
                <a:solidFill>
                  <a:schemeClr val="accent5">
                    <a:lumMod val="75000"/>
                  </a:schemeClr>
                </a:solidFill>
              </a:rPr>
              <a:t>?</a:t>
            </a:r>
            <a:endParaRPr lang="en-US" sz="2000" dirty="0" err="1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1428728" y="4071942"/>
            <a:ext cx="70009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00B050"/>
                </a:solidFill>
              </a:rPr>
              <a:t>Pista 1: </a:t>
            </a:r>
            <a:r>
              <a:rPr lang="es-ES" dirty="0"/>
              <a:t>Al </a:t>
            </a:r>
            <a:r>
              <a:rPr lang="es-ES" dirty="0" err="1"/>
              <a:t>laboratori</a:t>
            </a:r>
            <a:r>
              <a:rPr lang="es-ES" dirty="0"/>
              <a:t> </a:t>
            </a:r>
            <a:r>
              <a:rPr lang="es-ES" dirty="0" err="1"/>
              <a:t>hem</a:t>
            </a:r>
            <a:r>
              <a:rPr lang="es-ES" dirty="0"/>
              <a:t> </a:t>
            </a:r>
            <a:r>
              <a:rPr lang="es-ES" dirty="0" err="1"/>
              <a:t>pogut</a:t>
            </a:r>
            <a:r>
              <a:rPr lang="es-ES" dirty="0"/>
              <a:t> clonar el gen de </a:t>
            </a:r>
            <a:r>
              <a:rPr lang="es-ES" dirty="0" err="1"/>
              <a:t>Drosophila</a:t>
            </a:r>
            <a:r>
              <a:rPr lang="es-ES" dirty="0"/>
              <a:t> “</a:t>
            </a:r>
            <a:r>
              <a:rPr lang="es-ES" dirty="0" err="1"/>
              <a:t>eyeless</a:t>
            </a:r>
            <a:r>
              <a:rPr lang="es-ES" dirty="0"/>
              <a:t>” en un vector, i </a:t>
            </a:r>
            <a:r>
              <a:rPr lang="es-ES" dirty="0" err="1"/>
              <a:t>amb</a:t>
            </a:r>
            <a:r>
              <a:rPr lang="es-ES" dirty="0"/>
              <a:t> </a:t>
            </a:r>
            <a:r>
              <a:rPr lang="es-ES" dirty="0" err="1"/>
              <a:t>aquest</a:t>
            </a:r>
            <a:r>
              <a:rPr lang="es-ES" dirty="0"/>
              <a:t>, </a:t>
            </a:r>
            <a:r>
              <a:rPr lang="es-ES" dirty="0" err="1"/>
              <a:t>hem</a:t>
            </a:r>
            <a:r>
              <a:rPr lang="es-ES" dirty="0"/>
              <a:t> </a:t>
            </a:r>
            <a:r>
              <a:rPr lang="es-ES" dirty="0" err="1"/>
              <a:t>generat</a:t>
            </a:r>
            <a:r>
              <a:rPr lang="es-ES" dirty="0"/>
              <a:t> una </a:t>
            </a:r>
            <a:r>
              <a:rPr lang="es-ES" dirty="0" err="1"/>
              <a:t>linia</a:t>
            </a:r>
            <a:r>
              <a:rPr lang="es-ES" dirty="0"/>
              <a:t> </a:t>
            </a:r>
            <a:r>
              <a:rPr lang="es-ES" dirty="0" err="1"/>
              <a:t>transgènica</a:t>
            </a:r>
            <a:r>
              <a:rPr lang="es-ES" dirty="0"/>
              <a:t> “</a:t>
            </a:r>
            <a:r>
              <a:rPr lang="es-ES" dirty="0">
                <a:solidFill>
                  <a:srgbClr val="CC0099"/>
                </a:solidFill>
              </a:rPr>
              <a:t>UAS-</a:t>
            </a:r>
            <a:r>
              <a:rPr lang="es-ES" dirty="0" err="1">
                <a:solidFill>
                  <a:srgbClr val="CC0099"/>
                </a:solidFill>
              </a:rPr>
              <a:t>eyeless</a:t>
            </a:r>
            <a:r>
              <a:rPr lang="es-ES" dirty="0"/>
              <a:t>” </a:t>
            </a:r>
          </a:p>
        </p:txBody>
      </p:sp>
      <p:pic>
        <p:nvPicPr>
          <p:cNvPr id="11" name="1 Imagen" descr="fons 02 PP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57" y="0"/>
            <a:ext cx="86448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12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06" y="187324"/>
            <a:ext cx="697452" cy="131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3"/>
          <p:cNvSpPr>
            <a:spLocks noChangeArrowheads="1"/>
          </p:cNvSpPr>
          <p:nvPr/>
        </p:nvSpPr>
        <p:spPr bwMode="auto">
          <a:xfrm rot="-5400000">
            <a:off x="-2362973" y="3963071"/>
            <a:ext cx="546877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2000" b="1" u="sng" dirty="0">
                <a:solidFill>
                  <a:schemeClr val="tx1">
                    <a:lumMod val="50000"/>
                    <a:lumOff val="50000"/>
                  </a:schemeClr>
                </a:solidFill>
                <a:ea typeface="Arial" charset="0"/>
                <a:cs typeface="Arial" charset="0"/>
              </a:rPr>
              <a:t>II. </a:t>
            </a:r>
            <a:r>
              <a:rPr lang="en-GB" sz="2000" b="1" u="sng" dirty="0" err="1">
                <a:solidFill>
                  <a:schemeClr val="tx1">
                    <a:lumMod val="50000"/>
                    <a:lumOff val="50000"/>
                  </a:schemeClr>
                </a:solidFill>
                <a:ea typeface="Arial" charset="0"/>
                <a:cs typeface="Arial" charset="0"/>
              </a:rPr>
              <a:t>Sistema</a:t>
            </a:r>
            <a:r>
              <a:rPr lang="en-GB" sz="2000" b="1" u="sng" dirty="0">
                <a:solidFill>
                  <a:schemeClr val="tx1">
                    <a:lumMod val="50000"/>
                    <a:lumOff val="50000"/>
                  </a:schemeClr>
                </a:solidFill>
                <a:ea typeface="Arial" charset="0"/>
                <a:cs typeface="Arial" charset="0"/>
              </a:rPr>
              <a:t> Gal4/UAS</a:t>
            </a:r>
            <a:endParaRPr lang="en-GB" sz="2000" u="sng" dirty="0">
              <a:solidFill>
                <a:schemeClr val="tx1">
                  <a:lumMod val="50000"/>
                  <a:lumOff val="50000"/>
                </a:schemeClr>
              </a:solidFill>
              <a:ea typeface="Arial" charset="0"/>
              <a:cs typeface="Arial" charset="0"/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1428728" y="4854371"/>
            <a:ext cx="72866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00B050"/>
                </a:solidFill>
              </a:rPr>
              <a:t>Pista 2: </a:t>
            </a:r>
            <a:r>
              <a:rPr lang="es-ES" dirty="0" err="1"/>
              <a:t>Cercant</a:t>
            </a:r>
            <a:r>
              <a:rPr lang="es-ES" dirty="0"/>
              <a:t> per la </a:t>
            </a:r>
            <a:r>
              <a:rPr lang="es-ES" dirty="0" err="1"/>
              <a:t>bibliogràfia</a:t>
            </a:r>
            <a:r>
              <a:rPr lang="es-ES" dirty="0"/>
              <a:t>, </a:t>
            </a:r>
            <a:r>
              <a:rPr lang="es-ES" dirty="0" err="1"/>
              <a:t>hem</a:t>
            </a:r>
            <a:r>
              <a:rPr lang="es-ES" dirty="0"/>
              <a:t> </a:t>
            </a:r>
            <a:r>
              <a:rPr lang="es-ES" dirty="0" err="1"/>
              <a:t>trobat</a:t>
            </a:r>
            <a:r>
              <a:rPr lang="es-ES" dirty="0"/>
              <a:t> que el gen “</a:t>
            </a:r>
            <a:r>
              <a:rPr lang="es-ES" dirty="0" err="1"/>
              <a:t>dpp</a:t>
            </a:r>
            <a:r>
              <a:rPr lang="es-ES" dirty="0"/>
              <a:t>” </a:t>
            </a:r>
            <a:r>
              <a:rPr lang="es-ES" dirty="0" err="1"/>
              <a:t>s’expressa</a:t>
            </a:r>
            <a:r>
              <a:rPr lang="es-ES" dirty="0"/>
              <a:t> de forma específica a les potes de la mosca.</a:t>
            </a:r>
          </a:p>
        </p:txBody>
      </p:sp>
    </p:spTree>
    <p:extLst>
      <p:ext uri="{BB962C8B-B14F-4D97-AF65-F5344CB8AC3E}">
        <p14:creationId xmlns:p14="http://schemas.microsoft.com/office/powerpoint/2010/main" val="417554192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 descr="nrg751-i1.gi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65" r="15747" b="7188"/>
          <a:stretch/>
        </p:blipFill>
        <p:spPr bwMode="auto">
          <a:xfrm>
            <a:off x="1643042" y="214290"/>
            <a:ext cx="3071834" cy="230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1 Imagen" descr="fons 02 PP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43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12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5" y="330200"/>
            <a:ext cx="809625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15140" y="500042"/>
            <a:ext cx="1384477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QuadreDeText 14"/>
          <p:cNvSpPr txBox="1"/>
          <p:nvPr/>
        </p:nvSpPr>
        <p:spPr>
          <a:xfrm>
            <a:off x="1142976" y="2699089"/>
            <a:ext cx="7643290" cy="1015663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es-ES" sz="2000" b="1" dirty="0" err="1">
                <a:solidFill>
                  <a:schemeClr val="accent5">
                    <a:lumMod val="75000"/>
                  </a:schemeClr>
                </a:solidFill>
              </a:rPr>
              <a:t>Sospitem</a:t>
            </a:r>
            <a:r>
              <a:rPr lang="es-ES" sz="2000" b="1" dirty="0">
                <a:solidFill>
                  <a:schemeClr val="accent5">
                    <a:lumMod val="75000"/>
                  </a:schemeClr>
                </a:solidFill>
              </a:rPr>
              <a:t> que el gen “</a:t>
            </a:r>
            <a:r>
              <a:rPr lang="es-ES" sz="2000" b="1" dirty="0" err="1">
                <a:solidFill>
                  <a:schemeClr val="accent5">
                    <a:lumMod val="75000"/>
                  </a:schemeClr>
                </a:solidFill>
              </a:rPr>
              <a:t>eyeless</a:t>
            </a:r>
            <a:r>
              <a:rPr lang="es-ES" sz="2000" b="1" dirty="0">
                <a:solidFill>
                  <a:schemeClr val="accent5">
                    <a:lumMod val="75000"/>
                  </a:schemeClr>
                </a:solidFill>
              </a:rPr>
              <a:t>” té una </a:t>
            </a:r>
            <a:r>
              <a:rPr lang="es-ES" sz="2000" b="1" dirty="0" err="1">
                <a:solidFill>
                  <a:schemeClr val="accent5">
                    <a:lumMod val="75000"/>
                  </a:schemeClr>
                </a:solidFill>
              </a:rPr>
              <a:t>funció</a:t>
            </a:r>
            <a:r>
              <a:rPr lang="es-ES" sz="20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ES" sz="2000" b="1" dirty="0" err="1">
                <a:solidFill>
                  <a:schemeClr val="accent5">
                    <a:lumMod val="75000"/>
                  </a:schemeClr>
                </a:solidFill>
              </a:rPr>
              <a:t>molt</a:t>
            </a:r>
            <a:r>
              <a:rPr lang="es-ES" sz="20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ES" sz="2000" b="1" dirty="0" err="1">
                <a:solidFill>
                  <a:schemeClr val="accent5">
                    <a:lumMod val="75000"/>
                  </a:schemeClr>
                </a:solidFill>
              </a:rPr>
              <a:t>important</a:t>
            </a:r>
            <a:r>
              <a:rPr lang="es-ES" sz="2000" b="1" dirty="0">
                <a:solidFill>
                  <a:schemeClr val="accent5">
                    <a:lumMod val="75000"/>
                  </a:schemeClr>
                </a:solidFill>
              </a:rPr>
              <a:t> en la </a:t>
            </a:r>
            <a:r>
              <a:rPr lang="es-ES" sz="2000" b="1" dirty="0" err="1">
                <a:solidFill>
                  <a:schemeClr val="accent5">
                    <a:lumMod val="75000"/>
                  </a:schemeClr>
                </a:solidFill>
              </a:rPr>
              <a:t>formació</a:t>
            </a:r>
            <a:r>
              <a:rPr lang="es-ES" sz="20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ES" sz="2000" b="1" dirty="0" err="1">
                <a:solidFill>
                  <a:schemeClr val="accent5">
                    <a:lumMod val="75000"/>
                  </a:schemeClr>
                </a:solidFill>
              </a:rPr>
              <a:t>dels</a:t>
            </a:r>
            <a:r>
              <a:rPr lang="es-ES" sz="20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ES" sz="2000" b="1" dirty="0" err="1">
                <a:solidFill>
                  <a:schemeClr val="accent5">
                    <a:lumMod val="75000"/>
                  </a:schemeClr>
                </a:solidFill>
              </a:rPr>
              <a:t>fotoreceptors</a:t>
            </a:r>
            <a:r>
              <a:rPr lang="es-ES" sz="20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ES" sz="2000" b="1" dirty="0" err="1">
                <a:solidFill>
                  <a:schemeClr val="accent5">
                    <a:lumMod val="75000"/>
                  </a:schemeClr>
                </a:solidFill>
              </a:rPr>
              <a:t>dels</a:t>
            </a:r>
            <a:r>
              <a:rPr lang="es-ES" sz="20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ES" sz="2000" b="1" dirty="0" err="1">
                <a:solidFill>
                  <a:schemeClr val="accent5">
                    <a:lumMod val="75000"/>
                  </a:schemeClr>
                </a:solidFill>
              </a:rPr>
              <a:t>ulls</a:t>
            </a:r>
            <a:r>
              <a:rPr lang="es-ES" sz="2000" b="1" dirty="0">
                <a:solidFill>
                  <a:schemeClr val="accent5">
                    <a:lumMod val="75000"/>
                  </a:schemeClr>
                </a:solidFill>
              </a:rPr>
              <a:t> a </a:t>
            </a:r>
            <a:r>
              <a:rPr lang="es-ES" sz="2000" b="1" i="1" dirty="0" err="1">
                <a:solidFill>
                  <a:schemeClr val="accent5">
                    <a:lumMod val="75000"/>
                  </a:schemeClr>
                </a:solidFill>
              </a:rPr>
              <a:t>Drosophila</a:t>
            </a:r>
            <a:r>
              <a:rPr lang="es-ES" sz="2000" b="1" dirty="0">
                <a:solidFill>
                  <a:schemeClr val="accent5">
                    <a:lumMod val="75000"/>
                  </a:schemeClr>
                </a:solidFill>
              </a:rPr>
              <a:t>. </a:t>
            </a:r>
            <a:r>
              <a:rPr lang="es-ES" sz="2000" b="1" dirty="0" err="1">
                <a:solidFill>
                  <a:schemeClr val="accent5">
                    <a:lumMod val="75000"/>
                  </a:schemeClr>
                </a:solidFill>
              </a:rPr>
              <a:t>Utilitzant</a:t>
            </a:r>
            <a:r>
              <a:rPr lang="es-ES" sz="2000" b="1" dirty="0">
                <a:solidFill>
                  <a:schemeClr val="accent5">
                    <a:lumMod val="75000"/>
                  </a:schemeClr>
                </a:solidFill>
              </a:rPr>
              <a:t> el sistema Gal4/UAS, </a:t>
            </a:r>
            <a:r>
              <a:rPr lang="es-ES" sz="2000" b="1" dirty="0" err="1">
                <a:solidFill>
                  <a:schemeClr val="accent5">
                    <a:lumMod val="75000"/>
                  </a:schemeClr>
                </a:solidFill>
              </a:rPr>
              <a:t>quin</a:t>
            </a:r>
            <a:r>
              <a:rPr lang="es-ES" sz="20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ES" sz="2000" b="1" dirty="0" err="1">
                <a:solidFill>
                  <a:schemeClr val="accent5">
                    <a:lumMod val="75000"/>
                  </a:schemeClr>
                </a:solidFill>
              </a:rPr>
              <a:t>experiment</a:t>
            </a:r>
            <a:r>
              <a:rPr lang="es-ES" sz="20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ES" sz="2000" b="1" dirty="0" err="1">
                <a:solidFill>
                  <a:schemeClr val="accent5">
                    <a:lumMod val="75000"/>
                  </a:schemeClr>
                </a:solidFill>
              </a:rPr>
              <a:t>podrieu</a:t>
            </a:r>
            <a:r>
              <a:rPr lang="es-ES" sz="2000" b="1" dirty="0">
                <a:solidFill>
                  <a:schemeClr val="accent5">
                    <a:lumMod val="75000"/>
                  </a:schemeClr>
                </a:solidFill>
              </a:rPr>
              <a:t> pensar per </a:t>
            </a:r>
            <a:r>
              <a:rPr lang="es-ES" sz="2000" b="1" dirty="0" err="1">
                <a:solidFill>
                  <a:schemeClr val="accent5">
                    <a:lumMod val="75000"/>
                  </a:schemeClr>
                </a:solidFill>
              </a:rPr>
              <a:t>comprovar</a:t>
            </a:r>
            <a:r>
              <a:rPr lang="es-ES" sz="2000" b="1" dirty="0">
                <a:solidFill>
                  <a:schemeClr val="accent5">
                    <a:lumMod val="75000"/>
                  </a:schemeClr>
                </a:solidFill>
              </a:rPr>
              <a:t>-</a:t>
            </a:r>
            <a:r>
              <a:rPr lang="es-ES" sz="2000" b="1" dirty="0" err="1">
                <a:solidFill>
                  <a:schemeClr val="accent5">
                    <a:lumMod val="75000"/>
                  </a:schemeClr>
                </a:solidFill>
              </a:rPr>
              <a:t>ho</a:t>
            </a:r>
            <a:r>
              <a:rPr lang="es-ES" sz="2000" b="1" dirty="0">
                <a:solidFill>
                  <a:schemeClr val="accent5">
                    <a:lumMod val="75000"/>
                  </a:schemeClr>
                </a:solidFill>
              </a:rPr>
              <a:t>?</a:t>
            </a:r>
            <a:endParaRPr lang="en-US" sz="2000" dirty="0" err="1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1428728" y="4071942"/>
            <a:ext cx="70009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00B050"/>
                </a:solidFill>
              </a:rPr>
              <a:t>Pista 1: </a:t>
            </a:r>
            <a:r>
              <a:rPr lang="es-ES" dirty="0"/>
              <a:t>Al </a:t>
            </a:r>
            <a:r>
              <a:rPr lang="es-ES" dirty="0" err="1"/>
              <a:t>laboratori</a:t>
            </a:r>
            <a:r>
              <a:rPr lang="es-ES" dirty="0"/>
              <a:t> </a:t>
            </a:r>
            <a:r>
              <a:rPr lang="es-ES" dirty="0" err="1"/>
              <a:t>hem</a:t>
            </a:r>
            <a:r>
              <a:rPr lang="es-ES" dirty="0"/>
              <a:t> </a:t>
            </a:r>
            <a:r>
              <a:rPr lang="es-ES" dirty="0" err="1"/>
              <a:t>pogut</a:t>
            </a:r>
            <a:r>
              <a:rPr lang="es-ES" dirty="0"/>
              <a:t> clonar el gen de </a:t>
            </a:r>
            <a:r>
              <a:rPr lang="es-ES" dirty="0" err="1"/>
              <a:t>Drosophila</a:t>
            </a:r>
            <a:r>
              <a:rPr lang="es-ES" dirty="0"/>
              <a:t> “</a:t>
            </a:r>
            <a:r>
              <a:rPr lang="es-ES" dirty="0" err="1"/>
              <a:t>eyeless</a:t>
            </a:r>
            <a:r>
              <a:rPr lang="es-ES" dirty="0"/>
              <a:t>” en un vector, i </a:t>
            </a:r>
            <a:r>
              <a:rPr lang="es-ES" dirty="0" err="1"/>
              <a:t>amb</a:t>
            </a:r>
            <a:r>
              <a:rPr lang="es-ES" dirty="0"/>
              <a:t> </a:t>
            </a:r>
            <a:r>
              <a:rPr lang="es-ES" dirty="0" err="1"/>
              <a:t>aquest</a:t>
            </a:r>
            <a:r>
              <a:rPr lang="es-ES" dirty="0"/>
              <a:t>, </a:t>
            </a:r>
            <a:r>
              <a:rPr lang="es-ES" dirty="0" err="1"/>
              <a:t>hem</a:t>
            </a:r>
            <a:r>
              <a:rPr lang="es-ES" dirty="0"/>
              <a:t> </a:t>
            </a:r>
            <a:r>
              <a:rPr lang="es-ES" dirty="0" err="1"/>
              <a:t>generat</a:t>
            </a:r>
            <a:r>
              <a:rPr lang="es-ES" dirty="0"/>
              <a:t> una </a:t>
            </a:r>
            <a:r>
              <a:rPr lang="es-ES" dirty="0" err="1"/>
              <a:t>linia</a:t>
            </a:r>
            <a:r>
              <a:rPr lang="es-ES" dirty="0"/>
              <a:t> </a:t>
            </a:r>
            <a:r>
              <a:rPr lang="es-ES" dirty="0" err="1"/>
              <a:t>transgènica</a:t>
            </a:r>
            <a:r>
              <a:rPr lang="es-ES" dirty="0"/>
              <a:t> “</a:t>
            </a:r>
            <a:r>
              <a:rPr lang="es-ES" dirty="0">
                <a:solidFill>
                  <a:srgbClr val="CC0099"/>
                </a:solidFill>
              </a:rPr>
              <a:t>UAS-</a:t>
            </a:r>
            <a:r>
              <a:rPr lang="es-ES" dirty="0" err="1">
                <a:solidFill>
                  <a:srgbClr val="CC0099"/>
                </a:solidFill>
              </a:rPr>
              <a:t>eyeless</a:t>
            </a:r>
            <a:r>
              <a:rPr lang="es-ES" dirty="0"/>
              <a:t>” </a:t>
            </a:r>
          </a:p>
        </p:txBody>
      </p:sp>
      <p:pic>
        <p:nvPicPr>
          <p:cNvPr id="11" name="1 Imagen" descr="fons 02 PP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57" y="0"/>
            <a:ext cx="86448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12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06" y="187324"/>
            <a:ext cx="697452" cy="131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3"/>
          <p:cNvSpPr>
            <a:spLocks noChangeArrowheads="1"/>
          </p:cNvSpPr>
          <p:nvPr/>
        </p:nvSpPr>
        <p:spPr bwMode="auto">
          <a:xfrm rot="-5400000">
            <a:off x="-2362973" y="3963071"/>
            <a:ext cx="546877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2000" b="1" u="sng" dirty="0">
                <a:solidFill>
                  <a:schemeClr val="tx1">
                    <a:lumMod val="50000"/>
                    <a:lumOff val="50000"/>
                  </a:schemeClr>
                </a:solidFill>
                <a:ea typeface="Arial" charset="0"/>
                <a:cs typeface="Arial" charset="0"/>
              </a:rPr>
              <a:t>II. </a:t>
            </a:r>
            <a:r>
              <a:rPr lang="en-GB" sz="2000" b="1" u="sng" dirty="0" err="1">
                <a:solidFill>
                  <a:schemeClr val="tx1">
                    <a:lumMod val="50000"/>
                    <a:lumOff val="50000"/>
                  </a:schemeClr>
                </a:solidFill>
                <a:ea typeface="Arial" charset="0"/>
                <a:cs typeface="Arial" charset="0"/>
              </a:rPr>
              <a:t>Sistema</a:t>
            </a:r>
            <a:r>
              <a:rPr lang="en-GB" sz="2000" b="1" u="sng" dirty="0">
                <a:solidFill>
                  <a:schemeClr val="tx1">
                    <a:lumMod val="50000"/>
                    <a:lumOff val="50000"/>
                  </a:schemeClr>
                </a:solidFill>
                <a:ea typeface="Arial" charset="0"/>
                <a:cs typeface="Arial" charset="0"/>
              </a:rPr>
              <a:t> Gal4/UAS</a:t>
            </a:r>
            <a:endParaRPr lang="en-GB" sz="2000" u="sng" dirty="0">
              <a:solidFill>
                <a:schemeClr val="tx1">
                  <a:lumMod val="50000"/>
                  <a:lumOff val="50000"/>
                </a:schemeClr>
              </a:solidFill>
              <a:ea typeface="Arial" charset="0"/>
              <a:cs typeface="Arial" charset="0"/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1428728" y="4854371"/>
            <a:ext cx="72866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00B050"/>
                </a:solidFill>
              </a:rPr>
              <a:t>Pista 2: </a:t>
            </a:r>
            <a:r>
              <a:rPr lang="es-ES" dirty="0" err="1"/>
              <a:t>Cercant</a:t>
            </a:r>
            <a:r>
              <a:rPr lang="es-ES" dirty="0"/>
              <a:t> per la </a:t>
            </a:r>
            <a:r>
              <a:rPr lang="es-ES" dirty="0" err="1"/>
              <a:t>bibliogràfia</a:t>
            </a:r>
            <a:r>
              <a:rPr lang="es-ES" dirty="0"/>
              <a:t>, </a:t>
            </a:r>
            <a:r>
              <a:rPr lang="es-ES" dirty="0" err="1"/>
              <a:t>hem</a:t>
            </a:r>
            <a:r>
              <a:rPr lang="es-ES" dirty="0"/>
              <a:t> </a:t>
            </a:r>
            <a:r>
              <a:rPr lang="es-ES" dirty="0" err="1"/>
              <a:t>trobat</a:t>
            </a:r>
            <a:r>
              <a:rPr lang="es-ES" dirty="0"/>
              <a:t> que el gen “</a:t>
            </a:r>
            <a:r>
              <a:rPr lang="es-ES" dirty="0" err="1"/>
              <a:t>dpp</a:t>
            </a:r>
            <a:r>
              <a:rPr lang="es-ES" dirty="0"/>
              <a:t>” </a:t>
            </a:r>
            <a:r>
              <a:rPr lang="es-ES" dirty="0" err="1"/>
              <a:t>s’expressa</a:t>
            </a:r>
            <a:r>
              <a:rPr lang="es-ES" dirty="0"/>
              <a:t> de forma específica a les potes de la mosca.</a:t>
            </a:r>
          </a:p>
        </p:txBody>
      </p:sp>
      <p:sp>
        <p:nvSpPr>
          <p:cNvPr id="15" name="14 CuadroTexto"/>
          <p:cNvSpPr txBox="1"/>
          <p:nvPr/>
        </p:nvSpPr>
        <p:spPr>
          <a:xfrm>
            <a:off x="1428728" y="5640189"/>
            <a:ext cx="70009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00B050"/>
                </a:solidFill>
              </a:rPr>
              <a:t>Pista 3: </a:t>
            </a:r>
            <a:r>
              <a:rPr lang="es-ES" dirty="0"/>
              <a:t>Al </a:t>
            </a:r>
            <a:r>
              <a:rPr lang="es-ES" dirty="0" err="1"/>
              <a:t>laboratori</a:t>
            </a:r>
            <a:r>
              <a:rPr lang="es-ES" dirty="0"/>
              <a:t> </a:t>
            </a:r>
            <a:r>
              <a:rPr lang="es-ES" dirty="0" err="1"/>
              <a:t>veí</a:t>
            </a:r>
            <a:r>
              <a:rPr lang="es-ES" dirty="0"/>
              <a:t> estudien el </a:t>
            </a:r>
            <a:r>
              <a:rPr lang="es-ES" dirty="0" err="1"/>
              <a:t>desenvolupament</a:t>
            </a:r>
            <a:r>
              <a:rPr lang="es-ES" dirty="0"/>
              <a:t> de les potes, i </a:t>
            </a:r>
            <a:r>
              <a:rPr lang="es-ES" dirty="0" err="1"/>
              <a:t>ens</a:t>
            </a:r>
            <a:r>
              <a:rPr lang="es-ES" dirty="0"/>
              <a:t> han </a:t>
            </a:r>
            <a:r>
              <a:rPr lang="es-ES" dirty="0" err="1"/>
              <a:t>pogut</a:t>
            </a:r>
            <a:r>
              <a:rPr lang="es-ES" dirty="0"/>
              <a:t> </a:t>
            </a:r>
            <a:r>
              <a:rPr lang="es-ES" dirty="0" err="1"/>
              <a:t>deixar</a:t>
            </a:r>
            <a:r>
              <a:rPr lang="es-ES" dirty="0"/>
              <a:t> una </a:t>
            </a:r>
            <a:r>
              <a:rPr lang="es-ES" dirty="0" err="1"/>
              <a:t>linia</a:t>
            </a:r>
            <a:r>
              <a:rPr lang="es-ES" dirty="0"/>
              <a:t> </a:t>
            </a:r>
            <a:r>
              <a:rPr lang="es-ES" dirty="0" err="1"/>
              <a:t>transgènica</a:t>
            </a:r>
            <a:r>
              <a:rPr lang="es-ES" dirty="0"/>
              <a:t> “</a:t>
            </a:r>
            <a:r>
              <a:rPr lang="es-ES" dirty="0">
                <a:solidFill>
                  <a:srgbClr val="FFC000"/>
                </a:solidFill>
              </a:rPr>
              <a:t>dpp-gal4</a:t>
            </a:r>
            <a:r>
              <a:rPr lang="es-ES" dirty="0"/>
              <a:t>” </a:t>
            </a:r>
          </a:p>
        </p:txBody>
      </p:sp>
    </p:spTree>
    <p:extLst>
      <p:ext uri="{BB962C8B-B14F-4D97-AF65-F5344CB8AC3E}">
        <p14:creationId xmlns:p14="http://schemas.microsoft.com/office/powerpoint/2010/main" val="417554192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152650"/>
            <a:ext cx="6065838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Rectangle 5"/>
          <p:cNvSpPr>
            <a:spLocks noChangeArrowheads="1"/>
          </p:cNvSpPr>
          <p:nvPr/>
        </p:nvSpPr>
        <p:spPr bwMode="auto">
          <a:xfrm>
            <a:off x="1944688" y="6207125"/>
            <a:ext cx="558358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Mosca adulta </a:t>
            </a:r>
            <a:r>
              <a:rPr lang="es-ES" altLang="es-ES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expressant</a:t>
            </a:r>
            <a:r>
              <a:rPr lang="es-ES" altLang="es-E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el gen </a:t>
            </a:r>
            <a:r>
              <a:rPr lang="es-ES" altLang="es-ES" sz="180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eyeless</a:t>
            </a:r>
            <a:r>
              <a:rPr lang="es-ES" altLang="es-E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les potes</a:t>
            </a:r>
            <a:endParaRPr lang="en-US" altLang="es-ES" sz="18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10" descr="nrg751-i1.gi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65" r="15747"/>
          <a:stretch/>
        </p:blipFill>
        <p:spPr bwMode="auto">
          <a:xfrm>
            <a:off x="1344613" y="95479"/>
            <a:ext cx="2423886" cy="196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1 Imagen" descr="fons 02 PPT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43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12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5" y="330200"/>
            <a:ext cx="809625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1 Imagen" descr="fons 02 PPT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57" y="0"/>
            <a:ext cx="86448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12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06" y="187324"/>
            <a:ext cx="697452" cy="131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3"/>
          <p:cNvSpPr>
            <a:spLocks noChangeArrowheads="1"/>
          </p:cNvSpPr>
          <p:nvPr/>
        </p:nvSpPr>
        <p:spPr bwMode="auto">
          <a:xfrm rot="-5400000">
            <a:off x="-2362973" y="3963071"/>
            <a:ext cx="546877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2000" b="1" u="sng" dirty="0">
                <a:solidFill>
                  <a:schemeClr val="tx1">
                    <a:lumMod val="50000"/>
                    <a:lumOff val="50000"/>
                  </a:schemeClr>
                </a:solidFill>
                <a:ea typeface="Arial" charset="0"/>
                <a:cs typeface="Arial" charset="0"/>
              </a:rPr>
              <a:t>II. </a:t>
            </a:r>
            <a:r>
              <a:rPr lang="en-GB" sz="2000" b="1" u="sng" dirty="0" err="1">
                <a:solidFill>
                  <a:schemeClr val="tx1">
                    <a:lumMod val="50000"/>
                    <a:lumOff val="50000"/>
                  </a:schemeClr>
                </a:solidFill>
                <a:ea typeface="Arial" charset="0"/>
                <a:cs typeface="Arial" charset="0"/>
              </a:rPr>
              <a:t>Sistema</a:t>
            </a:r>
            <a:r>
              <a:rPr lang="en-GB" sz="2000" b="1" u="sng" dirty="0">
                <a:solidFill>
                  <a:schemeClr val="tx1">
                    <a:lumMod val="50000"/>
                    <a:lumOff val="50000"/>
                  </a:schemeClr>
                </a:solidFill>
                <a:ea typeface="Arial" charset="0"/>
                <a:cs typeface="Arial" charset="0"/>
              </a:rPr>
              <a:t> Gal4/UAS</a:t>
            </a:r>
            <a:endParaRPr lang="en-GB" sz="2000" u="sng" dirty="0">
              <a:solidFill>
                <a:schemeClr val="tx1">
                  <a:lumMod val="50000"/>
                  <a:lumOff val="50000"/>
                </a:schemeClr>
              </a:solidFill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554192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152650"/>
            <a:ext cx="6065838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Rectangle 5"/>
          <p:cNvSpPr>
            <a:spLocks noChangeArrowheads="1"/>
          </p:cNvSpPr>
          <p:nvPr/>
        </p:nvSpPr>
        <p:spPr bwMode="auto">
          <a:xfrm>
            <a:off x="1944688" y="6207125"/>
            <a:ext cx="558358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Mosca adulta </a:t>
            </a:r>
            <a:r>
              <a:rPr lang="es-ES" altLang="es-ES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expressant</a:t>
            </a:r>
            <a:r>
              <a:rPr lang="es-ES" altLang="es-E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el gen </a:t>
            </a:r>
            <a:r>
              <a:rPr lang="es-ES" altLang="es-ES" sz="180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eyeless</a:t>
            </a:r>
            <a:r>
              <a:rPr lang="es-ES" altLang="es-E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les potes</a:t>
            </a:r>
            <a:endParaRPr lang="en-US" altLang="es-ES" sz="18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10" descr="nrg751-i1.gi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65" r="15747"/>
          <a:stretch/>
        </p:blipFill>
        <p:spPr bwMode="auto">
          <a:xfrm>
            <a:off x="1344613" y="95479"/>
            <a:ext cx="2423886" cy="196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1 Imagen" descr="fons 02 PPT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43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12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5" y="330200"/>
            <a:ext cx="809625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1 Imagen" descr="fons 02 PPT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57" y="0"/>
            <a:ext cx="86448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12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06" y="187324"/>
            <a:ext cx="697452" cy="131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3"/>
          <p:cNvSpPr>
            <a:spLocks noChangeArrowheads="1"/>
          </p:cNvSpPr>
          <p:nvPr/>
        </p:nvSpPr>
        <p:spPr bwMode="auto">
          <a:xfrm rot="-5400000">
            <a:off x="-2362973" y="3963071"/>
            <a:ext cx="546877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2000" b="1" u="sng" dirty="0">
                <a:solidFill>
                  <a:schemeClr val="tx1">
                    <a:lumMod val="50000"/>
                    <a:lumOff val="50000"/>
                  </a:schemeClr>
                </a:solidFill>
                <a:ea typeface="Arial" charset="0"/>
                <a:cs typeface="Arial" charset="0"/>
              </a:rPr>
              <a:t>II. </a:t>
            </a:r>
            <a:r>
              <a:rPr lang="en-GB" sz="2000" b="1" u="sng" dirty="0" err="1">
                <a:solidFill>
                  <a:schemeClr val="tx1">
                    <a:lumMod val="50000"/>
                    <a:lumOff val="50000"/>
                  </a:schemeClr>
                </a:solidFill>
                <a:ea typeface="Arial" charset="0"/>
                <a:cs typeface="Arial" charset="0"/>
              </a:rPr>
              <a:t>Sistema</a:t>
            </a:r>
            <a:r>
              <a:rPr lang="en-GB" sz="2000" b="1" u="sng" dirty="0">
                <a:solidFill>
                  <a:schemeClr val="tx1">
                    <a:lumMod val="50000"/>
                    <a:lumOff val="50000"/>
                  </a:schemeClr>
                </a:solidFill>
                <a:ea typeface="Arial" charset="0"/>
                <a:cs typeface="Arial" charset="0"/>
              </a:rPr>
              <a:t> Gal4/UAS</a:t>
            </a:r>
            <a:endParaRPr lang="en-GB" sz="2000" u="sng" dirty="0">
              <a:solidFill>
                <a:schemeClr val="tx1">
                  <a:lumMod val="50000"/>
                  <a:lumOff val="50000"/>
                </a:schemeClr>
              </a:solidFill>
              <a:ea typeface="Arial" charset="0"/>
              <a:cs typeface="Arial" charset="0"/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4714876" y="428604"/>
            <a:ext cx="3786214" cy="1446550"/>
          </a:xfrm>
          <a:prstGeom prst="rect">
            <a:avLst/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ALTERNATIVA OPOSADA?</a:t>
            </a:r>
          </a:p>
        </p:txBody>
      </p:sp>
    </p:spTree>
    <p:extLst>
      <p:ext uri="{BB962C8B-B14F-4D97-AF65-F5344CB8AC3E}">
        <p14:creationId xmlns:p14="http://schemas.microsoft.com/office/powerpoint/2010/main" val="417554192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 descr="nrg751-i1.gi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65" r="15747"/>
          <a:stretch/>
        </p:blipFill>
        <p:spPr bwMode="auto">
          <a:xfrm>
            <a:off x="1344613" y="95479"/>
            <a:ext cx="2423886" cy="196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1 Imagen" descr="fons 02 PP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43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12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5" y="330200"/>
            <a:ext cx="809625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1 Imagen" descr="fons 02 PP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57" y="0"/>
            <a:ext cx="86448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12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06" y="187324"/>
            <a:ext cx="697452" cy="131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3"/>
          <p:cNvSpPr>
            <a:spLocks noChangeArrowheads="1"/>
          </p:cNvSpPr>
          <p:nvPr/>
        </p:nvSpPr>
        <p:spPr bwMode="auto">
          <a:xfrm rot="-5400000">
            <a:off x="-2362973" y="3963071"/>
            <a:ext cx="546877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2000" b="1" u="sng" dirty="0">
                <a:solidFill>
                  <a:schemeClr val="tx1">
                    <a:lumMod val="50000"/>
                    <a:lumOff val="50000"/>
                  </a:schemeClr>
                </a:solidFill>
                <a:ea typeface="Arial" charset="0"/>
                <a:cs typeface="Arial" charset="0"/>
              </a:rPr>
              <a:t>III. </a:t>
            </a:r>
            <a:r>
              <a:rPr lang="en-GB" sz="2000" b="1" u="sng" dirty="0" err="1">
                <a:solidFill>
                  <a:schemeClr val="tx1">
                    <a:lumMod val="50000"/>
                    <a:lumOff val="50000"/>
                  </a:schemeClr>
                </a:solidFill>
                <a:ea typeface="Arial" charset="0"/>
                <a:cs typeface="Arial" charset="0"/>
              </a:rPr>
              <a:t>Sistema</a:t>
            </a:r>
            <a:r>
              <a:rPr lang="en-GB" sz="2000" b="1" u="sng" dirty="0">
                <a:solidFill>
                  <a:schemeClr val="tx1">
                    <a:lumMod val="50000"/>
                    <a:lumOff val="50000"/>
                  </a:schemeClr>
                </a:solidFill>
                <a:ea typeface="Arial" charset="0"/>
                <a:cs typeface="Arial" charset="0"/>
              </a:rPr>
              <a:t> Gal4/UAS</a:t>
            </a:r>
            <a:endParaRPr lang="en-GB" sz="2000" u="sng" dirty="0">
              <a:solidFill>
                <a:schemeClr val="tx1">
                  <a:lumMod val="50000"/>
                  <a:lumOff val="50000"/>
                </a:schemeClr>
              </a:solidFill>
              <a:ea typeface="Arial" charset="0"/>
              <a:cs typeface="Arial" charset="0"/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4714876" y="428604"/>
            <a:ext cx="3786214" cy="1446550"/>
          </a:xfrm>
          <a:prstGeom prst="rect">
            <a:avLst/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ALTERNATIVA OPOSADA?</a:t>
            </a:r>
          </a:p>
        </p:txBody>
      </p:sp>
      <p:pic>
        <p:nvPicPr>
          <p:cNvPr id="13" name="Picture 2" descr="http://nas-sites.org/ge-crops/files/2015/08/Slide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89"/>
          <a:stretch>
            <a:fillRect/>
          </a:stretch>
        </p:blipFill>
        <p:spPr bwMode="auto">
          <a:xfrm>
            <a:off x="2428860" y="2961010"/>
            <a:ext cx="5012846" cy="3068284"/>
          </a:xfrm>
          <a:prstGeom prst="rect">
            <a:avLst/>
          </a:prstGeom>
          <a:solidFill>
            <a:schemeClr val="bg1"/>
          </a:solidFill>
          <a:extLst/>
        </p:spPr>
      </p:pic>
      <p:sp>
        <p:nvSpPr>
          <p:cNvPr id="14" name="13 CuadroTexto"/>
          <p:cNvSpPr txBox="1"/>
          <p:nvPr/>
        </p:nvSpPr>
        <p:spPr>
          <a:xfrm>
            <a:off x="3941244" y="4702742"/>
            <a:ext cx="138269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FF0000"/>
                </a:solidFill>
              </a:rPr>
              <a:t>RNA</a:t>
            </a:r>
            <a:r>
              <a:rPr lang="es-ES" b="1" dirty="0"/>
              <a:t> -</a:t>
            </a:r>
            <a:r>
              <a:rPr lang="es-ES" b="1" dirty="0">
                <a:solidFill>
                  <a:srgbClr val="92D050"/>
                </a:solidFill>
              </a:rPr>
              <a:t> </a:t>
            </a:r>
            <a:r>
              <a:rPr lang="es-ES" b="1" dirty="0" err="1">
                <a:solidFill>
                  <a:srgbClr val="92D050"/>
                </a:solidFill>
              </a:rPr>
              <a:t>RNAi</a:t>
            </a:r>
            <a:endParaRPr lang="es-ES" b="1" dirty="0">
              <a:solidFill>
                <a:srgbClr val="92D050"/>
              </a:solidFill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4584186" y="2786058"/>
            <a:ext cx="8065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err="1">
                <a:solidFill>
                  <a:srgbClr val="92D050"/>
                </a:solidFill>
              </a:rPr>
              <a:t>RNAi</a:t>
            </a:r>
            <a:endParaRPr lang="es-ES" b="1" dirty="0">
              <a:solidFill>
                <a:srgbClr val="92D050"/>
              </a:solidFill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5429256" y="5344555"/>
            <a:ext cx="171451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ES" sz="1600" dirty="0"/>
              <a:t>   </a:t>
            </a:r>
          </a:p>
          <a:p>
            <a:endParaRPr lang="es-ES" sz="1600" dirty="0"/>
          </a:p>
        </p:txBody>
      </p:sp>
    </p:spTree>
    <p:extLst>
      <p:ext uri="{BB962C8B-B14F-4D97-AF65-F5344CB8AC3E}">
        <p14:creationId xmlns:p14="http://schemas.microsoft.com/office/powerpoint/2010/main" val="417554192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5"/>
          <p:cNvSpPr>
            <a:spLocks noChangeArrowheads="1"/>
          </p:cNvSpPr>
          <p:nvPr/>
        </p:nvSpPr>
        <p:spPr bwMode="auto">
          <a:xfrm>
            <a:off x="2558579" y="6143644"/>
            <a:ext cx="494237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Mosca adulta </a:t>
            </a:r>
            <a:r>
              <a:rPr lang="es-ES" altLang="es-ES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reprimint</a:t>
            </a:r>
            <a:r>
              <a:rPr lang="es-ES" altLang="es-E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el gen </a:t>
            </a:r>
            <a:r>
              <a:rPr lang="es-ES" altLang="es-ES" sz="180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eyeless</a:t>
            </a:r>
            <a:r>
              <a:rPr lang="es-ES" altLang="es-E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es-ES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als</a:t>
            </a:r>
            <a:r>
              <a:rPr lang="es-ES" altLang="es-E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es-ES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ulls</a:t>
            </a:r>
            <a:endParaRPr lang="en-US" altLang="es-ES" sz="18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10" descr="nrg751-i1.gi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65" r="15747"/>
          <a:stretch/>
        </p:blipFill>
        <p:spPr bwMode="auto">
          <a:xfrm>
            <a:off x="1344613" y="95479"/>
            <a:ext cx="2423886" cy="196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1 Imagen" descr="fons 02 PP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43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12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5" y="330200"/>
            <a:ext cx="809625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1 Imagen" descr="fons 02 PP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57" y="0"/>
            <a:ext cx="86448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12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06" y="187324"/>
            <a:ext cx="697452" cy="131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3"/>
          <p:cNvSpPr>
            <a:spLocks noChangeArrowheads="1"/>
          </p:cNvSpPr>
          <p:nvPr/>
        </p:nvSpPr>
        <p:spPr bwMode="auto">
          <a:xfrm rot="-5400000">
            <a:off x="-2362973" y="3963071"/>
            <a:ext cx="546877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2000" b="1" u="sng" dirty="0">
                <a:solidFill>
                  <a:schemeClr val="tx1">
                    <a:lumMod val="50000"/>
                    <a:lumOff val="50000"/>
                  </a:schemeClr>
                </a:solidFill>
                <a:ea typeface="Arial" charset="0"/>
                <a:cs typeface="Arial" charset="0"/>
              </a:rPr>
              <a:t>III. </a:t>
            </a:r>
            <a:r>
              <a:rPr lang="en-GB" sz="2000" b="1" u="sng" dirty="0" err="1">
                <a:solidFill>
                  <a:schemeClr val="tx1">
                    <a:lumMod val="50000"/>
                    <a:lumOff val="50000"/>
                  </a:schemeClr>
                </a:solidFill>
                <a:ea typeface="Arial" charset="0"/>
                <a:cs typeface="Arial" charset="0"/>
              </a:rPr>
              <a:t>Sistema</a:t>
            </a:r>
            <a:r>
              <a:rPr lang="en-GB" sz="2000" b="1" u="sng" dirty="0">
                <a:solidFill>
                  <a:schemeClr val="tx1">
                    <a:lumMod val="50000"/>
                    <a:lumOff val="50000"/>
                  </a:schemeClr>
                </a:solidFill>
                <a:ea typeface="Arial" charset="0"/>
                <a:cs typeface="Arial" charset="0"/>
              </a:rPr>
              <a:t> Gal4/UAS</a:t>
            </a:r>
            <a:endParaRPr lang="en-GB" sz="2000" u="sng" dirty="0">
              <a:solidFill>
                <a:schemeClr val="tx1">
                  <a:lumMod val="50000"/>
                  <a:lumOff val="50000"/>
                </a:schemeClr>
              </a:solidFill>
              <a:ea typeface="Arial" charset="0"/>
              <a:cs typeface="Arial" charset="0"/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4714876" y="428604"/>
            <a:ext cx="3786214" cy="1446550"/>
          </a:xfrm>
          <a:prstGeom prst="rect">
            <a:avLst/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ALTERNATIVA OPOSADA?</a:t>
            </a:r>
          </a:p>
        </p:txBody>
      </p:sp>
      <p:pic>
        <p:nvPicPr>
          <p:cNvPr id="463874" name="Picture 2" descr="Image result for flies without eyes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flipH="1">
            <a:off x="2000232" y="2357430"/>
            <a:ext cx="5856292" cy="3571900"/>
          </a:xfrm>
          <a:prstGeom prst="rect">
            <a:avLst/>
          </a:prstGeom>
          <a:noFill/>
        </p:spPr>
      </p:pic>
      <p:sp>
        <p:nvSpPr>
          <p:cNvPr id="12" name="11 CuadroTexto"/>
          <p:cNvSpPr txBox="1"/>
          <p:nvPr/>
        </p:nvSpPr>
        <p:spPr>
          <a:xfrm>
            <a:off x="3571868" y="2428868"/>
            <a:ext cx="32147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FFC000"/>
                </a:solidFill>
              </a:rPr>
              <a:t>eyeless-gal4 / UAS-</a:t>
            </a:r>
            <a:r>
              <a:rPr lang="es-ES" dirty="0" err="1">
                <a:solidFill>
                  <a:srgbClr val="FFC000"/>
                </a:solidFill>
              </a:rPr>
              <a:t>eyeless</a:t>
            </a:r>
            <a:r>
              <a:rPr lang="es-ES" baseline="30000" dirty="0" err="1">
                <a:solidFill>
                  <a:srgbClr val="FFC000"/>
                </a:solidFill>
              </a:rPr>
              <a:t>RNAi</a:t>
            </a:r>
            <a:endParaRPr lang="es-ES" baseline="300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55419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4 CuadroTexto"/>
          <p:cNvSpPr txBox="1"/>
          <p:nvPr/>
        </p:nvSpPr>
        <p:spPr>
          <a:xfrm>
            <a:off x="2536017" y="357166"/>
            <a:ext cx="40719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i="1" dirty="0" err="1"/>
              <a:t>Drosophila</a:t>
            </a:r>
            <a:r>
              <a:rPr lang="es-ES" sz="2400" b="1" i="1" dirty="0"/>
              <a:t> </a:t>
            </a:r>
            <a:r>
              <a:rPr lang="es-ES" sz="2400" b="1" i="1" dirty="0" err="1"/>
              <a:t>melanogaster</a:t>
            </a:r>
            <a:r>
              <a:rPr lang="es-ES" sz="2400" b="1" i="1" dirty="0"/>
              <a:t> </a:t>
            </a:r>
          </a:p>
        </p:txBody>
      </p:sp>
      <p:sp>
        <p:nvSpPr>
          <p:cNvPr id="16" name="15 CuadroTexto"/>
          <p:cNvSpPr txBox="1"/>
          <p:nvPr/>
        </p:nvSpPr>
        <p:spPr>
          <a:xfrm>
            <a:off x="928662" y="3630043"/>
            <a:ext cx="44291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i="1" dirty="0" err="1"/>
              <a:t>Droso</a:t>
            </a:r>
            <a:r>
              <a:rPr lang="es-ES" sz="1600" dirty="0"/>
              <a:t>= </a:t>
            </a:r>
            <a:r>
              <a:rPr lang="es-ES" sz="1600" dirty="0" err="1"/>
              <a:t>humitat</a:t>
            </a:r>
            <a:r>
              <a:rPr lang="es-ES" sz="1600" dirty="0"/>
              <a:t>  // </a:t>
            </a:r>
            <a:r>
              <a:rPr lang="es-ES" sz="1600" b="1" i="1" dirty="0" err="1"/>
              <a:t>Phila</a:t>
            </a:r>
            <a:r>
              <a:rPr lang="es-ES" sz="1600" i="1" dirty="0"/>
              <a:t> </a:t>
            </a:r>
            <a:r>
              <a:rPr lang="es-ES" sz="1600" dirty="0"/>
              <a:t>= </a:t>
            </a:r>
            <a:r>
              <a:rPr lang="es-ES" sz="1600" dirty="0" err="1"/>
              <a:t>amant</a:t>
            </a:r>
            <a:endParaRPr lang="es-ES" sz="1600" dirty="0"/>
          </a:p>
          <a:p>
            <a:r>
              <a:rPr lang="es-ES" sz="1600" b="1" i="1" dirty="0" err="1"/>
              <a:t>Melano</a:t>
            </a:r>
            <a:r>
              <a:rPr lang="es-ES" sz="1600" dirty="0"/>
              <a:t>= </a:t>
            </a:r>
            <a:r>
              <a:rPr lang="es-ES" sz="1600" dirty="0" err="1"/>
              <a:t>pigmentat</a:t>
            </a:r>
            <a:r>
              <a:rPr lang="es-ES" sz="1600" dirty="0"/>
              <a:t> </a:t>
            </a:r>
            <a:r>
              <a:rPr lang="es-ES" sz="1600" i="1" dirty="0"/>
              <a:t>// </a:t>
            </a:r>
            <a:r>
              <a:rPr lang="es-ES" sz="1600" b="1" i="1" dirty="0" err="1"/>
              <a:t>gaster</a:t>
            </a:r>
            <a:r>
              <a:rPr lang="es-ES" sz="1600" dirty="0"/>
              <a:t>= abdomen </a:t>
            </a:r>
          </a:p>
        </p:txBody>
      </p:sp>
      <p:sp>
        <p:nvSpPr>
          <p:cNvPr id="17" name="16 CuadroTexto"/>
          <p:cNvSpPr txBox="1"/>
          <p:nvPr/>
        </p:nvSpPr>
        <p:spPr>
          <a:xfrm>
            <a:off x="928662" y="1428736"/>
            <a:ext cx="3429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Mosca de la </a:t>
            </a:r>
            <a:r>
              <a:rPr lang="es-ES" dirty="0" err="1"/>
              <a:t>fruita</a:t>
            </a:r>
            <a:endParaRPr lang="es-ES" dirty="0"/>
          </a:p>
        </p:txBody>
      </p:sp>
      <p:pic>
        <p:nvPicPr>
          <p:cNvPr id="19" name="1 Imagen" descr="fons 02 PP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57" y="0"/>
            <a:ext cx="86448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12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06" y="187324"/>
            <a:ext cx="697452" cy="131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3"/>
          <p:cNvSpPr>
            <a:spLocks noChangeArrowheads="1"/>
          </p:cNvSpPr>
          <p:nvPr/>
        </p:nvSpPr>
        <p:spPr bwMode="auto">
          <a:xfrm rot="-5400000">
            <a:off x="-2362973" y="3963071"/>
            <a:ext cx="546877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2000" b="1" u="sng" dirty="0">
                <a:solidFill>
                  <a:schemeClr val="tx1">
                    <a:lumMod val="50000"/>
                    <a:lumOff val="50000"/>
                  </a:schemeClr>
                </a:solidFill>
                <a:ea typeface="Arial" charset="0"/>
                <a:cs typeface="Arial" charset="0"/>
              </a:rPr>
              <a:t>II. El </a:t>
            </a:r>
            <a:r>
              <a:rPr lang="en-GB" sz="2000" b="1" u="sng" dirty="0" err="1">
                <a:solidFill>
                  <a:schemeClr val="tx1">
                    <a:lumMod val="50000"/>
                    <a:lumOff val="50000"/>
                  </a:schemeClr>
                </a:solidFill>
                <a:ea typeface="Arial" charset="0"/>
                <a:cs typeface="Arial" charset="0"/>
              </a:rPr>
              <a:t>perquè</a:t>
            </a:r>
            <a:r>
              <a:rPr lang="en-GB" sz="2000" b="1" u="sng" dirty="0">
                <a:solidFill>
                  <a:schemeClr val="tx1">
                    <a:lumMod val="50000"/>
                    <a:lumOff val="50000"/>
                  </a:schemeClr>
                </a:solidFill>
                <a:ea typeface="Arial" charset="0"/>
                <a:cs typeface="Arial" charset="0"/>
              </a:rPr>
              <a:t> de les mosques en </a:t>
            </a:r>
            <a:r>
              <a:rPr lang="en-GB" sz="2000" b="1" u="sng" dirty="0" err="1">
                <a:solidFill>
                  <a:schemeClr val="tx1">
                    <a:lumMod val="50000"/>
                    <a:lumOff val="50000"/>
                  </a:schemeClr>
                </a:solidFill>
                <a:ea typeface="Arial" charset="0"/>
                <a:cs typeface="Arial" charset="0"/>
              </a:rPr>
              <a:t>investigació</a:t>
            </a:r>
            <a:endParaRPr lang="en-GB" sz="2000" u="sng" dirty="0">
              <a:solidFill>
                <a:schemeClr val="tx1">
                  <a:lumMod val="50000"/>
                  <a:lumOff val="50000"/>
                </a:schemeClr>
              </a:solidFill>
              <a:ea typeface="Arial" charset="0"/>
              <a:cs typeface="Arial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655D6E5E-6625-B04E-9462-BC2167CE589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1" b="34880"/>
          <a:stretch/>
        </p:blipFill>
        <p:spPr>
          <a:xfrm>
            <a:off x="2843808" y="1566151"/>
            <a:ext cx="4412208" cy="2063892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E7A77BB3-A824-6E48-913B-7A10F230575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01" b="21946"/>
          <a:stretch/>
        </p:blipFill>
        <p:spPr>
          <a:xfrm>
            <a:off x="2870258" y="4377363"/>
            <a:ext cx="4187304" cy="2080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66487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1 Imagen" descr="fons 02 PP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57" y="0"/>
            <a:ext cx="86448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" name="12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06" y="187324"/>
            <a:ext cx="697452" cy="131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" name="Rectangle 3"/>
          <p:cNvSpPr>
            <a:spLocks noChangeArrowheads="1"/>
          </p:cNvSpPr>
          <p:nvPr/>
        </p:nvSpPr>
        <p:spPr bwMode="auto">
          <a:xfrm rot="-5400000">
            <a:off x="-2362973" y="3963071"/>
            <a:ext cx="546877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2000" b="1" u="sng" dirty="0">
                <a:solidFill>
                  <a:schemeClr val="tx1">
                    <a:lumMod val="50000"/>
                    <a:lumOff val="50000"/>
                  </a:schemeClr>
                </a:solidFill>
                <a:ea typeface="Arial" charset="0"/>
                <a:cs typeface="Arial" charset="0"/>
              </a:rPr>
              <a:t>II. </a:t>
            </a:r>
            <a:r>
              <a:rPr lang="en-GB" sz="2000" b="1" u="sng" dirty="0" err="1">
                <a:solidFill>
                  <a:schemeClr val="tx1">
                    <a:lumMod val="50000"/>
                    <a:lumOff val="50000"/>
                  </a:schemeClr>
                </a:solidFill>
                <a:ea typeface="Arial" charset="0"/>
                <a:cs typeface="Arial" charset="0"/>
              </a:rPr>
              <a:t>Sistema</a:t>
            </a:r>
            <a:r>
              <a:rPr lang="en-GB" sz="2000" b="1" u="sng" dirty="0">
                <a:solidFill>
                  <a:schemeClr val="tx1">
                    <a:lumMod val="50000"/>
                    <a:lumOff val="50000"/>
                  </a:schemeClr>
                </a:solidFill>
                <a:ea typeface="Arial" charset="0"/>
                <a:cs typeface="Arial" charset="0"/>
              </a:rPr>
              <a:t> Gal4/UAS</a:t>
            </a:r>
            <a:endParaRPr lang="en-GB" sz="2000" u="sng" dirty="0">
              <a:solidFill>
                <a:schemeClr val="tx1">
                  <a:lumMod val="50000"/>
                  <a:lumOff val="50000"/>
                </a:schemeClr>
              </a:solidFill>
              <a:ea typeface="Arial" charset="0"/>
              <a:cs typeface="Arial" charset="0"/>
            </a:endParaRPr>
          </a:p>
        </p:txBody>
      </p:sp>
      <p:sp>
        <p:nvSpPr>
          <p:cNvPr id="71" name="70 CuadroTexto"/>
          <p:cNvSpPr txBox="1"/>
          <p:nvPr/>
        </p:nvSpPr>
        <p:spPr>
          <a:xfrm>
            <a:off x="1071538" y="285728"/>
            <a:ext cx="7143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 err="1"/>
              <a:t>Sistema</a:t>
            </a:r>
            <a:r>
              <a:rPr lang="en-US" sz="2000" b="1" u="sng" dirty="0"/>
              <a:t> Gal4/UAS</a:t>
            </a:r>
            <a:endParaRPr lang="es-ES" dirty="0"/>
          </a:p>
        </p:txBody>
      </p:sp>
      <p:pic>
        <p:nvPicPr>
          <p:cNvPr id="74" name="Picture 2" descr="http://4.bp.blogspot.com/_83aRHs552Pc/S5QJljJvNzI/AAAAAAAAAHo/-eNA9FoLzz8/s640/GFPfly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042" y="1500174"/>
            <a:ext cx="6980202" cy="4286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469447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513687" y="630776"/>
            <a:ext cx="589740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b="1" dirty="0">
                <a:ea typeface="Arial" charset="0"/>
                <a:cs typeface="Arial" charset="0"/>
              </a:rPr>
              <a:t>I. </a:t>
            </a:r>
            <a:r>
              <a:rPr lang="en-GB" b="1" dirty="0" err="1">
                <a:ea typeface="Arial" charset="0"/>
                <a:cs typeface="Arial" charset="0"/>
              </a:rPr>
              <a:t>Conceptes</a:t>
            </a:r>
            <a:r>
              <a:rPr lang="en-GB" b="1" dirty="0">
                <a:ea typeface="Arial" charset="0"/>
                <a:cs typeface="Arial" charset="0"/>
              </a:rPr>
              <a:t> </a:t>
            </a:r>
            <a:r>
              <a:rPr lang="en-GB" b="1" dirty="0" err="1">
                <a:ea typeface="Arial" charset="0"/>
                <a:cs typeface="Arial" charset="0"/>
              </a:rPr>
              <a:t>bàsics</a:t>
            </a:r>
            <a:r>
              <a:rPr lang="en-GB" b="1" dirty="0">
                <a:ea typeface="Arial" charset="0"/>
                <a:cs typeface="Arial" charset="0"/>
              </a:rPr>
              <a:t> de </a:t>
            </a:r>
            <a:r>
              <a:rPr lang="en-GB" b="1" dirty="0" err="1">
                <a:ea typeface="Arial" charset="0"/>
                <a:cs typeface="Arial" charset="0"/>
              </a:rPr>
              <a:t>genètica</a:t>
            </a:r>
            <a:r>
              <a:rPr lang="en-GB" b="1" dirty="0">
                <a:ea typeface="Arial" charset="0"/>
                <a:cs typeface="Arial" charset="0"/>
              </a:rPr>
              <a:t> </a:t>
            </a:r>
            <a:r>
              <a:rPr lang="en-GB" dirty="0">
                <a:solidFill>
                  <a:schemeClr val="accent5"/>
                </a:solidFill>
                <a:ea typeface="Arial" charset="0"/>
                <a:cs typeface="Arial" charset="0"/>
              </a:rPr>
              <a:t>(</a:t>
            </a:r>
            <a:r>
              <a:rPr lang="en-GB" dirty="0" err="1">
                <a:solidFill>
                  <a:schemeClr val="accent5"/>
                </a:solidFill>
                <a:ea typeface="Arial" charset="0"/>
                <a:cs typeface="Arial" charset="0"/>
              </a:rPr>
              <a:t>kahoot</a:t>
            </a:r>
            <a:r>
              <a:rPr lang="en-GB" dirty="0">
                <a:solidFill>
                  <a:schemeClr val="accent5"/>
                </a:solidFill>
                <a:ea typeface="Arial" charset="0"/>
                <a:cs typeface="Arial" charset="0"/>
              </a:rPr>
              <a:t>)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2300249" y="1350856"/>
            <a:ext cx="2178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ea typeface="Arial" charset="0"/>
                <a:cs typeface="Arial" charset="0"/>
              </a:rPr>
              <a:t>Genètica</a:t>
            </a:r>
            <a:r>
              <a:rPr lang="fr-FR" dirty="0">
                <a:ea typeface="Arial" charset="0"/>
                <a:cs typeface="Arial" charset="0"/>
              </a:rPr>
              <a:t> </a:t>
            </a:r>
            <a:r>
              <a:rPr lang="fr-FR" dirty="0" err="1">
                <a:ea typeface="Arial" charset="0"/>
                <a:cs typeface="Arial" charset="0"/>
              </a:rPr>
              <a:t>mendeliana</a:t>
            </a:r>
            <a:endParaRPr lang="fr-FR" dirty="0">
              <a:ea typeface="Arial" charset="0"/>
              <a:cs typeface="Arial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1513687" y="1926350"/>
            <a:ext cx="56353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ea typeface="Arial" charset="0"/>
                <a:cs typeface="Arial" charset="0"/>
              </a:rPr>
              <a:t>II. </a:t>
            </a:r>
            <a:r>
              <a:rPr lang="fr-FR" b="1" i="1" dirty="0" err="1">
                <a:ea typeface="Arial" charset="0"/>
                <a:cs typeface="Arial" charset="0"/>
              </a:rPr>
              <a:t>Drosophila</a:t>
            </a:r>
            <a:r>
              <a:rPr lang="fr-FR" b="1" dirty="0">
                <a:ea typeface="Arial" charset="0"/>
                <a:cs typeface="Arial" charset="0"/>
              </a:rPr>
              <a:t>  </a:t>
            </a:r>
            <a:r>
              <a:rPr lang="fr-FR" b="1" dirty="0" err="1">
                <a:ea typeface="Arial" charset="0"/>
                <a:cs typeface="Arial" charset="0"/>
              </a:rPr>
              <a:t>melanogaster</a:t>
            </a:r>
            <a:r>
              <a:rPr lang="fr-FR" b="1" dirty="0">
                <a:ea typeface="Arial" charset="0"/>
                <a:cs typeface="Arial" charset="0"/>
              </a:rPr>
              <a:t>: </a:t>
            </a:r>
            <a:r>
              <a:rPr lang="fr-FR" b="1" dirty="0" err="1">
                <a:ea typeface="Arial" charset="0"/>
                <a:cs typeface="Arial" charset="0"/>
              </a:rPr>
              <a:t>molt</a:t>
            </a:r>
            <a:r>
              <a:rPr lang="fr-FR" b="1" dirty="0">
                <a:ea typeface="Arial" charset="0"/>
                <a:cs typeface="Arial" charset="0"/>
              </a:rPr>
              <a:t> </a:t>
            </a:r>
            <a:r>
              <a:rPr lang="fr-FR" b="1" dirty="0" err="1">
                <a:ea typeface="Arial" charset="0"/>
                <a:cs typeface="Arial" charset="0"/>
              </a:rPr>
              <a:t>més</a:t>
            </a:r>
            <a:r>
              <a:rPr lang="fr-FR" b="1" dirty="0">
                <a:ea typeface="Arial" charset="0"/>
                <a:cs typeface="Arial" charset="0"/>
              </a:rPr>
              <a:t> que </a:t>
            </a:r>
            <a:r>
              <a:rPr lang="fr-FR" b="1" dirty="0" err="1">
                <a:ea typeface="Arial" charset="0"/>
                <a:cs typeface="Arial" charset="0"/>
              </a:rPr>
              <a:t>una</a:t>
            </a:r>
            <a:r>
              <a:rPr lang="fr-FR" b="1" dirty="0">
                <a:ea typeface="Arial" charset="0"/>
                <a:cs typeface="Arial" charset="0"/>
              </a:rPr>
              <a:t> </a:t>
            </a:r>
            <a:r>
              <a:rPr lang="fr-FR" b="1" dirty="0" err="1">
                <a:ea typeface="Arial" charset="0"/>
                <a:cs typeface="Arial" charset="0"/>
              </a:rPr>
              <a:t>mosca</a:t>
            </a:r>
            <a:r>
              <a:rPr lang="fr-FR" b="1" dirty="0">
                <a:ea typeface="Arial" charset="0"/>
                <a:cs typeface="Arial" charset="0"/>
              </a:rPr>
              <a:t>!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2300249" y="990816"/>
            <a:ext cx="1222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ea typeface="Arial" charset="0"/>
                <a:cs typeface="Arial" charset="0"/>
              </a:rPr>
              <a:t>Definicions</a:t>
            </a:r>
            <a:endParaRPr lang="fr-FR" dirty="0">
              <a:ea typeface="Arial" charset="0"/>
              <a:cs typeface="Arial" charset="0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1513687" y="5172314"/>
            <a:ext cx="59713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ea typeface="Arial" charset="0"/>
                <a:cs typeface="Arial" charset="0"/>
              </a:rPr>
              <a:t>IV. </a:t>
            </a:r>
            <a:r>
              <a:rPr lang="fr-FR" b="1" i="1" dirty="0" err="1">
                <a:ea typeface="Arial" charset="0"/>
                <a:cs typeface="Arial" charset="0"/>
              </a:rPr>
              <a:t>Drosophila</a:t>
            </a:r>
            <a:r>
              <a:rPr lang="fr-FR" b="1" dirty="0">
                <a:ea typeface="Arial" charset="0"/>
                <a:cs typeface="Arial" charset="0"/>
              </a:rPr>
              <a:t> </a:t>
            </a:r>
            <a:r>
              <a:rPr lang="fr-FR" b="1" dirty="0" err="1">
                <a:ea typeface="Arial" charset="0"/>
                <a:cs typeface="Arial" charset="0"/>
              </a:rPr>
              <a:t>com</a:t>
            </a:r>
            <a:r>
              <a:rPr lang="fr-FR" b="1" dirty="0">
                <a:ea typeface="Arial" charset="0"/>
                <a:cs typeface="Arial" charset="0"/>
              </a:rPr>
              <a:t> a model per entendre la </a:t>
            </a:r>
            <a:r>
              <a:rPr lang="fr-FR" b="1" dirty="0" err="1">
                <a:ea typeface="Arial" charset="0"/>
                <a:cs typeface="Arial" charset="0"/>
              </a:rPr>
              <a:t>biologia</a:t>
            </a:r>
            <a:r>
              <a:rPr lang="fr-FR" b="1" dirty="0">
                <a:ea typeface="Arial" charset="0"/>
                <a:cs typeface="Arial" charset="0"/>
              </a:rPr>
              <a:t> </a:t>
            </a:r>
            <a:r>
              <a:rPr lang="fr-FR" b="1" dirty="0" err="1">
                <a:ea typeface="Arial" charset="0"/>
                <a:cs typeface="Arial" charset="0"/>
              </a:rPr>
              <a:t>humana</a:t>
            </a:r>
            <a:endParaRPr lang="fr-FR" b="1" dirty="0">
              <a:ea typeface="Arial" charset="0"/>
              <a:cs typeface="Arial" charset="0"/>
            </a:endParaRPr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997086">
            <a:off x="7120738" y="153884"/>
            <a:ext cx="2132604" cy="1421736"/>
          </a:xfrm>
          <a:prstGeom prst="rect">
            <a:avLst/>
          </a:prstGeom>
          <a:effectLst>
            <a:softEdge rad="304800"/>
          </a:effectLst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6667177">
            <a:off x="7357690" y="3235376"/>
            <a:ext cx="1487023" cy="991348"/>
          </a:xfrm>
          <a:prstGeom prst="rect">
            <a:avLst/>
          </a:prstGeom>
          <a:effectLst>
            <a:softEdge rad="190500"/>
          </a:effectLst>
        </p:spPr>
      </p:pic>
      <p:pic>
        <p:nvPicPr>
          <p:cNvPr id="22" name="Image 2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191467" flipH="1">
            <a:off x="3076574" y="6412185"/>
            <a:ext cx="720855" cy="48057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23" name="Image 2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7785882" flipH="1">
            <a:off x="7552800" y="5660525"/>
            <a:ext cx="1256150" cy="837433"/>
          </a:xfrm>
          <a:prstGeom prst="rect">
            <a:avLst/>
          </a:prstGeom>
          <a:effectLst>
            <a:softEdge rad="165100"/>
          </a:effectLst>
        </p:spPr>
      </p:pic>
      <p:sp>
        <p:nvSpPr>
          <p:cNvPr id="25" name="ZoneTexte 9"/>
          <p:cNvSpPr txBox="1"/>
          <p:nvPr/>
        </p:nvSpPr>
        <p:spPr>
          <a:xfrm>
            <a:off x="2300249" y="2238189"/>
            <a:ext cx="401097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dirty="0">
                <a:ea typeface="Arial" charset="0"/>
                <a:cs typeface="Arial" charset="0"/>
              </a:rPr>
              <a:t>El </a:t>
            </a:r>
            <a:r>
              <a:rPr lang="fr-FR" dirty="0" err="1">
                <a:ea typeface="Arial" charset="0"/>
                <a:cs typeface="Arial" charset="0"/>
              </a:rPr>
              <a:t>perquè</a:t>
            </a:r>
            <a:r>
              <a:rPr lang="fr-FR" dirty="0">
                <a:ea typeface="Arial" charset="0"/>
                <a:cs typeface="Arial" charset="0"/>
              </a:rPr>
              <a:t> de les </a:t>
            </a:r>
            <a:r>
              <a:rPr lang="fr-FR" dirty="0" err="1">
                <a:ea typeface="Arial" charset="0"/>
                <a:cs typeface="Arial" charset="0"/>
              </a:rPr>
              <a:t>mosques</a:t>
            </a:r>
            <a:r>
              <a:rPr lang="fr-FR" dirty="0">
                <a:ea typeface="Arial" charset="0"/>
                <a:cs typeface="Arial" charset="0"/>
              </a:rPr>
              <a:t> en </a:t>
            </a:r>
            <a:r>
              <a:rPr lang="fr-FR" dirty="0" err="1">
                <a:ea typeface="Arial" charset="0"/>
                <a:cs typeface="Arial" charset="0"/>
              </a:rPr>
              <a:t>investigació</a:t>
            </a:r>
            <a:endParaRPr lang="fr-FR" dirty="0">
              <a:ea typeface="Arial" charset="0"/>
              <a:cs typeface="Arial" charset="0"/>
            </a:endParaRPr>
          </a:p>
          <a:p>
            <a:pPr>
              <a:lnSpc>
                <a:spcPct val="150000"/>
              </a:lnSpc>
            </a:pPr>
            <a:r>
              <a:rPr lang="fr-FR" dirty="0" err="1">
                <a:ea typeface="Arial" charset="0"/>
                <a:cs typeface="Arial" charset="0"/>
              </a:rPr>
              <a:t>Resum</a:t>
            </a:r>
            <a:r>
              <a:rPr lang="fr-FR" dirty="0">
                <a:ea typeface="Arial" charset="0"/>
                <a:cs typeface="Arial" charset="0"/>
              </a:rPr>
              <a:t> </a:t>
            </a:r>
            <a:r>
              <a:rPr lang="fr-FR" dirty="0" err="1">
                <a:ea typeface="Arial" charset="0"/>
                <a:cs typeface="Arial" charset="0"/>
              </a:rPr>
              <a:t>històric</a:t>
            </a:r>
            <a:endParaRPr lang="fr-FR" dirty="0">
              <a:ea typeface="Arial" charset="0"/>
              <a:cs typeface="Arial" charset="0"/>
            </a:endParaRPr>
          </a:p>
        </p:txBody>
      </p:sp>
      <p:sp>
        <p:nvSpPr>
          <p:cNvPr id="27" name="ZoneTexte 7"/>
          <p:cNvSpPr txBox="1"/>
          <p:nvPr/>
        </p:nvSpPr>
        <p:spPr>
          <a:xfrm>
            <a:off x="1513687" y="3396994"/>
            <a:ext cx="43563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ea typeface="Arial" charset="0"/>
                <a:cs typeface="Arial" charset="0"/>
              </a:rPr>
              <a:t>III. </a:t>
            </a:r>
            <a:r>
              <a:rPr lang="fr-FR" b="1" dirty="0" err="1">
                <a:ea typeface="Arial" charset="0"/>
                <a:cs typeface="Arial" charset="0"/>
              </a:rPr>
              <a:t>Genètica</a:t>
            </a:r>
            <a:r>
              <a:rPr lang="fr-FR" b="1" dirty="0">
                <a:ea typeface="Arial" charset="0"/>
                <a:cs typeface="Arial" charset="0"/>
              </a:rPr>
              <a:t> i </a:t>
            </a:r>
            <a:r>
              <a:rPr lang="fr-FR" b="1" dirty="0" err="1">
                <a:ea typeface="Arial" charset="0"/>
                <a:cs typeface="Arial" charset="0"/>
              </a:rPr>
              <a:t>biotecnologia</a:t>
            </a:r>
            <a:r>
              <a:rPr lang="fr-FR" b="1" dirty="0">
                <a:ea typeface="Arial" charset="0"/>
                <a:cs typeface="Arial" charset="0"/>
              </a:rPr>
              <a:t> </a:t>
            </a:r>
            <a:r>
              <a:rPr lang="fr-FR" b="1" dirty="0" err="1">
                <a:ea typeface="Arial" charset="0"/>
                <a:cs typeface="Arial" charset="0"/>
              </a:rPr>
              <a:t>amb</a:t>
            </a:r>
            <a:r>
              <a:rPr lang="fr-FR" b="1" dirty="0">
                <a:ea typeface="Arial" charset="0"/>
                <a:cs typeface="Arial" charset="0"/>
              </a:rPr>
              <a:t> </a:t>
            </a:r>
            <a:r>
              <a:rPr lang="fr-FR" b="1" i="1" dirty="0" err="1">
                <a:ea typeface="Arial" charset="0"/>
                <a:cs typeface="Arial" charset="0"/>
              </a:rPr>
              <a:t>Drosophila</a:t>
            </a:r>
            <a:endParaRPr lang="fr-FR" b="1" dirty="0">
              <a:ea typeface="Arial" charset="0"/>
              <a:cs typeface="Arial" charset="0"/>
            </a:endParaRPr>
          </a:p>
        </p:txBody>
      </p:sp>
      <p:sp>
        <p:nvSpPr>
          <p:cNvPr id="26" name="ZoneTexte 9"/>
          <p:cNvSpPr txBox="1"/>
          <p:nvPr/>
        </p:nvSpPr>
        <p:spPr>
          <a:xfrm>
            <a:off x="2300249" y="3662796"/>
            <a:ext cx="186570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dirty="0">
                <a:ea typeface="Arial" charset="0"/>
                <a:cs typeface="Arial" charset="0"/>
              </a:rPr>
              <a:t>Del </a:t>
            </a:r>
            <a:r>
              <a:rPr lang="fr-FR" dirty="0" err="1">
                <a:ea typeface="Arial" charset="0"/>
                <a:cs typeface="Arial" charset="0"/>
              </a:rPr>
              <a:t>fenotip</a:t>
            </a:r>
            <a:r>
              <a:rPr lang="fr-FR" dirty="0">
                <a:ea typeface="Arial" charset="0"/>
                <a:cs typeface="Arial" charset="0"/>
              </a:rPr>
              <a:t> al </a:t>
            </a:r>
            <a:r>
              <a:rPr lang="fr-FR" dirty="0" err="1">
                <a:ea typeface="Arial" charset="0"/>
                <a:cs typeface="Arial" charset="0"/>
              </a:rPr>
              <a:t>gen</a:t>
            </a:r>
            <a:endParaRPr lang="fr-FR" dirty="0">
              <a:ea typeface="Arial" charset="0"/>
              <a:cs typeface="Arial" charset="0"/>
            </a:endParaRPr>
          </a:p>
          <a:p>
            <a:pPr>
              <a:lnSpc>
                <a:spcPct val="150000"/>
              </a:lnSpc>
            </a:pPr>
            <a:r>
              <a:rPr lang="fr-FR" dirty="0" err="1">
                <a:ea typeface="Arial" charset="0"/>
                <a:cs typeface="Arial" charset="0"/>
              </a:rPr>
              <a:t>Mutagènesis</a:t>
            </a:r>
            <a:endParaRPr lang="fr-FR" dirty="0">
              <a:ea typeface="Arial" charset="0"/>
              <a:cs typeface="Arial" charset="0"/>
            </a:endParaRPr>
          </a:p>
          <a:p>
            <a:pPr>
              <a:lnSpc>
                <a:spcPct val="150000"/>
              </a:lnSpc>
            </a:pPr>
            <a:r>
              <a:rPr lang="fr-FR" dirty="0" err="1">
                <a:ea typeface="Arial" charset="0"/>
                <a:cs typeface="Arial" charset="0"/>
              </a:rPr>
              <a:t>Sistema</a:t>
            </a:r>
            <a:r>
              <a:rPr lang="fr-FR" dirty="0">
                <a:ea typeface="Arial" charset="0"/>
                <a:cs typeface="Arial" charset="0"/>
              </a:rPr>
              <a:t> Gal4/UAS</a:t>
            </a:r>
          </a:p>
          <a:p>
            <a:pPr>
              <a:lnSpc>
                <a:spcPct val="150000"/>
              </a:lnSpc>
            </a:pPr>
            <a:endParaRPr lang="fr-FR" dirty="0">
              <a:ea typeface="Arial" charset="0"/>
              <a:cs typeface="Arial" charset="0"/>
            </a:endParaRPr>
          </a:p>
        </p:txBody>
      </p:sp>
      <p:pic>
        <p:nvPicPr>
          <p:cNvPr id="28" name="1 Imagen" descr="fons 02 PPT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57" y="0"/>
            <a:ext cx="86448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12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06" y="187324"/>
            <a:ext cx="697452" cy="131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Image 20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20394509" flipH="1">
            <a:off x="5450689" y="6080053"/>
            <a:ext cx="984340" cy="656227"/>
          </a:xfrm>
          <a:prstGeom prst="rect">
            <a:avLst/>
          </a:prstGeom>
          <a:effectLst>
            <a:softEdge rad="139700"/>
          </a:effectLst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rot="20547174" flipH="1">
            <a:off x="923246" y="6338047"/>
            <a:ext cx="469241" cy="312827"/>
          </a:xfrm>
          <a:prstGeom prst="rect">
            <a:avLst/>
          </a:prstGeom>
          <a:effectLst>
            <a:softEdge rad="76200"/>
          </a:effectLst>
        </p:spPr>
      </p:pic>
      <p:sp>
        <p:nvSpPr>
          <p:cNvPr id="18" name="17 Rectángulo"/>
          <p:cNvSpPr/>
          <p:nvPr/>
        </p:nvSpPr>
        <p:spPr>
          <a:xfrm>
            <a:off x="1285852" y="285729"/>
            <a:ext cx="5715040" cy="4714907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8101887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1 Imagen" descr="fons 02 PP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57" y="0"/>
            <a:ext cx="86448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12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06" y="187324"/>
            <a:ext cx="697452" cy="131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oneTexte 12"/>
          <p:cNvSpPr txBox="1"/>
          <p:nvPr/>
        </p:nvSpPr>
        <p:spPr>
          <a:xfrm rot="16200000">
            <a:off x="-1786811" y="3777595"/>
            <a:ext cx="43715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>
                <a:solidFill>
                  <a:schemeClr val="bg1">
                    <a:lumMod val="50000"/>
                  </a:schemeClr>
                </a:solidFill>
                <a:ea typeface="Arial" charset="0"/>
                <a:cs typeface="Arial" charset="0"/>
              </a:rPr>
              <a:t>IV. </a:t>
            </a:r>
            <a:r>
              <a:rPr lang="fr-FR" b="1" i="1" dirty="0" err="1">
                <a:solidFill>
                  <a:schemeClr val="bg1">
                    <a:lumMod val="50000"/>
                  </a:schemeClr>
                </a:solidFill>
                <a:ea typeface="Arial" charset="0"/>
                <a:cs typeface="Arial" charset="0"/>
              </a:rPr>
              <a:t>Drosophila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ea typeface="Arial" charset="0"/>
                <a:cs typeface="Arial" charset="0"/>
              </a:rPr>
              <a:t> </a:t>
            </a:r>
            <a:r>
              <a:rPr lang="fr-FR" b="1" dirty="0" err="1">
                <a:solidFill>
                  <a:schemeClr val="bg1">
                    <a:lumMod val="50000"/>
                  </a:schemeClr>
                </a:solidFill>
                <a:ea typeface="Arial" charset="0"/>
                <a:cs typeface="Arial" charset="0"/>
              </a:rPr>
              <a:t>com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ea typeface="Arial" charset="0"/>
                <a:cs typeface="Arial" charset="0"/>
              </a:rPr>
              <a:t> a model per entendre la </a:t>
            </a:r>
          </a:p>
          <a:p>
            <a:pPr algn="ctr"/>
            <a:r>
              <a:rPr lang="fr-FR" b="1" dirty="0" err="1">
                <a:solidFill>
                  <a:schemeClr val="bg1">
                    <a:lumMod val="50000"/>
                  </a:schemeClr>
                </a:solidFill>
                <a:ea typeface="Arial" charset="0"/>
                <a:cs typeface="Arial" charset="0"/>
              </a:rPr>
              <a:t>biologia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ea typeface="Arial" charset="0"/>
                <a:cs typeface="Arial" charset="0"/>
              </a:rPr>
              <a:t> </a:t>
            </a:r>
            <a:r>
              <a:rPr lang="fr-FR" b="1" dirty="0" err="1">
                <a:solidFill>
                  <a:schemeClr val="bg1">
                    <a:lumMod val="50000"/>
                  </a:schemeClr>
                </a:solidFill>
                <a:ea typeface="Arial" charset="0"/>
                <a:cs typeface="Arial" charset="0"/>
              </a:rPr>
              <a:t>humana</a:t>
            </a:r>
            <a:endParaRPr lang="fr-FR" b="1" dirty="0">
              <a:solidFill>
                <a:schemeClr val="bg1">
                  <a:lumMod val="50000"/>
                </a:schemeClr>
              </a:solidFill>
              <a:ea typeface="Arial" charset="0"/>
              <a:cs typeface="Arial" charset="0"/>
            </a:endParaRPr>
          </a:p>
        </p:txBody>
      </p:sp>
      <p:pic>
        <p:nvPicPr>
          <p:cNvPr id="40857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71934" y="2000240"/>
            <a:ext cx="1443027" cy="813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8579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4570291" y="214290"/>
            <a:ext cx="372547" cy="923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8 CuadroTexto"/>
          <p:cNvSpPr txBox="1"/>
          <p:nvPr/>
        </p:nvSpPr>
        <p:spPr>
          <a:xfrm>
            <a:off x="2214546" y="1071546"/>
            <a:ext cx="59293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/>
              <a:t>Identificar el gen/</a:t>
            </a:r>
            <a:r>
              <a:rPr lang="es-ES" sz="1600" dirty="0" err="1"/>
              <a:t>al·lel</a:t>
            </a:r>
            <a:r>
              <a:rPr lang="es-ES" sz="1600" dirty="0"/>
              <a:t> </a:t>
            </a:r>
            <a:r>
              <a:rPr lang="es-ES" sz="1600" dirty="0" err="1"/>
              <a:t>causant</a:t>
            </a:r>
            <a:r>
              <a:rPr lang="es-ES" sz="1600" dirty="0"/>
              <a:t> o </a:t>
            </a:r>
            <a:r>
              <a:rPr lang="es-ES" sz="1600" dirty="0" err="1"/>
              <a:t>involucrat</a:t>
            </a:r>
            <a:r>
              <a:rPr lang="es-ES" sz="1600" dirty="0"/>
              <a:t> en una </a:t>
            </a:r>
            <a:r>
              <a:rPr lang="es-ES" sz="1600" dirty="0" err="1"/>
              <a:t>enfermetat</a:t>
            </a:r>
            <a:endParaRPr lang="es-ES" sz="1600" dirty="0"/>
          </a:p>
        </p:txBody>
      </p:sp>
      <p:sp>
        <p:nvSpPr>
          <p:cNvPr id="10" name="9 CuadroTexto"/>
          <p:cNvSpPr txBox="1"/>
          <p:nvPr/>
        </p:nvSpPr>
        <p:spPr>
          <a:xfrm>
            <a:off x="1643042" y="2786058"/>
            <a:ext cx="67866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dirty="0"/>
              <a:t>Generar un </a:t>
            </a:r>
            <a:r>
              <a:rPr lang="es-ES" sz="1600" dirty="0" err="1"/>
              <a:t>model</a:t>
            </a:r>
            <a:r>
              <a:rPr lang="es-ES" sz="1600" dirty="0"/>
              <a:t> </a:t>
            </a:r>
            <a:r>
              <a:rPr lang="es-ES" sz="1600" dirty="0" err="1"/>
              <a:t>genètic</a:t>
            </a:r>
            <a:r>
              <a:rPr lang="es-ES" sz="1600" dirty="0"/>
              <a:t> a </a:t>
            </a:r>
            <a:r>
              <a:rPr lang="es-ES" sz="1600" i="1" dirty="0" err="1"/>
              <a:t>Drosophila</a:t>
            </a:r>
            <a:endParaRPr lang="es-ES" sz="1600" i="1" dirty="0"/>
          </a:p>
          <a:p>
            <a:pPr algn="ctr"/>
            <a:r>
              <a:rPr lang="es-E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</a:t>
            </a:r>
            <a:r>
              <a:rPr lang="es-E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creació</a:t>
            </a:r>
            <a:r>
              <a:rPr lang="es-E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de mosques </a:t>
            </a:r>
            <a:r>
              <a:rPr lang="es-E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transgèniques</a:t>
            </a:r>
            <a:r>
              <a:rPr lang="es-E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que </a:t>
            </a:r>
            <a:r>
              <a:rPr lang="es-E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expressin</a:t>
            </a:r>
            <a:r>
              <a:rPr lang="es-E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la </a:t>
            </a:r>
            <a:r>
              <a:rPr lang="es-E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mateixa</a:t>
            </a:r>
            <a:r>
              <a:rPr lang="es-E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s-E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mutació</a:t>
            </a:r>
            <a:r>
              <a:rPr lang="es-E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)</a:t>
            </a:r>
          </a:p>
        </p:txBody>
      </p:sp>
      <p:sp>
        <p:nvSpPr>
          <p:cNvPr id="11" name="10 CuadroTexto"/>
          <p:cNvSpPr txBox="1"/>
          <p:nvPr/>
        </p:nvSpPr>
        <p:spPr>
          <a:xfrm>
            <a:off x="1000100" y="4286256"/>
            <a:ext cx="2357454" cy="830997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" sz="1600" dirty="0"/>
              <a:t>Análisis </a:t>
            </a:r>
            <a:r>
              <a:rPr lang="es-ES" sz="1600" dirty="0" err="1"/>
              <a:t>fenotípic</a:t>
            </a:r>
            <a:r>
              <a:rPr lang="es-ES" sz="1600" dirty="0"/>
              <a:t> i molecular</a:t>
            </a:r>
          </a:p>
          <a:p>
            <a:pPr algn="ctr"/>
            <a:r>
              <a:rPr lang="es-ES" sz="1600" dirty="0"/>
              <a:t> de la </a:t>
            </a:r>
            <a:r>
              <a:rPr lang="es-ES" sz="1600" dirty="0" err="1"/>
              <a:t>malaltia</a:t>
            </a:r>
            <a:endParaRPr lang="es-ES" sz="1600" dirty="0"/>
          </a:p>
        </p:txBody>
      </p:sp>
      <p:sp>
        <p:nvSpPr>
          <p:cNvPr id="12" name="11 CuadroTexto"/>
          <p:cNvSpPr txBox="1"/>
          <p:nvPr/>
        </p:nvSpPr>
        <p:spPr>
          <a:xfrm>
            <a:off x="3581392" y="4286256"/>
            <a:ext cx="2919434" cy="830997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" sz="1600" dirty="0"/>
              <a:t>Cerca de </a:t>
            </a:r>
            <a:r>
              <a:rPr lang="es-ES" sz="1600" dirty="0" err="1"/>
              <a:t>mutacions</a:t>
            </a:r>
            <a:r>
              <a:rPr lang="es-ES" sz="1600" dirty="0"/>
              <a:t> </a:t>
            </a:r>
            <a:r>
              <a:rPr lang="es-ES" sz="1600" dirty="0" err="1"/>
              <a:t>secundaries</a:t>
            </a:r>
            <a:r>
              <a:rPr lang="es-ES" sz="1600" dirty="0"/>
              <a:t> modificadores</a:t>
            </a:r>
          </a:p>
          <a:p>
            <a:pPr algn="ctr"/>
            <a:r>
              <a:rPr lang="es-ES" sz="1600" dirty="0"/>
              <a:t>(</a:t>
            </a:r>
            <a:r>
              <a:rPr lang="es-ES" sz="1600" dirty="0" err="1"/>
              <a:t>reduïr</a:t>
            </a:r>
            <a:r>
              <a:rPr lang="es-ES" sz="1600" dirty="0"/>
              <a:t>/incrementar)</a:t>
            </a:r>
          </a:p>
        </p:txBody>
      </p:sp>
      <p:sp>
        <p:nvSpPr>
          <p:cNvPr id="13" name="12 CuadroTexto"/>
          <p:cNvSpPr txBox="1"/>
          <p:nvPr/>
        </p:nvSpPr>
        <p:spPr>
          <a:xfrm>
            <a:off x="6715140" y="4286256"/>
            <a:ext cx="2071702" cy="830997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" sz="1600" dirty="0"/>
              <a:t> </a:t>
            </a:r>
          </a:p>
          <a:p>
            <a:pPr algn="ctr"/>
            <a:r>
              <a:rPr lang="es-ES" sz="1600" dirty="0" err="1"/>
              <a:t>Testejar</a:t>
            </a:r>
            <a:r>
              <a:rPr lang="es-ES" sz="1600" dirty="0"/>
              <a:t> </a:t>
            </a:r>
            <a:r>
              <a:rPr lang="es-ES" sz="1600" dirty="0" err="1"/>
              <a:t>fàrmacs</a:t>
            </a:r>
            <a:endParaRPr lang="es-ES" sz="1600" dirty="0"/>
          </a:p>
          <a:p>
            <a:pPr algn="ctr"/>
            <a:endParaRPr lang="es-ES" sz="1600" dirty="0"/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4730013" y="5715016"/>
            <a:ext cx="372547" cy="923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14 Flecha abajo"/>
          <p:cNvSpPr/>
          <p:nvPr/>
        </p:nvSpPr>
        <p:spPr>
          <a:xfrm>
            <a:off x="4648663" y="1428736"/>
            <a:ext cx="285752" cy="571504"/>
          </a:xfrm>
          <a:prstGeom prst="downArrow">
            <a:avLst/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15 Flecha abajo"/>
          <p:cNvSpPr/>
          <p:nvPr/>
        </p:nvSpPr>
        <p:spPr>
          <a:xfrm>
            <a:off x="4714876" y="3518260"/>
            <a:ext cx="285752" cy="571504"/>
          </a:xfrm>
          <a:prstGeom prst="downArrow">
            <a:avLst/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16 Flecha abajo"/>
          <p:cNvSpPr/>
          <p:nvPr/>
        </p:nvSpPr>
        <p:spPr>
          <a:xfrm rot="2700000">
            <a:off x="2589070" y="3518260"/>
            <a:ext cx="285752" cy="571504"/>
          </a:xfrm>
          <a:prstGeom prst="downArrow">
            <a:avLst/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17 Flecha abajo"/>
          <p:cNvSpPr/>
          <p:nvPr/>
        </p:nvSpPr>
        <p:spPr>
          <a:xfrm rot="-2700000">
            <a:off x="6840682" y="3517772"/>
            <a:ext cx="285752" cy="571504"/>
          </a:xfrm>
          <a:prstGeom prst="downArrow">
            <a:avLst/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18 Cerrar llave"/>
          <p:cNvSpPr/>
          <p:nvPr/>
        </p:nvSpPr>
        <p:spPr>
          <a:xfrm rot="5400000">
            <a:off x="4714876" y="1643050"/>
            <a:ext cx="357190" cy="7500990"/>
          </a:xfrm>
          <a:prstGeom prst="rightBrace">
            <a:avLst>
              <a:gd name="adj1" fmla="val 8333"/>
              <a:gd name="adj2" fmla="val 49818"/>
            </a:avLst>
          </a:prstGeom>
          <a:ln w="254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3915307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drosophila models of human diseas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62" y="2924092"/>
            <a:ext cx="5367511" cy="1433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24 Elipse" descr="Resultado de imagen de dollar symbol"/>
          <p:cNvSpPr>
            <a:spLocks noChangeAspect="1"/>
          </p:cNvSpPr>
          <p:nvPr/>
        </p:nvSpPr>
        <p:spPr>
          <a:xfrm>
            <a:off x="4435594" y="904060"/>
            <a:ext cx="824742" cy="864000"/>
          </a:xfrm>
          <a:prstGeom prst="ellipse">
            <a:avLst/>
          </a:prstGeom>
          <a:blipFill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2000" b="-12000"/>
            </a:stretch>
          </a:blipFill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1">
              <a:tint val="50000"/>
              <a:hueOff val="-3272378"/>
              <a:satOff val="-176"/>
              <a:lumOff val="2841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7" name="28 Elipse" descr="Imagen relacionada"/>
          <p:cNvSpPr>
            <a:spLocks noChangeAspect="1"/>
          </p:cNvSpPr>
          <p:nvPr/>
        </p:nvSpPr>
        <p:spPr>
          <a:xfrm>
            <a:off x="3259001" y="904060"/>
            <a:ext cx="824742" cy="864000"/>
          </a:xfrm>
          <a:prstGeom prst="ellipse">
            <a:avLst/>
          </a:prstGeom>
          <a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7000" r="-17000"/>
            </a:stretch>
          </a:blipFill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1">
              <a:tint val="50000"/>
              <a:hueOff val="-6544757"/>
              <a:satOff val="-351"/>
              <a:lumOff val="5682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8" name="30 Elipse" descr="Resultado de imagen de human drosophila"/>
          <p:cNvSpPr>
            <a:spLocks noChangeAspect="1"/>
          </p:cNvSpPr>
          <p:nvPr/>
        </p:nvSpPr>
        <p:spPr>
          <a:xfrm>
            <a:off x="7125345" y="642918"/>
            <a:ext cx="1590059" cy="1665746"/>
          </a:xfrm>
          <a:prstGeom prst="ellipse">
            <a:avLst/>
          </a:prstGeom>
          <a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0000" r="-10000"/>
            </a:stretch>
          </a:blipFill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1">
              <a:tint val="50000"/>
              <a:hueOff val="-9817135"/>
              <a:satOff val="-527"/>
              <a:lumOff val="8523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9" name="2048 Elipse" descr="Resultado de imagen de MICROSCOPE"/>
          <p:cNvSpPr>
            <a:spLocks noChangeAspect="1"/>
          </p:cNvSpPr>
          <p:nvPr/>
        </p:nvSpPr>
        <p:spPr>
          <a:xfrm>
            <a:off x="5589802" y="914321"/>
            <a:ext cx="824742" cy="864000"/>
          </a:xfrm>
          <a:prstGeom prst="ellipse">
            <a:avLst/>
          </a:prstGeom>
          <a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1">
              <a:tint val="50000"/>
              <a:hueOff val="-13089513"/>
              <a:satOff val="-703"/>
              <a:lumOff val="11364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0" name="21 Elipse" descr="Resultado de imagen de Physical Description drosophila melanogaster"/>
          <p:cNvSpPr/>
          <p:nvPr/>
        </p:nvSpPr>
        <p:spPr>
          <a:xfrm>
            <a:off x="1245338" y="500042"/>
            <a:ext cx="1755026" cy="1918151"/>
          </a:xfrm>
          <a:prstGeom prst="ellipse">
            <a:avLst/>
          </a:prstGeom>
          <a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0571" b="68245" l="11867" r="91000">
                          <a14:foregroundMark x1="20067" y1="59510" x2="23400" y2="55510"/>
                          <a14:foregroundMark x1="27667" y1="61878" x2="31000" y2="57796"/>
                          <a14:foregroundMark x1="57133" y1="60735" x2="60933" y2="68245"/>
                          <a14:foregroundMark x1="67067" y1="56082" x2="77067" y2="61878"/>
                          <a14:foregroundMark x1="24333" y1="64245" x2="27667" y2="613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1000" r="-11000"/>
            </a:stretch>
          </a:blipFill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" name="CuadroTexto 1"/>
          <p:cNvSpPr txBox="1"/>
          <p:nvPr/>
        </p:nvSpPr>
        <p:spPr>
          <a:xfrm>
            <a:off x="6372200" y="3036993"/>
            <a:ext cx="2251001" cy="13766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a-ES" dirty="0"/>
          </a:p>
        </p:txBody>
      </p:sp>
      <p:pic>
        <p:nvPicPr>
          <p:cNvPr id="1028" name="Picture 4" descr="Image result for human and drosophila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2"/>
          <a:stretch/>
        </p:blipFill>
        <p:spPr bwMode="auto">
          <a:xfrm>
            <a:off x="6429388" y="3214686"/>
            <a:ext cx="2395794" cy="2892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/>
          <p:cNvSpPr txBox="1"/>
          <p:nvPr/>
        </p:nvSpPr>
        <p:spPr>
          <a:xfrm>
            <a:off x="551680" y="4512698"/>
            <a:ext cx="2344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Alzheimer’s</a:t>
            </a:r>
            <a:endParaRPr lang="ca-E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3" name="CuadroTexto 22"/>
          <p:cNvSpPr txBox="1"/>
          <p:nvPr/>
        </p:nvSpPr>
        <p:spPr>
          <a:xfrm>
            <a:off x="2205514" y="4500570"/>
            <a:ext cx="2344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err="1">
                <a:solidFill>
                  <a:schemeClr val="accent6">
                    <a:lumMod val="75000"/>
                  </a:schemeClr>
                </a:solidFill>
              </a:rPr>
              <a:t>Obesity</a:t>
            </a:r>
            <a:endParaRPr lang="ca-E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4" name="CuadroTexto 23"/>
          <p:cNvSpPr txBox="1"/>
          <p:nvPr/>
        </p:nvSpPr>
        <p:spPr>
          <a:xfrm>
            <a:off x="4013088" y="4553931"/>
            <a:ext cx="2344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err="1">
                <a:solidFill>
                  <a:srgbClr val="00B050"/>
                </a:solidFill>
              </a:rPr>
              <a:t>Cancer</a:t>
            </a:r>
            <a:endParaRPr lang="ca-ES" b="1" dirty="0">
              <a:solidFill>
                <a:srgbClr val="00B050"/>
              </a:solidFill>
            </a:endParaRPr>
          </a:p>
        </p:txBody>
      </p:sp>
      <p:sp>
        <p:nvSpPr>
          <p:cNvPr id="25" name="CuadroTexto 24"/>
          <p:cNvSpPr txBox="1"/>
          <p:nvPr/>
        </p:nvSpPr>
        <p:spPr>
          <a:xfrm>
            <a:off x="3168512" y="4964914"/>
            <a:ext cx="2344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>
                <a:solidFill>
                  <a:schemeClr val="accent6">
                    <a:lumMod val="75000"/>
                  </a:schemeClr>
                </a:solidFill>
              </a:rPr>
              <a:t>Diabetes</a:t>
            </a:r>
            <a:endParaRPr lang="ca-E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6" name="CuadroTexto 25"/>
          <p:cNvSpPr txBox="1"/>
          <p:nvPr/>
        </p:nvSpPr>
        <p:spPr>
          <a:xfrm>
            <a:off x="1083156" y="4923920"/>
            <a:ext cx="2344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Huntington’s</a:t>
            </a:r>
            <a:endParaRPr lang="ca-E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7" name="CuadroTexto 26"/>
          <p:cNvSpPr txBox="1"/>
          <p:nvPr/>
        </p:nvSpPr>
        <p:spPr>
          <a:xfrm>
            <a:off x="1763431" y="5375240"/>
            <a:ext cx="2344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Parkinson’s</a:t>
            </a:r>
            <a:endParaRPr lang="ca-E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1" name="1 Imagen" descr="fons 02 PPT.jp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57" y="0"/>
            <a:ext cx="86448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12 Imagen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06" y="187324"/>
            <a:ext cx="697452" cy="131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ZoneTexte 12"/>
          <p:cNvSpPr txBox="1"/>
          <p:nvPr/>
        </p:nvSpPr>
        <p:spPr>
          <a:xfrm rot="16200000">
            <a:off x="-1786811" y="3777595"/>
            <a:ext cx="43715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>
                <a:solidFill>
                  <a:schemeClr val="bg1">
                    <a:lumMod val="50000"/>
                  </a:schemeClr>
                </a:solidFill>
                <a:ea typeface="Arial" charset="0"/>
                <a:cs typeface="Arial" charset="0"/>
              </a:rPr>
              <a:t>IV. </a:t>
            </a:r>
            <a:r>
              <a:rPr lang="fr-FR" b="1" i="1" dirty="0" err="1">
                <a:solidFill>
                  <a:schemeClr val="bg1">
                    <a:lumMod val="50000"/>
                  </a:schemeClr>
                </a:solidFill>
                <a:ea typeface="Arial" charset="0"/>
                <a:cs typeface="Arial" charset="0"/>
              </a:rPr>
              <a:t>Drosophila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ea typeface="Arial" charset="0"/>
                <a:cs typeface="Arial" charset="0"/>
              </a:rPr>
              <a:t> </a:t>
            </a:r>
            <a:r>
              <a:rPr lang="fr-FR" b="1" dirty="0" err="1">
                <a:solidFill>
                  <a:schemeClr val="bg1">
                    <a:lumMod val="50000"/>
                  </a:schemeClr>
                </a:solidFill>
                <a:ea typeface="Arial" charset="0"/>
                <a:cs typeface="Arial" charset="0"/>
              </a:rPr>
              <a:t>com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ea typeface="Arial" charset="0"/>
                <a:cs typeface="Arial" charset="0"/>
              </a:rPr>
              <a:t> a model per entendre la </a:t>
            </a:r>
          </a:p>
          <a:p>
            <a:pPr algn="ctr"/>
            <a:r>
              <a:rPr lang="fr-FR" b="1" dirty="0" err="1">
                <a:solidFill>
                  <a:schemeClr val="bg1">
                    <a:lumMod val="50000"/>
                  </a:schemeClr>
                </a:solidFill>
                <a:ea typeface="Arial" charset="0"/>
                <a:cs typeface="Arial" charset="0"/>
              </a:rPr>
              <a:t>biologia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ea typeface="Arial" charset="0"/>
                <a:cs typeface="Arial" charset="0"/>
              </a:rPr>
              <a:t> </a:t>
            </a:r>
            <a:r>
              <a:rPr lang="fr-FR" b="1" dirty="0" err="1">
                <a:solidFill>
                  <a:schemeClr val="bg1">
                    <a:lumMod val="50000"/>
                  </a:schemeClr>
                </a:solidFill>
                <a:ea typeface="Arial" charset="0"/>
                <a:cs typeface="Arial" charset="0"/>
              </a:rPr>
              <a:t>humana</a:t>
            </a:r>
            <a:endParaRPr lang="fr-FR" b="1" dirty="0">
              <a:solidFill>
                <a:schemeClr val="bg1">
                  <a:lumMod val="50000"/>
                </a:schemeClr>
              </a:solidFill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532857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87" name="Picture 31" descr="Related ima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34" t="37413" b="33755"/>
          <a:stretch/>
        </p:blipFill>
        <p:spPr bwMode="auto">
          <a:xfrm>
            <a:off x="1785918" y="1500174"/>
            <a:ext cx="2863349" cy="3866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mage result for mano normal vs polidactilia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13" b="8995"/>
          <a:stretch/>
        </p:blipFill>
        <p:spPr bwMode="auto">
          <a:xfrm>
            <a:off x="5292209" y="3652614"/>
            <a:ext cx="2609850" cy="1714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Image result for mano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54" t="21939" b="35284"/>
          <a:stretch/>
        </p:blipFill>
        <p:spPr bwMode="auto">
          <a:xfrm>
            <a:off x="5292209" y="1707010"/>
            <a:ext cx="2609850" cy="1685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142976" y="428604"/>
            <a:ext cx="56436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Deformacions</a:t>
            </a:r>
            <a:r>
              <a:rPr lang="es-E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congènites</a:t>
            </a:r>
            <a:r>
              <a:rPr lang="es-E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es-E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Polidactilia</a:t>
            </a:r>
            <a:endParaRPr lang="ca-E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" name="1 Imagen" descr="fons 02 PPT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57" y="0"/>
            <a:ext cx="86448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12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06" y="187324"/>
            <a:ext cx="697452" cy="131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ZoneTexte 12"/>
          <p:cNvSpPr txBox="1"/>
          <p:nvPr/>
        </p:nvSpPr>
        <p:spPr>
          <a:xfrm rot="16200000">
            <a:off x="-1786811" y="3777595"/>
            <a:ext cx="43715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>
                <a:solidFill>
                  <a:schemeClr val="bg1">
                    <a:lumMod val="50000"/>
                  </a:schemeClr>
                </a:solidFill>
                <a:ea typeface="Arial" charset="0"/>
                <a:cs typeface="Arial" charset="0"/>
              </a:rPr>
              <a:t>IV. </a:t>
            </a:r>
            <a:r>
              <a:rPr lang="fr-FR" b="1" i="1" dirty="0" err="1">
                <a:solidFill>
                  <a:schemeClr val="bg1">
                    <a:lumMod val="50000"/>
                  </a:schemeClr>
                </a:solidFill>
                <a:ea typeface="Arial" charset="0"/>
                <a:cs typeface="Arial" charset="0"/>
              </a:rPr>
              <a:t>Drosophila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ea typeface="Arial" charset="0"/>
                <a:cs typeface="Arial" charset="0"/>
              </a:rPr>
              <a:t> </a:t>
            </a:r>
            <a:r>
              <a:rPr lang="fr-FR" b="1" dirty="0" err="1">
                <a:solidFill>
                  <a:schemeClr val="bg1">
                    <a:lumMod val="50000"/>
                  </a:schemeClr>
                </a:solidFill>
                <a:ea typeface="Arial" charset="0"/>
                <a:cs typeface="Arial" charset="0"/>
              </a:rPr>
              <a:t>com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ea typeface="Arial" charset="0"/>
                <a:cs typeface="Arial" charset="0"/>
              </a:rPr>
              <a:t> a model per entendre la </a:t>
            </a:r>
          </a:p>
          <a:p>
            <a:pPr algn="ctr"/>
            <a:r>
              <a:rPr lang="fr-FR" b="1" dirty="0" err="1">
                <a:solidFill>
                  <a:schemeClr val="bg1">
                    <a:lumMod val="50000"/>
                  </a:schemeClr>
                </a:solidFill>
                <a:ea typeface="Arial" charset="0"/>
                <a:cs typeface="Arial" charset="0"/>
              </a:rPr>
              <a:t>biologia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ea typeface="Arial" charset="0"/>
                <a:cs typeface="Arial" charset="0"/>
              </a:rPr>
              <a:t> </a:t>
            </a:r>
            <a:r>
              <a:rPr lang="fr-FR" b="1" dirty="0" err="1">
                <a:solidFill>
                  <a:schemeClr val="bg1">
                    <a:lumMod val="50000"/>
                  </a:schemeClr>
                </a:solidFill>
                <a:ea typeface="Arial" charset="0"/>
                <a:cs typeface="Arial" charset="0"/>
              </a:rPr>
              <a:t>humana</a:t>
            </a:r>
            <a:endParaRPr lang="fr-FR" b="1" dirty="0">
              <a:solidFill>
                <a:schemeClr val="bg1">
                  <a:lumMod val="50000"/>
                </a:schemeClr>
              </a:solidFill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60149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1 Imagen" descr="fons 02 PP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57" y="0"/>
            <a:ext cx="86448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12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06" y="187324"/>
            <a:ext cx="697452" cy="131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ZoneTexte 12"/>
          <p:cNvSpPr txBox="1"/>
          <p:nvPr/>
        </p:nvSpPr>
        <p:spPr>
          <a:xfrm rot="16200000">
            <a:off x="-1786811" y="3777595"/>
            <a:ext cx="43715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>
                <a:solidFill>
                  <a:schemeClr val="bg1">
                    <a:lumMod val="50000"/>
                  </a:schemeClr>
                </a:solidFill>
                <a:ea typeface="Arial" charset="0"/>
                <a:cs typeface="Arial" charset="0"/>
              </a:rPr>
              <a:t>IV. </a:t>
            </a:r>
            <a:r>
              <a:rPr lang="fr-FR" b="1" i="1" dirty="0" err="1">
                <a:solidFill>
                  <a:schemeClr val="bg1">
                    <a:lumMod val="50000"/>
                  </a:schemeClr>
                </a:solidFill>
                <a:ea typeface="Arial" charset="0"/>
                <a:cs typeface="Arial" charset="0"/>
              </a:rPr>
              <a:t>Drosophila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ea typeface="Arial" charset="0"/>
                <a:cs typeface="Arial" charset="0"/>
              </a:rPr>
              <a:t> </a:t>
            </a:r>
            <a:r>
              <a:rPr lang="fr-FR" b="1" dirty="0" err="1">
                <a:solidFill>
                  <a:schemeClr val="bg1">
                    <a:lumMod val="50000"/>
                  </a:schemeClr>
                </a:solidFill>
                <a:ea typeface="Arial" charset="0"/>
                <a:cs typeface="Arial" charset="0"/>
              </a:rPr>
              <a:t>com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ea typeface="Arial" charset="0"/>
                <a:cs typeface="Arial" charset="0"/>
              </a:rPr>
              <a:t> a model per entendre la </a:t>
            </a:r>
          </a:p>
          <a:p>
            <a:pPr algn="ctr"/>
            <a:r>
              <a:rPr lang="fr-FR" b="1" dirty="0" err="1">
                <a:solidFill>
                  <a:schemeClr val="bg1">
                    <a:lumMod val="50000"/>
                  </a:schemeClr>
                </a:solidFill>
                <a:ea typeface="Arial" charset="0"/>
                <a:cs typeface="Arial" charset="0"/>
              </a:rPr>
              <a:t>biologia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ea typeface="Arial" charset="0"/>
                <a:cs typeface="Arial" charset="0"/>
              </a:rPr>
              <a:t> </a:t>
            </a:r>
            <a:r>
              <a:rPr lang="fr-FR" b="1" dirty="0" err="1">
                <a:solidFill>
                  <a:schemeClr val="bg1">
                    <a:lumMod val="50000"/>
                  </a:schemeClr>
                </a:solidFill>
                <a:ea typeface="Arial" charset="0"/>
                <a:cs typeface="Arial" charset="0"/>
              </a:rPr>
              <a:t>humana</a:t>
            </a:r>
            <a:endParaRPr lang="fr-FR" b="1" dirty="0">
              <a:solidFill>
                <a:schemeClr val="bg1">
                  <a:lumMod val="50000"/>
                </a:schemeClr>
              </a:solidFill>
              <a:ea typeface="Arial" charset="0"/>
              <a:cs typeface="Arial" charset="0"/>
            </a:endParaRPr>
          </a:p>
        </p:txBody>
      </p:sp>
      <p:pic>
        <p:nvPicPr>
          <p:cNvPr id="15" name="Image 2"/>
          <p:cNvPicPr>
            <a:picLocks noChangeAspect="1"/>
          </p:cNvPicPr>
          <p:nvPr/>
        </p:nvPicPr>
        <p:blipFill rotWithShape="1">
          <a:blip r:embed="rId5"/>
          <a:srcRect l="51749" t="4850" r="8383" b="38122"/>
          <a:stretch/>
        </p:blipFill>
        <p:spPr>
          <a:xfrm>
            <a:off x="6143636" y="1285861"/>
            <a:ext cx="2411717" cy="4714907"/>
          </a:xfrm>
          <a:prstGeom prst="rect">
            <a:avLst/>
          </a:prstGeom>
          <a:effectLst>
            <a:softEdge rad="38100"/>
          </a:effectLst>
        </p:spPr>
      </p:pic>
      <p:sp>
        <p:nvSpPr>
          <p:cNvPr id="8" name="TextBox 6"/>
          <p:cNvSpPr txBox="1"/>
          <p:nvPr/>
        </p:nvSpPr>
        <p:spPr>
          <a:xfrm>
            <a:off x="1142976" y="428604"/>
            <a:ext cx="24288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Malalties</a:t>
            </a:r>
            <a:r>
              <a:rPr lang="es-E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es-E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càncer</a:t>
            </a:r>
            <a:endParaRPr lang="ca-E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5506" name="Picture 2" descr="https://journals.plos.org/plosgenetics/article/figure/image?size=large&amp;id=10.1371/journal.pgen.1007688.g001"/>
          <p:cNvPicPr>
            <a:picLocks noChangeAspect="1" noChangeArrowheads="1"/>
          </p:cNvPicPr>
          <p:nvPr/>
        </p:nvPicPr>
        <p:blipFill>
          <a:blip r:embed="rId6" cstate="print"/>
          <a:srcRect t="2678" r="52940" b="61176"/>
          <a:stretch>
            <a:fillRect/>
          </a:stretch>
        </p:blipFill>
        <p:spPr bwMode="auto">
          <a:xfrm>
            <a:off x="3000364" y="928670"/>
            <a:ext cx="2500330" cy="2500330"/>
          </a:xfrm>
          <a:prstGeom prst="rect">
            <a:avLst/>
          </a:prstGeom>
          <a:noFill/>
        </p:spPr>
      </p:pic>
      <p:sp>
        <p:nvSpPr>
          <p:cNvPr id="10" name="9 CuadroTexto"/>
          <p:cNvSpPr txBox="1"/>
          <p:nvPr/>
        </p:nvSpPr>
        <p:spPr>
          <a:xfrm>
            <a:off x="1643042" y="2000240"/>
            <a:ext cx="857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Larva</a:t>
            </a:r>
          </a:p>
        </p:txBody>
      </p:sp>
      <p:pic>
        <p:nvPicPr>
          <p:cNvPr id="405507" name="Picture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786050" y="3571876"/>
            <a:ext cx="2928958" cy="3113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15 CuadroTexto"/>
          <p:cNvSpPr txBox="1"/>
          <p:nvPr/>
        </p:nvSpPr>
        <p:spPr>
          <a:xfrm>
            <a:off x="1643042" y="4572008"/>
            <a:ext cx="857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/>
              <a:t>Adult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0460149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www.chopra.com/articles/wp-content/uploads/Live-Like-a-Fruit-Fl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1563" y="170904"/>
            <a:ext cx="4095000" cy="65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02" name="Picture 2" descr="The Fly Room (2014)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9736" y="170906"/>
            <a:ext cx="4364793" cy="6553744"/>
          </a:xfrm>
          <a:prstGeom prst="rect">
            <a:avLst/>
          </a:prstGeom>
          <a:noFill/>
        </p:spPr>
      </p:pic>
      <p:sp>
        <p:nvSpPr>
          <p:cNvPr id="5" name="4 CuadroTexto"/>
          <p:cNvSpPr txBox="1"/>
          <p:nvPr/>
        </p:nvSpPr>
        <p:spPr>
          <a:xfrm>
            <a:off x="1082890" y="204716"/>
            <a:ext cx="25384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chemeClr val="bg1"/>
                </a:solidFill>
              </a:rPr>
              <a:t>Una </a:t>
            </a:r>
            <a:r>
              <a:rPr lang="es-ES" b="1" dirty="0" err="1">
                <a:solidFill>
                  <a:schemeClr val="bg1"/>
                </a:solidFill>
              </a:rPr>
              <a:t>pel·lícula</a:t>
            </a: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5669821" y="179695"/>
            <a:ext cx="25384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chemeClr val="bg1"/>
                </a:solidFill>
              </a:rPr>
              <a:t>Un </a:t>
            </a:r>
            <a:r>
              <a:rPr lang="es-ES" b="1" dirty="0" err="1">
                <a:solidFill>
                  <a:schemeClr val="bg1"/>
                </a:solidFill>
              </a:rPr>
              <a:t>llibre</a:t>
            </a:r>
            <a:endParaRPr lang="es-E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600842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1 Imagen" descr="fons 02 PPT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57" y="0"/>
            <a:ext cx="86448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41"/>
          <p:cNvSpPr txBox="1"/>
          <p:nvPr/>
        </p:nvSpPr>
        <p:spPr>
          <a:xfrm>
            <a:off x="928662" y="5308564"/>
            <a:ext cx="35719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latin typeface="Bradley Hand ITC" panose="03070402050302030203" pitchFamily="66" charset="0"/>
              </a:rPr>
              <a:t>P</a:t>
            </a:r>
            <a:endParaRPr lang="ca-ES" b="1" dirty="0">
              <a:latin typeface="Bradley Hand ITC" panose="03070402050302030203" pitchFamily="66" charset="0"/>
            </a:endParaRPr>
          </a:p>
        </p:txBody>
      </p:sp>
      <p:sp>
        <p:nvSpPr>
          <p:cNvPr id="22" name="TextBox 41"/>
          <p:cNvSpPr txBox="1"/>
          <p:nvPr/>
        </p:nvSpPr>
        <p:spPr>
          <a:xfrm>
            <a:off x="2208797" y="3522614"/>
            <a:ext cx="72803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latin typeface="Bradley Hand ITC" panose="03070402050302030203" pitchFamily="66" charset="0"/>
              </a:rPr>
              <a:t>F1</a:t>
            </a:r>
            <a:endParaRPr lang="ca-ES" b="1" dirty="0">
              <a:latin typeface="Bradley Hand ITC" panose="03070402050302030203" pitchFamily="66" charset="0"/>
            </a:endParaRPr>
          </a:p>
        </p:txBody>
      </p:sp>
      <p:pic>
        <p:nvPicPr>
          <p:cNvPr id="26" name="Picture 2" descr="Resultado de imagen de mendel laws in drosophila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53" t="-633" r="59341" b="78026"/>
          <a:stretch/>
        </p:blipFill>
        <p:spPr bwMode="auto">
          <a:xfrm>
            <a:off x="2851739" y="2123503"/>
            <a:ext cx="1324470" cy="1470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5685008"/>
              </p:ext>
            </p:extLst>
          </p:nvPr>
        </p:nvGraphicFramePr>
        <p:xfrm>
          <a:off x="2737686" y="3793246"/>
          <a:ext cx="1620000" cy="1620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1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10000"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980" marR="48980" marT="24490" marB="24490">
                    <a:lnL w="381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980" marR="48980" marT="24490" marB="24490">
                    <a:lnL w="381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10000"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980" marR="48980" marT="24490" marB="24490">
                    <a:lnL w="381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980" marR="48980" marT="24490" marB="24490">
                    <a:lnL w="381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7" name="Picture 2" descr="Resultado de imagen de mendel laws in drosophila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18" t="-390" r="55964" b="77365"/>
          <a:stretch/>
        </p:blipFill>
        <p:spPr bwMode="auto">
          <a:xfrm>
            <a:off x="2866156" y="3864969"/>
            <a:ext cx="645506" cy="583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Resultado de imagen de mendel laws in drosophila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18" t="-390" r="55964" b="77365"/>
          <a:stretch/>
        </p:blipFill>
        <p:spPr bwMode="auto">
          <a:xfrm>
            <a:off x="2854891" y="4662229"/>
            <a:ext cx="645506" cy="583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Resultado de imagen de mendel laws in drosophila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18" t="-390" r="55964" b="77365"/>
          <a:stretch/>
        </p:blipFill>
        <p:spPr bwMode="auto">
          <a:xfrm>
            <a:off x="3677215" y="3878236"/>
            <a:ext cx="645506" cy="583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2047 Forma libre"/>
          <p:cNvSpPr/>
          <p:nvPr/>
        </p:nvSpPr>
        <p:spPr>
          <a:xfrm>
            <a:off x="2714612" y="-24"/>
            <a:ext cx="4375169" cy="1063490"/>
          </a:xfrm>
          <a:custGeom>
            <a:avLst/>
            <a:gdLst>
              <a:gd name="connsiteX0" fmla="*/ 0 w 1765429"/>
              <a:gd name="connsiteY0" fmla="*/ 0 h 879217"/>
              <a:gd name="connsiteX1" fmla="*/ 1765429 w 1765429"/>
              <a:gd name="connsiteY1" fmla="*/ 0 h 879217"/>
              <a:gd name="connsiteX2" fmla="*/ 1765429 w 1765429"/>
              <a:gd name="connsiteY2" fmla="*/ 879217 h 879217"/>
              <a:gd name="connsiteX3" fmla="*/ 0 w 1765429"/>
              <a:gd name="connsiteY3" fmla="*/ 879217 h 879217"/>
              <a:gd name="connsiteX4" fmla="*/ 0 w 1765429"/>
              <a:gd name="connsiteY4" fmla="*/ 0 h 8792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65429" h="879217">
                <a:moveTo>
                  <a:pt x="0" y="0"/>
                </a:moveTo>
                <a:lnTo>
                  <a:pt x="1765429" y="0"/>
                </a:lnTo>
                <a:lnTo>
                  <a:pt x="1765429" y="879217"/>
                </a:lnTo>
                <a:lnTo>
                  <a:pt x="0" y="879217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0010" tIns="0" rIns="80010" bIns="0" numCol="1" spcCol="1270" anchor="ctr" anchorCtr="0">
            <a:noAutofit/>
          </a:bodyPr>
          <a:lstStyle/>
          <a:p>
            <a:pPr lvl="0"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Les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lleis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de Mendel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189247" y="2093854"/>
            <a:ext cx="6549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chemeClr val="accent1"/>
                </a:solidFill>
              </a:rPr>
              <a:t>e</a:t>
            </a:r>
            <a:r>
              <a:rPr lang="es-ES" baseline="30000" dirty="0">
                <a:solidFill>
                  <a:schemeClr val="accent1"/>
                </a:solidFill>
              </a:rPr>
              <a:t>+</a:t>
            </a:r>
            <a:r>
              <a:rPr lang="es-E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/</a:t>
            </a:r>
            <a:r>
              <a:rPr lang="es-ES" dirty="0">
                <a:solidFill>
                  <a:schemeClr val="accent1"/>
                </a:solidFill>
              </a:rPr>
              <a:t>e</a:t>
            </a:r>
            <a:r>
              <a:rPr lang="es-ES" baseline="30000" dirty="0">
                <a:solidFill>
                  <a:schemeClr val="accent1"/>
                </a:solidFill>
              </a:rPr>
              <a:t>+</a:t>
            </a:r>
            <a:endParaRPr lang="ca-ES" baseline="30000" dirty="0">
              <a:solidFill>
                <a:schemeClr val="accent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422979" y="4964128"/>
            <a:ext cx="501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chemeClr val="accent1"/>
                </a:solidFill>
              </a:rPr>
              <a:t>e</a:t>
            </a:r>
            <a:r>
              <a:rPr lang="es-E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/</a:t>
            </a:r>
            <a:r>
              <a:rPr lang="es-ES" dirty="0">
                <a:solidFill>
                  <a:schemeClr val="accent1"/>
                </a:solidFill>
              </a:rPr>
              <a:t>e</a:t>
            </a:r>
            <a:endParaRPr lang="ca-ES" baseline="30000" dirty="0">
              <a:solidFill>
                <a:schemeClr val="accent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693130" y="4278316"/>
            <a:ext cx="4571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dirty="0" err="1">
                <a:solidFill>
                  <a:schemeClr val="accent1"/>
                </a:solidFill>
              </a:rPr>
              <a:t>e</a:t>
            </a:r>
            <a:r>
              <a:rPr lang="es-ES" sz="1600" baseline="30000" dirty="0" err="1">
                <a:solidFill>
                  <a:schemeClr val="accent1"/>
                </a:solidFill>
              </a:rPr>
              <a:t>+</a:t>
            </a:r>
            <a:r>
              <a:rPr lang="es-ES" sz="1600" dirty="0" err="1">
                <a:solidFill>
                  <a:schemeClr val="accent1"/>
                </a:solidFill>
              </a:rPr>
              <a:t>e</a:t>
            </a:r>
            <a:endParaRPr lang="ca-ES" sz="1600" baseline="30000" dirty="0">
              <a:solidFill>
                <a:schemeClr val="accent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401460" y="4045514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chemeClr val="accent1"/>
                </a:solidFill>
              </a:rPr>
              <a:t>e</a:t>
            </a:r>
            <a:endParaRPr lang="ca-ES" dirty="0">
              <a:solidFill>
                <a:schemeClr val="accent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395381" y="4798898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chemeClr val="accent1"/>
                </a:solidFill>
              </a:rPr>
              <a:t>e</a:t>
            </a:r>
            <a:endParaRPr lang="ca-ES" baseline="30000" dirty="0">
              <a:solidFill>
                <a:schemeClr val="accent1"/>
              </a:solidFill>
            </a:endParaRPr>
          </a:p>
        </p:txBody>
      </p:sp>
      <p:pic>
        <p:nvPicPr>
          <p:cNvPr id="31" name="Picture 2" descr="Resultado de imagen de mendel laws in drosophila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74" t="20703" r="14679" b="72632"/>
          <a:stretch/>
        </p:blipFill>
        <p:spPr bwMode="auto">
          <a:xfrm>
            <a:off x="1137227" y="4818148"/>
            <a:ext cx="433956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Resultado de imagen de mendel laws in drosophila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51" t="20165" r="78595" b="72041"/>
          <a:stretch/>
        </p:blipFill>
        <p:spPr bwMode="auto">
          <a:xfrm>
            <a:off x="2851426" y="2951520"/>
            <a:ext cx="357578" cy="476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13989484"/>
              </p:ext>
            </p:extLst>
          </p:nvPr>
        </p:nvGraphicFramePr>
        <p:xfrm>
          <a:off x="1125331" y="3710347"/>
          <a:ext cx="1160653" cy="11278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9751" name="Image" r:id="rId8" imgW="1346032" imgH="1307937" progId="Photoshop.Image.13">
                  <p:embed/>
                </p:oleObj>
              </mc:Choice>
              <mc:Fallback>
                <p:oleObj name="Image" r:id="rId8" imgW="1346032" imgH="1307937" progId="Photoshop.Image.1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25331" y="3710347"/>
                        <a:ext cx="1160653" cy="112780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8" name="Picture 2" descr="Resultado de imagen de mendel laws in drosophila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18" t="-390" r="55964" b="77365"/>
          <a:stretch/>
        </p:blipFill>
        <p:spPr bwMode="auto">
          <a:xfrm>
            <a:off x="3657744" y="4641665"/>
            <a:ext cx="645506" cy="583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/>
          <p:cNvSpPr txBox="1"/>
          <p:nvPr/>
        </p:nvSpPr>
        <p:spPr>
          <a:xfrm>
            <a:off x="3508413" y="4271951"/>
            <a:ext cx="4571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dirty="0" err="1">
                <a:solidFill>
                  <a:schemeClr val="accent1"/>
                </a:solidFill>
              </a:rPr>
              <a:t>e</a:t>
            </a:r>
            <a:r>
              <a:rPr lang="es-ES" sz="1600" baseline="30000" dirty="0" err="1">
                <a:solidFill>
                  <a:schemeClr val="accent1"/>
                </a:solidFill>
              </a:rPr>
              <a:t>+</a:t>
            </a:r>
            <a:r>
              <a:rPr lang="es-ES" sz="1600" dirty="0" err="1">
                <a:solidFill>
                  <a:schemeClr val="accent1"/>
                </a:solidFill>
              </a:rPr>
              <a:t>e</a:t>
            </a:r>
            <a:endParaRPr lang="ca-ES" sz="1600" baseline="30000" dirty="0">
              <a:solidFill>
                <a:schemeClr val="accent1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497388" y="5098438"/>
            <a:ext cx="4571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dirty="0" err="1">
                <a:solidFill>
                  <a:schemeClr val="accent1"/>
                </a:solidFill>
              </a:rPr>
              <a:t>e</a:t>
            </a:r>
            <a:r>
              <a:rPr lang="es-ES" sz="1600" baseline="30000" dirty="0" err="1">
                <a:solidFill>
                  <a:schemeClr val="accent1"/>
                </a:solidFill>
              </a:rPr>
              <a:t>+</a:t>
            </a:r>
            <a:r>
              <a:rPr lang="es-ES" sz="1600" dirty="0" err="1">
                <a:solidFill>
                  <a:schemeClr val="accent1"/>
                </a:solidFill>
              </a:rPr>
              <a:t>e</a:t>
            </a:r>
            <a:endParaRPr lang="ca-ES" sz="1600" baseline="30000" dirty="0">
              <a:solidFill>
                <a:schemeClr val="accent1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2693133" y="5112886"/>
            <a:ext cx="4571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dirty="0" err="1">
                <a:solidFill>
                  <a:schemeClr val="accent1"/>
                </a:solidFill>
              </a:rPr>
              <a:t>e</a:t>
            </a:r>
            <a:r>
              <a:rPr lang="es-ES" sz="1600" baseline="30000" dirty="0" err="1">
                <a:solidFill>
                  <a:schemeClr val="accent1"/>
                </a:solidFill>
              </a:rPr>
              <a:t>+</a:t>
            </a:r>
            <a:r>
              <a:rPr lang="es-ES" sz="1600" dirty="0" err="1">
                <a:solidFill>
                  <a:schemeClr val="accent1"/>
                </a:solidFill>
              </a:rPr>
              <a:t>e</a:t>
            </a:r>
            <a:endParaRPr lang="ca-ES" sz="1600" baseline="30000" dirty="0">
              <a:solidFill>
                <a:schemeClr val="accent1"/>
              </a:solidFill>
            </a:endParaRPr>
          </a:p>
        </p:txBody>
      </p:sp>
      <p:sp>
        <p:nvSpPr>
          <p:cNvPr id="23" name="TextBox 41"/>
          <p:cNvSpPr txBox="1"/>
          <p:nvPr/>
        </p:nvSpPr>
        <p:spPr>
          <a:xfrm>
            <a:off x="2033998" y="2153150"/>
            <a:ext cx="110349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latin typeface="Bradley Hand ITC" panose="03070402050302030203" pitchFamily="66" charset="0"/>
              </a:rPr>
              <a:t>P</a:t>
            </a:r>
            <a:endParaRPr lang="ca-ES" b="1" dirty="0">
              <a:latin typeface="Bradley Hand ITC" panose="03070402050302030203" pitchFamily="66" charset="0"/>
            </a:endParaRPr>
          </a:p>
        </p:txBody>
      </p:sp>
      <p:sp>
        <p:nvSpPr>
          <p:cNvPr id="25" name="ZoneTexte 9"/>
          <p:cNvSpPr txBox="1"/>
          <p:nvPr/>
        </p:nvSpPr>
        <p:spPr>
          <a:xfrm>
            <a:off x="1928794" y="1879540"/>
            <a:ext cx="26432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sz="1400" dirty="0"/>
              <a:t>Individus pur, caràcter dominant</a:t>
            </a:r>
            <a:endParaRPr lang="en-US" sz="1400" dirty="0"/>
          </a:p>
        </p:txBody>
      </p:sp>
      <p:sp>
        <p:nvSpPr>
          <p:cNvPr id="29" name="ZoneTexte 9"/>
          <p:cNvSpPr txBox="1"/>
          <p:nvPr/>
        </p:nvSpPr>
        <p:spPr>
          <a:xfrm>
            <a:off x="642910" y="5356848"/>
            <a:ext cx="22145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sz="1400" dirty="0"/>
              <a:t>Individus pur </a:t>
            </a:r>
          </a:p>
          <a:p>
            <a:pPr algn="ctr"/>
            <a:r>
              <a:rPr lang="ca-ES" sz="1400" dirty="0"/>
              <a:t>caràcter recessiu</a:t>
            </a:r>
            <a:endParaRPr lang="en-US" sz="1400" dirty="0"/>
          </a:p>
        </p:txBody>
      </p:sp>
      <p:sp>
        <p:nvSpPr>
          <p:cNvPr id="30" name="TextBox 41"/>
          <p:cNvSpPr txBox="1"/>
          <p:nvPr/>
        </p:nvSpPr>
        <p:spPr>
          <a:xfrm>
            <a:off x="2780301" y="5908586"/>
            <a:ext cx="1500198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 err="1">
                <a:latin typeface="Bradley Hand ITC" panose="03070402050302030203" pitchFamily="66" charset="0"/>
              </a:rPr>
              <a:t>Dominant</a:t>
            </a:r>
            <a:endParaRPr lang="ca-ES" sz="2000" b="1" dirty="0">
              <a:latin typeface="Bradley Hand ITC" panose="03070402050302030203" pitchFamily="66" charset="0"/>
            </a:endParaRPr>
          </a:p>
        </p:txBody>
      </p:sp>
      <p:sp>
        <p:nvSpPr>
          <p:cNvPr id="58" name="ZoneTexte 9"/>
          <p:cNvSpPr txBox="1"/>
          <p:nvPr/>
        </p:nvSpPr>
        <p:spPr>
          <a:xfrm>
            <a:off x="142845" y="928670"/>
            <a:ext cx="54292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>
                <a:solidFill>
                  <a:srgbClr val="0070C0"/>
                </a:solidFill>
              </a:rPr>
              <a:t>"</a:t>
            </a:r>
            <a:r>
              <a:rPr lang="ca-ES" sz="1600" b="1" dirty="0">
                <a:solidFill>
                  <a:srgbClr val="0070C0"/>
                </a:solidFill>
              </a:rPr>
              <a:t>Llei de la uniformitat dels híbrids </a:t>
            </a:r>
          </a:p>
          <a:p>
            <a:pPr algn="ctr"/>
            <a:r>
              <a:rPr lang="ca-ES" sz="1600" b="1" dirty="0">
                <a:solidFill>
                  <a:srgbClr val="0070C0"/>
                </a:solidFill>
              </a:rPr>
              <a:t>de la primera generació filial“</a:t>
            </a:r>
          </a:p>
        </p:txBody>
      </p:sp>
      <p:grpSp>
        <p:nvGrpSpPr>
          <p:cNvPr id="5" name="63 Grupo"/>
          <p:cNvGrpSpPr/>
          <p:nvPr/>
        </p:nvGrpSpPr>
        <p:grpSpPr>
          <a:xfrm>
            <a:off x="2228479" y="4136298"/>
            <a:ext cx="432364" cy="306246"/>
            <a:chOff x="1448410" y="3899808"/>
            <a:chExt cx="432364" cy="306246"/>
          </a:xfrm>
        </p:grpSpPr>
        <p:sp>
          <p:nvSpPr>
            <p:cNvPr id="61" name="60 Elipse"/>
            <p:cNvSpPr/>
            <p:nvPr/>
          </p:nvSpPr>
          <p:spPr>
            <a:xfrm>
              <a:off x="1663277" y="3899808"/>
              <a:ext cx="217497" cy="217497"/>
            </a:xfrm>
            <a:prstGeom prst="ellipse">
              <a:avLst/>
            </a:prstGeom>
            <a:noFill/>
            <a:ln w="127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3" name="62 Forma libre"/>
            <p:cNvSpPr/>
            <p:nvPr/>
          </p:nvSpPr>
          <p:spPr>
            <a:xfrm>
              <a:off x="1448410" y="4071942"/>
              <a:ext cx="329184" cy="134112"/>
            </a:xfrm>
            <a:custGeom>
              <a:avLst/>
              <a:gdLst>
                <a:gd name="connsiteX0" fmla="*/ 0 w 329184"/>
                <a:gd name="connsiteY0" fmla="*/ 129235 h 134112"/>
                <a:gd name="connsiteX1" fmla="*/ 153619 w 329184"/>
                <a:gd name="connsiteY1" fmla="*/ 114605 h 134112"/>
                <a:gd name="connsiteX2" fmla="*/ 197510 w 329184"/>
                <a:gd name="connsiteY2" fmla="*/ 12192 h 134112"/>
                <a:gd name="connsiteX3" fmla="*/ 270662 w 329184"/>
                <a:gd name="connsiteY3" fmla="*/ 41453 h 134112"/>
                <a:gd name="connsiteX4" fmla="*/ 329184 w 329184"/>
                <a:gd name="connsiteY4" fmla="*/ 41453 h 134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9184" h="134112">
                  <a:moveTo>
                    <a:pt x="0" y="129235"/>
                  </a:moveTo>
                  <a:cubicBezTo>
                    <a:pt x="60350" y="131673"/>
                    <a:pt x="120701" y="134112"/>
                    <a:pt x="153619" y="114605"/>
                  </a:cubicBezTo>
                  <a:cubicBezTo>
                    <a:pt x="186537" y="95098"/>
                    <a:pt x="178003" y="24384"/>
                    <a:pt x="197510" y="12192"/>
                  </a:cubicBezTo>
                  <a:cubicBezTo>
                    <a:pt x="217017" y="0"/>
                    <a:pt x="248716" y="36576"/>
                    <a:pt x="270662" y="41453"/>
                  </a:cubicBezTo>
                  <a:cubicBezTo>
                    <a:pt x="292608" y="46330"/>
                    <a:pt x="310896" y="43891"/>
                    <a:pt x="329184" y="41453"/>
                  </a:cubicBezTo>
                </a:path>
              </a:pathLst>
            </a:custGeom>
            <a:ln w="127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6" name="64 Grupo"/>
          <p:cNvGrpSpPr/>
          <p:nvPr/>
        </p:nvGrpSpPr>
        <p:grpSpPr>
          <a:xfrm>
            <a:off x="2219691" y="4887251"/>
            <a:ext cx="432364" cy="306246"/>
            <a:chOff x="1448410" y="3899808"/>
            <a:chExt cx="432364" cy="306246"/>
          </a:xfrm>
        </p:grpSpPr>
        <p:sp>
          <p:nvSpPr>
            <p:cNvPr id="66" name="65 Elipse"/>
            <p:cNvSpPr/>
            <p:nvPr/>
          </p:nvSpPr>
          <p:spPr>
            <a:xfrm>
              <a:off x="1663277" y="3899808"/>
              <a:ext cx="217497" cy="217497"/>
            </a:xfrm>
            <a:prstGeom prst="ellipse">
              <a:avLst/>
            </a:prstGeom>
            <a:noFill/>
            <a:ln w="127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7" name="66 Forma libre"/>
            <p:cNvSpPr/>
            <p:nvPr/>
          </p:nvSpPr>
          <p:spPr>
            <a:xfrm>
              <a:off x="1448410" y="4071942"/>
              <a:ext cx="329184" cy="134112"/>
            </a:xfrm>
            <a:custGeom>
              <a:avLst/>
              <a:gdLst>
                <a:gd name="connsiteX0" fmla="*/ 0 w 329184"/>
                <a:gd name="connsiteY0" fmla="*/ 129235 h 134112"/>
                <a:gd name="connsiteX1" fmla="*/ 153619 w 329184"/>
                <a:gd name="connsiteY1" fmla="*/ 114605 h 134112"/>
                <a:gd name="connsiteX2" fmla="*/ 197510 w 329184"/>
                <a:gd name="connsiteY2" fmla="*/ 12192 h 134112"/>
                <a:gd name="connsiteX3" fmla="*/ 270662 w 329184"/>
                <a:gd name="connsiteY3" fmla="*/ 41453 h 134112"/>
                <a:gd name="connsiteX4" fmla="*/ 329184 w 329184"/>
                <a:gd name="connsiteY4" fmla="*/ 41453 h 134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9184" h="134112">
                  <a:moveTo>
                    <a:pt x="0" y="129235"/>
                  </a:moveTo>
                  <a:cubicBezTo>
                    <a:pt x="60350" y="131673"/>
                    <a:pt x="120701" y="134112"/>
                    <a:pt x="153619" y="114605"/>
                  </a:cubicBezTo>
                  <a:cubicBezTo>
                    <a:pt x="186537" y="95098"/>
                    <a:pt x="178003" y="24384"/>
                    <a:pt x="197510" y="12192"/>
                  </a:cubicBezTo>
                  <a:cubicBezTo>
                    <a:pt x="217017" y="0"/>
                    <a:pt x="248716" y="36576"/>
                    <a:pt x="270662" y="41453"/>
                  </a:cubicBezTo>
                  <a:cubicBezTo>
                    <a:pt x="292608" y="46330"/>
                    <a:pt x="310896" y="43891"/>
                    <a:pt x="329184" y="41453"/>
                  </a:cubicBezTo>
                </a:path>
              </a:pathLst>
            </a:custGeom>
            <a:ln w="127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74" name="TextBox 26"/>
          <p:cNvSpPr txBox="1"/>
          <p:nvPr/>
        </p:nvSpPr>
        <p:spPr>
          <a:xfrm>
            <a:off x="2974779" y="3424073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chemeClr val="accent1"/>
                </a:solidFill>
              </a:rPr>
              <a:t>e</a:t>
            </a:r>
            <a:r>
              <a:rPr lang="es-ES" baseline="30000" dirty="0">
                <a:solidFill>
                  <a:schemeClr val="accent1"/>
                </a:solidFill>
              </a:rPr>
              <a:t>+</a:t>
            </a:r>
          </a:p>
        </p:txBody>
      </p:sp>
      <p:sp>
        <p:nvSpPr>
          <p:cNvPr id="76" name="75 Elipse"/>
          <p:cNvSpPr>
            <a:spLocks noChangeAspect="1"/>
          </p:cNvSpPr>
          <p:nvPr/>
        </p:nvSpPr>
        <p:spPr>
          <a:xfrm>
            <a:off x="3046769" y="3502119"/>
            <a:ext cx="221847" cy="221847"/>
          </a:xfrm>
          <a:prstGeom prst="ellipse">
            <a:avLst/>
          </a:prstGeom>
          <a:noFill/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8" name="TextBox 26"/>
          <p:cNvSpPr txBox="1"/>
          <p:nvPr/>
        </p:nvSpPr>
        <p:spPr>
          <a:xfrm>
            <a:off x="3760597" y="3414242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chemeClr val="accent1"/>
                </a:solidFill>
              </a:rPr>
              <a:t>e</a:t>
            </a:r>
            <a:r>
              <a:rPr lang="es-ES" baseline="30000" dirty="0">
                <a:solidFill>
                  <a:schemeClr val="accent1"/>
                </a:solidFill>
              </a:rPr>
              <a:t>+</a:t>
            </a:r>
          </a:p>
        </p:txBody>
      </p:sp>
      <p:sp>
        <p:nvSpPr>
          <p:cNvPr id="79" name="78 Elipse"/>
          <p:cNvSpPr>
            <a:spLocks noChangeAspect="1"/>
          </p:cNvSpPr>
          <p:nvPr/>
        </p:nvSpPr>
        <p:spPr>
          <a:xfrm>
            <a:off x="3832587" y="3492288"/>
            <a:ext cx="221847" cy="221847"/>
          </a:xfrm>
          <a:prstGeom prst="ellipse">
            <a:avLst/>
          </a:prstGeom>
          <a:noFill/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75" name="12 Imagen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06" y="187324"/>
            <a:ext cx="697452" cy="131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5" name="Rectangle 3"/>
          <p:cNvSpPr>
            <a:spLocks noChangeArrowheads="1"/>
          </p:cNvSpPr>
          <p:nvPr/>
        </p:nvSpPr>
        <p:spPr bwMode="auto">
          <a:xfrm rot="-5400000">
            <a:off x="-1932085" y="3964240"/>
            <a:ext cx="461152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GB" sz="2400" b="1" u="sng" dirty="0">
                <a:solidFill>
                  <a:schemeClr val="tx1">
                    <a:lumMod val="50000"/>
                    <a:lumOff val="50000"/>
                  </a:schemeClr>
                </a:solidFill>
                <a:ea typeface="Arial" charset="0"/>
                <a:cs typeface="Arial" charset="0"/>
              </a:rPr>
              <a:t>I. </a:t>
            </a:r>
            <a:r>
              <a:rPr lang="en-GB" sz="2400" b="1" u="sng" dirty="0" err="1">
                <a:solidFill>
                  <a:schemeClr val="tx1">
                    <a:lumMod val="50000"/>
                    <a:lumOff val="50000"/>
                  </a:schemeClr>
                </a:solidFill>
                <a:ea typeface="Arial" charset="0"/>
                <a:cs typeface="Arial" charset="0"/>
              </a:rPr>
              <a:t>Conceptes</a:t>
            </a:r>
            <a:r>
              <a:rPr lang="en-GB" sz="2400" b="1" u="sng" dirty="0">
                <a:solidFill>
                  <a:schemeClr val="tx1">
                    <a:lumMod val="50000"/>
                    <a:lumOff val="50000"/>
                  </a:schemeClr>
                </a:solidFill>
                <a:ea typeface="Arial" charset="0"/>
                <a:cs typeface="Arial" charset="0"/>
              </a:rPr>
              <a:t> </a:t>
            </a:r>
            <a:r>
              <a:rPr lang="en-GB" sz="2400" b="1" u="sng" dirty="0" err="1">
                <a:solidFill>
                  <a:schemeClr val="tx1">
                    <a:lumMod val="50000"/>
                    <a:lumOff val="50000"/>
                  </a:schemeClr>
                </a:solidFill>
                <a:ea typeface="Arial" charset="0"/>
                <a:cs typeface="Arial" charset="0"/>
              </a:rPr>
              <a:t>bàsics</a:t>
            </a:r>
            <a:r>
              <a:rPr lang="en-GB" sz="2400" b="1" u="sng" dirty="0">
                <a:solidFill>
                  <a:schemeClr val="tx1">
                    <a:lumMod val="50000"/>
                    <a:lumOff val="50000"/>
                  </a:schemeClr>
                </a:solidFill>
                <a:ea typeface="Arial" charset="0"/>
                <a:cs typeface="Arial" charset="0"/>
              </a:rPr>
              <a:t> de </a:t>
            </a:r>
            <a:r>
              <a:rPr lang="en-GB" sz="2400" b="1" u="sng" dirty="0" err="1">
                <a:solidFill>
                  <a:schemeClr val="tx1">
                    <a:lumMod val="50000"/>
                    <a:lumOff val="50000"/>
                  </a:schemeClr>
                </a:solidFill>
                <a:ea typeface="Arial" charset="0"/>
                <a:cs typeface="Arial" charset="0"/>
              </a:rPr>
              <a:t>genètica</a:t>
            </a:r>
            <a:endParaRPr lang="en-GB" sz="2400" u="sng" dirty="0">
              <a:solidFill>
                <a:schemeClr val="tx1">
                  <a:lumMod val="50000"/>
                  <a:lumOff val="50000"/>
                </a:schemeClr>
              </a:solidFill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555673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1 Imagen" descr="fons 02 PPT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57" y="0"/>
            <a:ext cx="86448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41"/>
          <p:cNvSpPr txBox="1"/>
          <p:nvPr/>
        </p:nvSpPr>
        <p:spPr>
          <a:xfrm>
            <a:off x="2208797" y="3522614"/>
            <a:ext cx="72803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latin typeface="Bradley Hand ITC" panose="03070402050302030203" pitchFamily="66" charset="0"/>
              </a:rPr>
              <a:t>F1</a:t>
            </a:r>
            <a:endParaRPr lang="ca-ES" b="1" dirty="0">
              <a:latin typeface="Bradley Hand ITC" panose="03070402050302030203" pitchFamily="66" charset="0"/>
            </a:endParaRPr>
          </a:p>
        </p:txBody>
      </p:sp>
      <p:pic>
        <p:nvPicPr>
          <p:cNvPr id="26" name="Picture 2" descr="Resultado de imagen de mendel laws in drosophila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53" t="-633" r="59341" b="78026"/>
          <a:stretch/>
        </p:blipFill>
        <p:spPr bwMode="auto">
          <a:xfrm>
            <a:off x="2851739" y="2123503"/>
            <a:ext cx="1324470" cy="1470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5685008"/>
              </p:ext>
            </p:extLst>
          </p:nvPr>
        </p:nvGraphicFramePr>
        <p:xfrm>
          <a:off x="2737686" y="3793246"/>
          <a:ext cx="1620000" cy="1620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1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10000"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980" marR="48980" marT="24490" marB="24490">
                    <a:lnL w="381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980" marR="48980" marT="24490" marB="24490">
                    <a:lnL w="381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10000"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980" marR="48980" marT="24490" marB="24490">
                    <a:lnL w="381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980" marR="48980" marT="24490" marB="24490">
                    <a:lnL w="381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7" name="Picture 2" descr="Resultado de imagen de mendel laws in drosophila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18" t="-390" r="55964" b="77365"/>
          <a:stretch/>
        </p:blipFill>
        <p:spPr bwMode="auto">
          <a:xfrm>
            <a:off x="2866156" y="3864969"/>
            <a:ext cx="645506" cy="583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Resultado de imagen de mendel laws in drosophila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18" t="-390" r="55964" b="77365"/>
          <a:stretch/>
        </p:blipFill>
        <p:spPr bwMode="auto">
          <a:xfrm>
            <a:off x="2854891" y="4662229"/>
            <a:ext cx="645506" cy="583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Resultado de imagen de mendel laws in drosophila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18" t="-390" r="55964" b="77365"/>
          <a:stretch/>
        </p:blipFill>
        <p:spPr bwMode="auto">
          <a:xfrm>
            <a:off x="3677215" y="3878236"/>
            <a:ext cx="645506" cy="583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2047 Forma libre"/>
          <p:cNvSpPr/>
          <p:nvPr/>
        </p:nvSpPr>
        <p:spPr>
          <a:xfrm>
            <a:off x="2714612" y="-24"/>
            <a:ext cx="4375169" cy="1063490"/>
          </a:xfrm>
          <a:custGeom>
            <a:avLst/>
            <a:gdLst>
              <a:gd name="connsiteX0" fmla="*/ 0 w 1765429"/>
              <a:gd name="connsiteY0" fmla="*/ 0 h 879217"/>
              <a:gd name="connsiteX1" fmla="*/ 1765429 w 1765429"/>
              <a:gd name="connsiteY1" fmla="*/ 0 h 879217"/>
              <a:gd name="connsiteX2" fmla="*/ 1765429 w 1765429"/>
              <a:gd name="connsiteY2" fmla="*/ 879217 h 879217"/>
              <a:gd name="connsiteX3" fmla="*/ 0 w 1765429"/>
              <a:gd name="connsiteY3" fmla="*/ 879217 h 879217"/>
              <a:gd name="connsiteX4" fmla="*/ 0 w 1765429"/>
              <a:gd name="connsiteY4" fmla="*/ 0 h 8792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65429" h="879217">
                <a:moveTo>
                  <a:pt x="0" y="0"/>
                </a:moveTo>
                <a:lnTo>
                  <a:pt x="1765429" y="0"/>
                </a:lnTo>
                <a:lnTo>
                  <a:pt x="1765429" y="879217"/>
                </a:lnTo>
                <a:lnTo>
                  <a:pt x="0" y="879217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0010" tIns="0" rIns="80010" bIns="0" numCol="1" spcCol="1270" anchor="ctr" anchorCtr="0">
            <a:noAutofit/>
          </a:bodyPr>
          <a:lstStyle/>
          <a:p>
            <a:pPr lvl="0"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Les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lleis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de Mendel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189247" y="2093854"/>
            <a:ext cx="6549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chemeClr val="accent1"/>
                </a:solidFill>
              </a:rPr>
              <a:t>e</a:t>
            </a:r>
            <a:r>
              <a:rPr lang="es-ES" baseline="30000" dirty="0">
                <a:solidFill>
                  <a:schemeClr val="accent1"/>
                </a:solidFill>
              </a:rPr>
              <a:t>+</a:t>
            </a:r>
            <a:r>
              <a:rPr lang="es-E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/</a:t>
            </a:r>
            <a:r>
              <a:rPr lang="es-ES" dirty="0">
                <a:solidFill>
                  <a:schemeClr val="accent1"/>
                </a:solidFill>
              </a:rPr>
              <a:t>e</a:t>
            </a:r>
            <a:r>
              <a:rPr lang="es-ES" baseline="30000" dirty="0">
                <a:solidFill>
                  <a:schemeClr val="accent1"/>
                </a:solidFill>
              </a:rPr>
              <a:t>+</a:t>
            </a:r>
            <a:endParaRPr lang="ca-ES" baseline="30000" dirty="0">
              <a:solidFill>
                <a:schemeClr val="accent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422979" y="4964128"/>
            <a:ext cx="501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chemeClr val="accent1"/>
                </a:solidFill>
              </a:rPr>
              <a:t>e</a:t>
            </a:r>
            <a:r>
              <a:rPr lang="es-E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/</a:t>
            </a:r>
            <a:r>
              <a:rPr lang="es-ES" dirty="0">
                <a:solidFill>
                  <a:schemeClr val="accent1"/>
                </a:solidFill>
              </a:rPr>
              <a:t>e</a:t>
            </a:r>
            <a:endParaRPr lang="ca-ES" baseline="30000" dirty="0">
              <a:solidFill>
                <a:schemeClr val="accent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693130" y="4278316"/>
            <a:ext cx="4571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dirty="0" err="1">
                <a:solidFill>
                  <a:schemeClr val="accent1"/>
                </a:solidFill>
              </a:rPr>
              <a:t>e</a:t>
            </a:r>
            <a:r>
              <a:rPr lang="es-ES" sz="1600" baseline="30000" dirty="0" err="1">
                <a:solidFill>
                  <a:schemeClr val="accent1"/>
                </a:solidFill>
              </a:rPr>
              <a:t>+</a:t>
            </a:r>
            <a:r>
              <a:rPr lang="es-ES" sz="1600" dirty="0" err="1">
                <a:solidFill>
                  <a:schemeClr val="accent1"/>
                </a:solidFill>
              </a:rPr>
              <a:t>e</a:t>
            </a:r>
            <a:endParaRPr lang="ca-ES" sz="1600" baseline="30000" dirty="0">
              <a:solidFill>
                <a:schemeClr val="accent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401460" y="4045514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chemeClr val="accent1"/>
                </a:solidFill>
              </a:rPr>
              <a:t>e</a:t>
            </a:r>
            <a:endParaRPr lang="ca-ES" dirty="0">
              <a:solidFill>
                <a:schemeClr val="accent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395381" y="4798898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chemeClr val="accent1"/>
                </a:solidFill>
              </a:rPr>
              <a:t>e</a:t>
            </a:r>
            <a:endParaRPr lang="ca-ES" baseline="30000" dirty="0">
              <a:solidFill>
                <a:schemeClr val="accent1"/>
              </a:solidFill>
            </a:endParaRPr>
          </a:p>
        </p:txBody>
      </p:sp>
      <p:pic>
        <p:nvPicPr>
          <p:cNvPr id="31" name="Picture 2" descr="Resultado de imagen de mendel laws in drosophila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74" t="20703" r="14679" b="72632"/>
          <a:stretch/>
        </p:blipFill>
        <p:spPr bwMode="auto">
          <a:xfrm>
            <a:off x="1137227" y="4818148"/>
            <a:ext cx="433956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Resultado de imagen de mendel laws in drosophila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51" t="20165" r="78595" b="72041"/>
          <a:stretch/>
        </p:blipFill>
        <p:spPr bwMode="auto">
          <a:xfrm>
            <a:off x="2851426" y="2951520"/>
            <a:ext cx="357578" cy="476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13989484"/>
              </p:ext>
            </p:extLst>
          </p:nvPr>
        </p:nvGraphicFramePr>
        <p:xfrm>
          <a:off x="1125331" y="3710347"/>
          <a:ext cx="1160653" cy="11278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3527" name="Image" r:id="rId8" imgW="1346032" imgH="1307937" progId="Photoshop.Image.13">
                  <p:embed/>
                </p:oleObj>
              </mc:Choice>
              <mc:Fallback>
                <p:oleObj name="Image" r:id="rId8" imgW="1346032" imgH="1307937" progId="Photoshop.Image.1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25331" y="3710347"/>
                        <a:ext cx="1160653" cy="112780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8" name="Picture 2" descr="Resultado de imagen de mendel laws in drosophila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18" t="-390" r="55964" b="77365"/>
          <a:stretch/>
        </p:blipFill>
        <p:spPr bwMode="auto">
          <a:xfrm>
            <a:off x="3657744" y="4641665"/>
            <a:ext cx="645506" cy="583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/>
          <p:cNvSpPr txBox="1"/>
          <p:nvPr/>
        </p:nvSpPr>
        <p:spPr>
          <a:xfrm>
            <a:off x="3508413" y="4271951"/>
            <a:ext cx="4571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dirty="0" err="1">
                <a:solidFill>
                  <a:schemeClr val="accent1"/>
                </a:solidFill>
              </a:rPr>
              <a:t>e</a:t>
            </a:r>
            <a:r>
              <a:rPr lang="es-ES" sz="1600" baseline="30000" dirty="0" err="1">
                <a:solidFill>
                  <a:schemeClr val="accent1"/>
                </a:solidFill>
              </a:rPr>
              <a:t>+</a:t>
            </a:r>
            <a:r>
              <a:rPr lang="es-ES" sz="1600" dirty="0" err="1">
                <a:solidFill>
                  <a:schemeClr val="accent1"/>
                </a:solidFill>
              </a:rPr>
              <a:t>e</a:t>
            </a:r>
            <a:endParaRPr lang="ca-ES" sz="1600" baseline="30000" dirty="0">
              <a:solidFill>
                <a:schemeClr val="accent1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497388" y="5098438"/>
            <a:ext cx="4571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dirty="0" err="1">
                <a:solidFill>
                  <a:schemeClr val="accent1"/>
                </a:solidFill>
              </a:rPr>
              <a:t>e</a:t>
            </a:r>
            <a:r>
              <a:rPr lang="es-ES" sz="1600" baseline="30000" dirty="0" err="1">
                <a:solidFill>
                  <a:schemeClr val="accent1"/>
                </a:solidFill>
              </a:rPr>
              <a:t>+</a:t>
            </a:r>
            <a:r>
              <a:rPr lang="es-ES" sz="1600" dirty="0" err="1">
                <a:solidFill>
                  <a:schemeClr val="accent1"/>
                </a:solidFill>
              </a:rPr>
              <a:t>e</a:t>
            </a:r>
            <a:endParaRPr lang="ca-ES" sz="1600" baseline="30000" dirty="0">
              <a:solidFill>
                <a:schemeClr val="accent1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2693133" y="5112886"/>
            <a:ext cx="4571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dirty="0" err="1">
                <a:solidFill>
                  <a:schemeClr val="accent1"/>
                </a:solidFill>
              </a:rPr>
              <a:t>e</a:t>
            </a:r>
            <a:r>
              <a:rPr lang="es-ES" sz="1600" baseline="30000" dirty="0" err="1">
                <a:solidFill>
                  <a:schemeClr val="accent1"/>
                </a:solidFill>
              </a:rPr>
              <a:t>+</a:t>
            </a:r>
            <a:r>
              <a:rPr lang="es-ES" sz="1600" dirty="0" err="1">
                <a:solidFill>
                  <a:schemeClr val="accent1"/>
                </a:solidFill>
              </a:rPr>
              <a:t>e</a:t>
            </a:r>
            <a:endParaRPr lang="ca-ES" sz="1600" baseline="30000" dirty="0">
              <a:solidFill>
                <a:schemeClr val="accent1"/>
              </a:solidFill>
            </a:endParaRPr>
          </a:p>
        </p:txBody>
      </p:sp>
      <p:sp>
        <p:nvSpPr>
          <p:cNvPr id="23" name="TextBox 41"/>
          <p:cNvSpPr txBox="1"/>
          <p:nvPr/>
        </p:nvSpPr>
        <p:spPr>
          <a:xfrm>
            <a:off x="2033998" y="2153150"/>
            <a:ext cx="110349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latin typeface="Bradley Hand ITC" panose="03070402050302030203" pitchFamily="66" charset="0"/>
              </a:rPr>
              <a:t>P</a:t>
            </a:r>
            <a:endParaRPr lang="ca-ES" b="1" dirty="0">
              <a:latin typeface="Bradley Hand ITC" panose="03070402050302030203" pitchFamily="66" charset="0"/>
            </a:endParaRPr>
          </a:p>
        </p:txBody>
      </p:sp>
      <p:sp>
        <p:nvSpPr>
          <p:cNvPr id="25" name="ZoneTexte 9"/>
          <p:cNvSpPr txBox="1"/>
          <p:nvPr/>
        </p:nvSpPr>
        <p:spPr>
          <a:xfrm>
            <a:off x="1928794" y="1879540"/>
            <a:ext cx="26432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sz="1400" dirty="0"/>
              <a:t>Individus pur, caràcter dominant</a:t>
            </a:r>
            <a:endParaRPr lang="en-US" sz="1400" dirty="0"/>
          </a:p>
        </p:txBody>
      </p:sp>
      <p:sp>
        <p:nvSpPr>
          <p:cNvPr id="29" name="ZoneTexte 9"/>
          <p:cNvSpPr txBox="1"/>
          <p:nvPr/>
        </p:nvSpPr>
        <p:spPr>
          <a:xfrm>
            <a:off x="642910" y="5356848"/>
            <a:ext cx="22145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sz="1400" dirty="0"/>
              <a:t>Individus pur </a:t>
            </a:r>
          </a:p>
          <a:p>
            <a:pPr algn="ctr"/>
            <a:r>
              <a:rPr lang="ca-ES" sz="1400" dirty="0"/>
              <a:t>caràcter recessiu</a:t>
            </a:r>
            <a:endParaRPr lang="en-US" sz="1400" dirty="0"/>
          </a:p>
        </p:txBody>
      </p:sp>
      <p:sp>
        <p:nvSpPr>
          <p:cNvPr id="30" name="TextBox 41"/>
          <p:cNvSpPr txBox="1"/>
          <p:nvPr/>
        </p:nvSpPr>
        <p:spPr>
          <a:xfrm>
            <a:off x="2780301" y="5908586"/>
            <a:ext cx="1500198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 err="1">
                <a:latin typeface="Bradley Hand ITC" panose="03070402050302030203" pitchFamily="66" charset="0"/>
              </a:rPr>
              <a:t>Dominant</a:t>
            </a:r>
            <a:endParaRPr lang="ca-ES" sz="2000" b="1" dirty="0">
              <a:latin typeface="Bradley Hand ITC" panose="03070402050302030203" pitchFamily="66" charset="0"/>
            </a:endParaRPr>
          </a:p>
        </p:txBody>
      </p:sp>
      <p:sp>
        <p:nvSpPr>
          <p:cNvPr id="32" name="TextBox 43"/>
          <p:cNvSpPr txBox="1"/>
          <p:nvPr/>
        </p:nvSpPr>
        <p:spPr>
          <a:xfrm>
            <a:off x="6129986" y="3714430"/>
            <a:ext cx="712737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>
                <a:latin typeface="Bradley Hand ITC" panose="03070402050302030203" pitchFamily="66" charset="0"/>
              </a:rPr>
              <a:t>F2</a:t>
            </a:r>
            <a:endParaRPr lang="ca-ES" sz="1600" b="1" dirty="0">
              <a:latin typeface="Bradley Hand ITC" panose="03070402050302030203" pitchFamily="66" charset="0"/>
            </a:endParaRPr>
          </a:p>
        </p:txBody>
      </p:sp>
      <p:pic>
        <p:nvPicPr>
          <p:cNvPr id="33" name="Picture 2" descr="Resultado de imagen de mendel laws in drosophila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53" t="-633" r="59341" b="78026"/>
          <a:stretch/>
        </p:blipFill>
        <p:spPr bwMode="auto">
          <a:xfrm>
            <a:off x="6802178" y="2123503"/>
            <a:ext cx="1324470" cy="1470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5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1561565"/>
              </p:ext>
            </p:extLst>
          </p:nvPr>
        </p:nvGraphicFramePr>
        <p:xfrm>
          <a:off x="6666776" y="3842556"/>
          <a:ext cx="1620000" cy="1620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1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10000"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980" marR="48980" marT="24490" marB="24490">
                    <a:lnL w="381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980" marR="48980" marT="24490" marB="24490">
                    <a:lnL w="381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10000"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980" marR="48980" marT="24490" marB="24490">
                    <a:lnL w="381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980" marR="48980" marT="24490" marB="24490">
                    <a:lnL w="381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36" name="Picture 2" descr="Resultado de imagen de mendel laws in drosophila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18" t="-390" r="55964" b="77365"/>
          <a:stretch/>
        </p:blipFill>
        <p:spPr bwMode="auto">
          <a:xfrm>
            <a:off x="6817335" y="3943775"/>
            <a:ext cx="645506" cy="583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Resultado de imagen de mendel laws in drosophila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18" t="-390" r="55964" b="77365"/>
          <a:stretch/>
        </p:blipFill>
        <p:spPr bwMode="auto">
          <a:xfrm>
            <a:off x="6806070" y="4741035"/>
            <a:ext cx="645506" cy="583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Resultado de imagen de mendel laws in drosophila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18" t="-390" r="55964" b="77365"/>
          <a:stretch/>
        </p:blipFill>
        <p:spPr bwMode="auto">
          <a:xfrm>
            <a:off x="7628394" y="3957042"/>
            <a:ext cx="645506" cy="583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TextBox 26"/>
          <p:cNvSpPr txBox="1"/>
          <p:nvPr/>
        </p:nvSpPr>
        <p:spPr>
          <a:xfrm>
            <a:off x="6315772" y="4094824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chemeClr val="accent1"/>
                </a:solidFill>
              </a:rPr>
              <a:t>e</a:t>
            </a:r>
            <a:r>
              <a:rPr lang="es-ES" baseline="30000" dirty="0">
                <a:solidFill>
                  <a:schemeClr val="accent1"/>
                </a:solidFill>
              </a:rPr>
              <a:t>+</a:t>
            </a:r>
          </a:p>
        </p:txBody>
      </p:sp>
      <p:sp>
        <p:nvSpPr>
          <p:cNvPr id="45" name="TextBox 27"/>
          <p:cNvSpPr txBox="1"/>
          <p:nvPr/>
        </p:nvSpPr>
        <p:spPr>
          <a:xfrm>
            <a:off x="6363812" y="4856834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chemeClr val="accent1"/>
                </a:solidFill>
              </a:rPr>
              <a:t>e</a:t>
            </a:r>
            <a:endParaRPr lang="ca-ES" baseline="30000" dirty="0">
              <a:solidFill>
                <a:schemeClr val="accent1"/>
              </a:solidFill>
            </a:endParaRPr>
          </a:p>
        </p:txBody>
      </p:sp>
      <p:pic>
        <p:nvPicPr>
          <p:cNvPr id="46" name="Picture 2" descr="Resultado de imagen de mendel laws in drosophila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57" t="76514" r="41321" b="6037"/>
          <a:stretch/>
        </p:blipFill>
        <p:spPr bwMode="auto">
          <a:xfrm>
            <a:off x="5162099" y="4130775"/>
            <a:ext cx="1052975" cy="927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" descr="Resultado de imagen de mendel laws in drosophila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74" t="20703" r="14679" b="72632"/>
          <a:stretch/>
        </p:blipFill>
        <p:spPr bwMode="auto">
          <a:xfrm>
            <a:off x="5786446" y="4879936"/>
            <a:ext cx="433956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" descr="Resultado de imagen de mendel laws in drosophila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51" t="20165" r="78595" b="72041"/>
          <a:stretch/>
        </p:blipFill>
        <p:spPr bwMode="auto">
          <a:xfrm>
            <a:off x="6802605" y="3121681"/>
            <a:ext cx="357578" cy="476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2" descr="Resultado de imagen de mendel laws in drosophila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376" r="58558" b="79197"/>
          <a:stretch/>
        </p:blipFill>
        <p:spPr bwMode="auto">
          <a:xfrm>
            <a:off x="7623168" y="4732027"/>
            <a:ext cx="594076" cy="591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TextBox 35"/>
          <p:cNvSpPr txBox="1"/>
          <p:nvPr/>
        </p:nvSpPr>
        <p:spPr>
          <a:xfrm>
            <a:off x="7193684" y="2022416"/>
            <a:ext cx="578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chemeClr val="accent1"/>
                </a:solidFill>
              </a:rPr>
              <a:t>e</a:t>
            </a:r>
            <a:r>
              <a:rPr lang="es-ES" baseline="30000" dirty="0">
                <a:solidFill>
                  <a:schemeClr val="accent1"/>
                </a:solidFill>
              </a:rPr>
              <a:t>+</a:t>
            </a:r>
            <a:r>
              <a:rPr lang="es-E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/</a:t>
            </a:r>
            <a:r>
              <a:rPr lang="es-ES" dirty="0">
                <a:solidFill>
                  <a:schemeClr val="accent1"/>
                </a:solidFill>
              </a:rPr>
              <a:t>e</a:t>
            </a:r>
            <a:endParaRPr lang="ca-ES" baseline="30000" dirty="0">
              <a:solidFill>
                <a:schemeClr val="accent1"/>
              </a:solidFill>
            </a:endParaRPr>
          </a:p>
        </p:txBody>
      </p:sp>
      <p:sp>
        <p:nvSpPr>
          <p:cNvPr id="51" name="TextBox 36"/>
          <p:cNvSpPr txBox="1"/>
          <p:nvPr/>
        </p:nvSpPr>
        <p:spPr>
          <a:xfrm>
            <a:off x="5371100" y="5058677"/>
            <a:ext cx="578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chemeClr val="accent1"/>
                </a:solidFill>
              </a:rPr>
              <a:t>e</a:t>
            </a:r>
            <a:r>
              <a:rPr lang="es-ES" baseline="30000" dirty="0">
                <a:solidFill>
                  <a:schemeClr val="accent1"/>
                </a:solidFill>
              </a:rPr>
              <a:t>+</a:t>
            </a:r>
            <a:r>
              <a:rPr lang="es-E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/</a:t>
            </a:r>
            <a:r>
              <a:rPr lang="es-ES" dirty="0">
                <a:solidFill>
                  <a:schemeClr val="accent1"/>
                </a:solidFill>
              </a:rPr>
              <a:t>e</a:t>
            </a:r>
            <a:endParaRPr lang="ca-ES" baseline="30000" dirty="0">
              <a:solidFill>
                <a:schemeClr val="accent1"/>
              </a:solidFill>
            </a:endParaRPr>
          </a:p>
        </p:txBody>
      </p:sp>
      <p:sp>
        <p:nvSpPr>
          <p:cNvPr id="52" name="TextBox 37"/>
          <p:cNvSpPr txBox="1"/>
          <p:nvPr/>
        </p:nvSpPr>
        <p:spPr>
          <a:xfrm>
            <a:off x="6622209" y="4349754"/>
            <a:ext cx="5245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dirty="0" err="1">
                <a:solidFill>
                  <a:schemeClr val="accent1"/>
                </a:solidFill>
              </a:rPr>
              <a:t>e</a:t>
            </a:r>
            <a:r>
              <a:rPr lang="es-ES" sz="1600" baseline="30000" dirty="0" err="1">
                <a:solidFill>
                  <a:schemeClr val="accent1"/>
                </a:solidFill>
              </a:rPr>
              <a:t>+</a:t>
            </a:r>
            <a:r>
              <a:rPr lang="es-ES" sz="1600" dirty="0" err="1">
                <a:solidFill>
                  <a:schemeClr val="accent1"/>
                </a:solidFill>
              </a:rPr>
              <a:t>e</a:t>
            </a:r>
            <a:r>
              <a:rPr lang="es-ES" sz="1600" baseline="30000" dirty="0">
                <a:solidFill>
                  <a:schemeClr val="accent1"/>
                </a:solidFill>
              </a:rPr>
              <a:t>+</a:t>
            </a:r>
            <a:endParaRPr lang="ca-ES" sz="1600" baseline="30000" dirty="0">
              <a:solidFill>
                <a:schemeClr val="accent1"/>
              </a:solidFill>
            </a:endParaRPr>
          </a:p>
        </p:txBody>
      </p:sp>
      <p:sp>
        <p:nvSpPr>
          <p:cNvPr id="53" name="TextBox 38"/>
          <p:cNvSpPr txBox="1"/>
          <p:nvPr/>
        </p:nvSpPr>
        <p:spPr>
          <a:xfrm>
            <a:off x="7437492" y="4343389"/>
            <a:ext cx="4571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dirty="0" err="1">
                <a:solidFill>
                  <a:schemeClr val="accent1"/>
                </a:solidFill>
              </a:rPr>
              <a:t>e</a:t>
            </a:r>
            <a:r>
              <a:rPr lang="es-ES" sz="1600" baseline="30000" dirty="0" err="1">
                <a:solidFill>
                  <a:schemeClr val="accent1"/>
                </a:solidFill>
              </a:rPr>
              <a:t>+</a:t>
            </a:r>
            <a:r>
              <a:rPr lang="es-ES" sz="1600" dirty="0" err="1">
                <a:solidFill>
                  <a:schemeClr val="accent1"/>
                </a:solidFill>
              </a:rPr>
              <a:t>e</a:t>
            </a:r>
            <a:endParaRPr lang="ca-ES" sz="1600" baseline="30000" dirty="0">
              <a:solidFill>
                <a:schemeClr val="accent1"/>
              </a:solidFill>
            </a:endParaRPr>
          </a:p>
        </p:txBody>
      </p:sp>
      <p:sp>
        <p:nvSpPr>
          <p:cNvPr id="54" name="TextBox 39"/>
          <p:cNvSpPr txBox="1"/>
          <p:nvPr/>
        </p:nvSpPr>
        <p:spPr>
          <a:xfrm>
            <a:off x="7426467" y="5169876"/>
            <a:ext cx="3898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dirty="0" err="1">
                <a:solidFill>
                  <a:schemeClr val="accent1"/>
                </a:solidFill>
              </a:rPr>
              <a:t>ee</a:t>
            </a:r>
            <a:endParaRPr lang="ca-ES" sz="1600" baseline="30000" dirty="0">
              <a:solidFill>
                <a:schemeClr val="accent1"/>
              </a:solidFill>
            </a:endParaRPr>
          </a:p>
        </p:txBody>
      </p:sp>
      <p:sp>
        <p:nvSpPr>
          <p:cNvPr id="55" name="TextBox 40"/>
          <p:cNvSpPr txBox="1"/>
          <p:nvPr/>
        </p:nvSpPr>
        <p:spPr>
          <a:xfrm>
            <a:off x="6622212" y="5184324"/>
            <a:ext cx="4571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dirty="0" err="1">
                <a:solidFill>
                  <a:schemeClr val="accent1"/>
                </a:solidFill>
              </a:rPr>
              <a:t>e</a:t>
            </a:r>
            <a:r>
              <a:rPr lang="es-ES" sz="1600" baseline="30000" dirty="0" err="1">
                <a:solidFill>
                  <a:schemeClr val="accent1"/>
                </a:solidFill>
              </a:rPr>
              <a:t>+</a:t>
            </a:r>
            <a:r>
              <a:rPr lang="es-ES" sz="1600" dirty="0" err="1">
                <a:solidFill>
                  <a:schemeClr val="accent1"/>
                </a:solidFill>
              </a:rPr>
              <a:t>e</a:t>
            </a:r>
            <a:endParaRPr lang="ca-ES" sz="1600" baseline="30000" dirty="0">
              <a:solidFill>
                <a:schemeClr val="accent1"/>
              </a:solidFill>
            </a:endParaRPr>
          </a:p>
        </p:txBody>
      </p:sp>
      <p:sp>
        <p:nvSpPr>
          <p:cNvPr id="56" name="TextBox 41"/>
          <p:cNvSpPr txBox="1"/>
          <p:nvPr/>
        </p:nvSpPr>
        <p:spPr>
          <a:xfrm>
            <a:off x="5929322" y="2153150"/>
            <a:ext cx="110349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latin typeface="Bradley Hand ITC" panose="03070402050302030203" pitchFamily="66" charset="0"/>
              </a:rPr>
              <a:t>F1</a:t>
            </a:r>
            <a:endParaRPr lang="ca-ES" b="1" dirty="0">
              <a:latin typeface="Bradley Hand ITC" panose="03070402050302030203" pitchFamily="66" charset="0"/>
            </a:endParaRPr>
          </a:p>
        </p:txBody>
      </p:sp>
      <p:sp>
        <p:nvSpPr>
          <p:cNvPr id="57" name="TextBox 66"/>
          <p:cNvSpPr txBox="1"/>
          <p:nvPr/>
        </p:nvSpPr>
        <p:spPr>
          <a:xfrm>
            <a:off x="6858016" y="5847031"/>
            <a:ext cx="1357322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latin typeface="Bradley Hand ITC" panose="03070402050302030203" pitchFamily="66" charset="0"/>
              </a:rPr>
              <a:t>3 : 1</a:t>
            </a:r>
            <a:endParaRPr lang="ca-ES" sz="2400" b="1" dirty="0">
              <a:latin typeface="Bradley Hand ITC" panose="03070402050302030203" pitchFamily="66" charset="0"/>
            </a:endParaRPr>
          </a:p>
        </p:txBody>
      </p:sp>
      <p:sp>
        <p:nvSpPr>
          <p:cNvPr id="58" name="ZoneTexte 9"/>
          <p:cNvSpPr txBox="1"/>
          <p:nvPr/>
        </p:nvSpPr>
        <p:spPr>
          <a:xfrm>
            <a:off x="142845" y="928670"/>
            <a:ext cx="54292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>
                <a:solidFill>
                  <a:srgbClr val="0070C0"/>
                </a:solidFill>
              </a:rPr>
              <a:t>"</a:t>
            </a:r>
            <a:r>
              <a:rPr lang="ca-ES" sz="1600" b="1" dirty="0">
                <a:solidFill>
                  <a:srgbClr val="0070C0"/>
                </a:solidFill>
              </a:rPr>
              <a:t>Llei de la uniformitat dels híbrids </a:t>
            </a:r>
          </a:p>
          <a:p>
            <a:pPr algn="ctr"/>
            <a:r>
              <a:rPr lang="ca-ES" sz="1600" b="1" dirty="0">
                <a:solidFill>
                  <a:srgbClr val="0070C0"/>
                </a:solidFill>
              </a:rPr>
              <a:t>de la primera generació filial“</a:t>
            </a:r>
          </a:p>
        </p:txBody>
      </p:sp>
      <p:sp>
        <p:nvSpPr>
          <p:cNvPr id="59" name="ZoneTexte 9"/>
          <p:cNvSpPr txBox="1"/>
          <p:nvPr/>
        </p:nvSpPr>
        <p:spPr>
          <a:xfrm>
            <a:off x="6357950" y="1879540"/>
            <a:ext cx="22860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sz="1400" dirty="0"/>
              <a:t>Individu  híbrid</a:t>
            </a:r>
            <a:endParaRPr lang="en-US" sz="1400" dirty="0"/>
          </a:p>
        </p:txBody>
      </p:sp>
      <p:sp>
        <p:nvSpPr>
          <p:cNvPr id="60" name="ZoneTexte 9"/>
          <p:cNvSpPr txBox="1"/>
          <p:nvPr/>
        </p:nvSpPr>
        <p:spPr>
          <a:xfrm>
            <a:off x="4500562" y="5429415"/>
            <a:ext cx="22860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sz="1400" dirty="0"/>
              <a:t>Individu  híbrid</a:t>
            </a:r>
            <a:endParaRPr lang="en-US" sz="1400" dirty="0"/>
          </a:p>
        </p:txBody>
      </p:sp>
      <p:grpSp>
        <p:nvGrpSpPr>
          <p:cNvPr id="5" name="63 Grupo"/>
          <p:cNvGrpSpPr/>
          <p:nvPr/>
        </p:nvGrpSpPr>
        <p:grpSpPr>
          <a:xfrm>
            <a:off x="2228479" y="4136298"/>
            <a:ext cx="432364" cy="306246"/>
            <a:chOff x="1448410" y="3899808"/>
            <a:chExt cx="432364" cy="306246"/>
          </a:xfrm>
        </p:grpSpPr>
        <p:sp>
          <p:nvSpPr>
            <p:cNvPr id="61" name="60 Elipse"/>
            <p:cNvSpPr/>
            <p:nvPr/>
          </p:nvSpPr>
          <p:spPr>
            <a:xfrm>
              <a:off x="1663277" y="3899808"/>
              <a:ext cx="217497" cy="217497"/>
            </a:xfrm>
            <a:prstGeom prst="ellipse">
              <a:avLst/>
            </a:prstGeom>
            <a:noFill/>
            <a:ln w="127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3" name="62 Forma libre"/>
            <p:cNvSpPr/>
            <p:nvPr/>
          </p:nvSpPr>
          <p:spPr>
            <a:xfrm>
              <a:off x="1448410" y="4071942"/>
              <a:ext cx="329184" cy="134112"/>
            </a:xfrm>
            <a:custGeom>
              <a:avLst/>
              <a:gdLst>
                <a:gd name="connsiteX0" fmla="*/ 0 w 329184"/>
                <a:gd name="connsiteY0" fmla="*/ 129235 h 134112"/>
                <a:gd name="connsiteX1" fmla="*/ 153619 w 329184"/>
                <a:gd name="connsiteY1" fmla="*/ 114605 h 134112"/>
                <a:gd name="connsiteX2" fmla="*/ 197510 w 329184"/>
                <a:gd name="connsiteY2" fmla="*/ 12192 h 134112"/>
                <a:gd name="connsiteX3" fmla="*/ 270662 w 329184"/>
                <a:gd name="connsiteY3" fmla="*/ 41453 h 134112"/>
                <a:gd name="connsiteX4" fmla="*/ 329184 w 329184"/>
                <a:gd name="connsiteY4" fmla="*/ 41453 h 134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9184" h="134112">
                  <a:moveTo>
                    <a:pt x="0" y="129235"/>
                  </a:moveTo>
                  <a:cubicBezTo>
                    <a:pt x="60350" y="131673"/>
                    <a:pt x="120701" y="134112"/>
                    <a:pt x="153619" y="114605"/>
                  </a:cubicBezTo>
                  <a:cubicBezTo>
                    <a:pt x="186537" y="95098"/>
                    <a:pt x="178003" y="24384"/>
                    <a:pt x="197510" y="12192"/>
                  </a:cubicBezTo>
                  <a:cubicBezTo>
                    <a:pt x="217017" y="0"/>
                    <a:pt x="248716" y="36576"/>
                    <a:pt x="270662" y="41453"/>
                  </a:cubicBezTo>
                  <a:cubicBezTo>
                    <a:pt x="292608" y="46330"/>
                    <a:pt x="310896" y="43891"/>
                    <a:pt x="329184" y="41453"/>
                  </a:cubicBezTo>
                </a:path>
              </a:pathLst>
            </a:custGeom>
            <a:ln w="127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6" name="64 Grupo"/>
          <p:cNvGrpSpPr/>
          <p:nvPr/>
        </p:nvGrpSpPr>
        <p:grpSpPr>
          <a:xfrm>
            <a:off x="2219691" y="4887251"/>
            <a:ext cx="432364" cy="306246"/>
            <a:chOff x="1448410" y="3899808"/>
            <a:chExt cx="432364" cy="306246"/>
          </a:xfrm>
        </p:grpSpPr>
        <p:sp>
          <p:nvSpPr>
            <p:cNvPr id="66" name="65 Elipse"/>
            <p:cNvSpPr/>
            <p:nvPr/>
          </p:nvSpPr>
          <p:spPr>
            <a:xfrm>
              <a:off x="1663277" y="3899808"/>
              <a:ext cx="217497" cy="217497"/>
            </a:xfrm>
            <a:prstGeom prst="ellipse">
              <a:avLst/>
            </a:prstGeom>
            <a:noFill/>
            <a:ln w="127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7" name="66 Forma libre"/>
            <p:cNvSpPr/>
            <p:nvPr/>
          </p:nvSpPr>
          <p:spPr>
            <a:xfrm>
              <a:off x="1448410" y="4071942"/>
              <a:ext cx="329184" cy="134112"/>
            </a:xfrm>
            <a:custGeom>
              <a:avLst/>
              <a:gdLst>
                <a:gd name="connsiteX0" fmla="*/ 0 w 329184"/>
                <a:gd name="connsiteY0" fmla="*/ 129235 h 134112"/>
                <a:gd name="connsiteX1" fmla="*/ 153619 w 329184"/>
                <a:gd name="connsiteY1" fmla="*/ 114605 h 134112"/>
                <a:gd name="connsiteX2" fmla="*/ 197510 w 329184"/>
                <a:gd name="connsiteY2" fmla="*/ 12192 h 134112"/>
                <a:gd name="connsiteX3" fmla="*/ 270662 w 329184"/>
                <a:gd name="connsiteY3" fmla="*/ 41453 h 134112"/>
                <a:gd name="connsiteX4" fmla="*/ 329184 w 329184"/>
                <a:gd name="connsiteY4" fmla="*/ 41453 h 134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9184" h="134112">
                  <a:moveTo>
                    <a:pt x="0" y="129235"/>
                  </a:moveTo>
                  <a:cubicBezTo>
                    <a:pt x="60350" y="131673"/>
                    <a:pt x="120701" y="134112"/>
                    <a:pt x="153619" y="114605"/>
                  </a:cubicBezTo>
                  <a:cubicBezTo>
                    <a:pt x="186537" y="95098"/>
                    <a:pt x="178003" y="24384"/>
                    <a:pt x="197510" y="12192"/>
                  </a:cubicBezTo>
                  <a:cubicBezTo>
                    <a:pt x="217017" y="0"/>
                    <a:pt x="248716" y="36576"/>
                    <a:pt x="270662" y="41453"/>
                  </a:cubicBezTo>
                  <a:cubicBezTo>
                    <a:pt x="292608" y="46330"/>
                    <a:pt x="310896" y="43891"/>
                    <a:pt x="329184" y="41453"/>
                  </a:cubicBezTo>
                </a:path>
              </a:pathLst>
            </a:custGeom>
            <a:ln w="127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7" name="67 Grupo"/>
          <p:cNvGrpSpPr/>
          <p:nvPr/>
        </p:nvGrpSpPr>
        <p:grpSpPr>
          <a:xfrm>
            <a:off x="6185814" y="4951374"/>
            <a:ext cx="432364" cy="306246"/>
            <a:chOff x="1448410" y="3899808"/>
            <a:chExt cx="432364" cy="306246"/>
          </a:xfrm>
        </p:grpSpPr>
        <p:sp>
          <p:nvSpPr>
            <p:cNvPr id="69" name="68 Elipse"/>
            <p:cNvSpPr/>
            <p:nvPr/>
          </p:nvSpPr>
          <p:spPr>
            <a:xfrm>
              <a:off x="1663277" y="3899808"/>
              <a:ext cx="217497" cy="217497"/>
            </a:xfrm>
            <a:prstGeom prst="ellipse">
              <a:avLst/>
            </a:prstGeom>
            <a:noFill/>
            <a:ln w="127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70" name="69 Forma libre"/>
            <p:cNvSpPr/>
            <p:nvPr/>
          </p:nvSpPr>
          <p:spPr>
            <a:xfrm>
              <a:off x="1448410" y="4071942"/>
              <a:ext cx="329184" cy="134112"/>
            </a:xfrm>
            <a:custGeom>
              <a:avLst/>
              <a:gdLst>
                <a:gd name="connsiteX0" fmla="*/ 0 w 329184"/>
                <a:gd name="connsiteY0" fmla="*/ 129235 h 134112"/>
                <a:gd name="connsiteX1" fmla="*/ 153619 w 329184"/>
                <a:gd name="connsiteY1" fmla="*/ 114605 h 134112"/>
                <a:gd name="connsiteX2" fmla="*/ 197510 w 329184"/>
                <a:gd name="connsiteY2" fmla="*/ 12192 h 134112"/>
                <a:gd name="connsiteX3" fmla="*/ 270662 w 329184"/>
                <a:gd name="connsiteY3" fmla="*/ 41453 h 134112"/>
                <a:gd name="connsiteX4" fmla="*/ 329184 w 329184"/>
                <a:gd name="connsiteY4" fmla="*/ 41453 h 134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9184" h="134112">
                  <a:moveTo>
                    <a:pt x="0" y="129235"/>
                  </a:moveTo>
                  <a:cubicBezTo>
                    <a:pt x="60350" y="131673"/>
                    <a:pt x="120701" y="134112"/>
                    <a:pt x="153619" y="114605"/>
                  </a:cubicBezTo>
                  <a:cubicBezTo>
                    <a:pt x="186537" y="95098"/>
                    <a:pt x="178003" y="24384"/>
                    <a:pt x="197510" y="12192"/>
                  </a:cubicBezTo>
                  <a:cubicBezTo>
                    <a:pt x="217017" y="0"/>
                    <a:pt x="248716" y="36576"/>
                    <a:pt x="270662" y="41453"/>
                  </a:cubicBezTo>
                  <a:cubicBezTo>
                    <a:pt x="292608" y="46330"/>
                    <a:pt x="310896" y="43891"/>
                    <a:pt x="329184" y="41453"/>
                  </a:cubicBezTo>
                </a:path>
              </a:pathLst>
            </a:custGeom>
            <a:ln w="127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8" name="70 Grupo"/>
          <p:cNvGrpSpPr>
            <a:grpSpLocks noChangeAspect="1"/>
          </p:cNvGrpSpPr>
          <p:nvPr/>
        </p:nvGrpSpPr>
        <p:grpSpPr>
          <a:xfrm>
            <a:off x="6163862" y="4172871"/>
            <a:ext cx="445336" cy="315433"/>
            <a:chOff x="1448410" y="3899808"/>
            <a:chExt cx="432364" cy="306246"/>
          </a:xfrm>
        </p:grpSpPr>
        <p:sp>
          <p:nvSpPr>
            <p:cNvPr id="72" name="71 Elipse"/>
            <p:cNvSpPr/>
            <p:nvPr/>
          </p:nvSpPr>
          <p:spPr>
            <a:xfrm>
              <a:off x="1663277" y="3899808"/>
              <a:ext cx="217497" cy="217497"/>
            </a:xfrm>
            <a:prstGeom prst="ellipse">
              <a:avLst/>
            </a:prstGeom>
            <a:noFill/>
            <a:ln w="127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73" name="72 Forma libre"/>
            <p:cNvSpPr/>
            <p:nvPr/>
          </p:nvSpPr>
          <p:spPr>
            <a:xfrm>
              <a:off x="1448410" y="4071942"/>
              <a:ext cx="329184" cy="134112"/>
            </a:xfrm>
            <a:custGeom>
              <a:avLst/>
              <a:gdLst>
                <a:gd name="connsiteX0" fmla="*/ 0 w 329184"/>
                <a:gd name="connsiteY0" fmla="*/ 129235 h 134112"/>
                <a:gd name="connsiteX1" fmla="*/ 153619 w 329184"/>
                <a:gd name="connsiteY1" fmla="*/ 114605 h 134112"/>
                <a:gd name="connsiteX2" fmla="*/ 197510 w 329184"/>
                <a:gd name="connsiteY2" fmla="*/ 12192 h 134112"/>
                <a:gd name="connsiteX3" fmla="*/ 270662 w 329184"/>
                <a:gd name="connsiteY3" fmla="*/ 41453 h 134112"/>
                <a:gd name="connsiteX4" fmla="*/ 329184 w 329184"/>
                <a:gd name="connsiteY4" fmla="*/ 41453 h 134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9184" h="134112">
                  <a:moveTo>
                    <a:pt x="0" y="129235"/>
                  </a:moveTo>
                  <a:cubicBezTo>
                    <a:pt x="60350" y="131673"/>
                    <a:pt x="120701" y="134112"/>
                    <a:pt x="153619" y="114605"/>
                  </a:cubicBezTo>
                  <a:cubicBezTo>
                    <a:pt x="186537" y="95098"/>
                    <a:pt x="178003" y="24384"/>
                    <a:pt x="197510" y="12192"/>
                  </a:cubicBezTo>
                  <a:cubicBezTo>
                    <a:pt x="217017" y="0"/>
                    <a:pt x="248716" y="36576"/>
                    <a:pt x="270662" y="41453"/>
                  </a:cubicBezTo>
                  <a:cubicBezTo>
                    <a:pt x="292608" y="46330"/>
                    <a:pt x="310896" y="43891"/>
                    <a:pt x="329184" y="41453"/>
                  </a:cubicBezTo>
                </a:path>
              </a:pathLst>
            </a:custGeom>
            <a:ln w="127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74" name="TextBox 26"/>
          <p:cNvSpPr txBox="1"/>
          <p:nvPr/>
        </p:nvSpPr>
        <p:spPr>
          <a:xfrm>
            <a:off x="2974779" y="3424073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chemeClr val="accent1"/>
                </a:solidFill>
              </a:rPr>
              <a:t>e</a:t>
            </a:r>
            <a:r>
              <a:rPr lang="es-ES" baseline="30000" dirty="0">
                <a:solidFill>
                  <a:schemeClr val="accent1"/>
                </a:solidFill>
              </a:rPr>
              <a:t>+</a:t>
            </a:r>
          </a:p>
        </p:txBody>
      </p:sp>
      <p:sp>
        <p:nvSpPr>
          <p:cNvPr id="76" name="75 Elipse"/>
          <p:cNvSpPr>
            <a:spLocks noChangeAspect="1"/>
          </p:cNvSpPr>
          <p:nvPr/>
        </p:nvSpPr>
        <p:spPr>
          <a:xfrm>
            <a:off x="3046769" y="3502119"/>
            <a:ext cx="221847" cy="221847"/>
          </a:xfrm>
          <a:prstGeom prst="ellipse">
            <a:avLst/>
          </a:prstGeom>
          <a:noFill/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8" name="TextBox 26"/>
          <p:cNvSpPr txBox="1"/>
          <p:nvPr/>
        </p:nvSpPr>
        <p:spPr>
          <a:xfrm>
            <a:off x="3760597" y="3414242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chemeClr val="accent1"/>
                </a:solidFill>
              </a:rPr>
              <a:t>e</a:t>
            </a:r>
            <a:r>
              <a:rPr lang="es-ES" baseline="30000" dirty="0">
                <a:solidFill>
                  <a:schemeClr val="accent1"/>
                </a:solidFill>
              </a:rPr>
              <a:t>+</a:t>
            </a:r>
          </a:p>
        </p:txBody>
      </p:sp>
      <p:sp>
        <p:nvSpPr>
          <p:cNvPr id="79" name="78 Elipse"/>
          <p:cNvSpPr>
            <a:spLocks noChangeAspect="1"/>
          </p:cNvSpPr>
          <p:nvPr/>
        </p:nvSpPr>
        <p:spPr>
          <a:xfrm>
            <a:off x="3832587" y="3492288"/>
            <a:ext cx="221847" cy="221847"/>
          </a:xfrm>
          <a:prstGeom prst="ellipse">
            <a:avLst/>
          </a:prstGeom>
          <a:noFill/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0" name="TextBox 26"/>
          <p:cNvSpPr txBox="1"/>
          <p:nvPr/>
        </p:nvSpPr>
        <p:spPr>
          <a:xfrm>
            <a:off x="6875268" y="3451176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chemeClr val="accent1"/>
                </a:solidFill>
              </a:rPr>
              <a:t>e</a:t>
            </a:r>
            <a:r>
              <a:rPr lang="es-ES" baseline="30000" dirty="0">
                <a:solidFill>
                  <a:schemeClr val="accent1"/>
                </a:solidFill>
              </a:rPr>
              <a:t>+</a:t>
            </a:r>
          </a:p>
        </p:txBody>
      </p:sp>
      <p:sp>
        <p:nvSpPr>
          <p:cNvPr id="81" name="80 Elipse"/>
          <p:cNvSpPr>
            <a:spLocks noChangeAspect="1"/>
          </p:cNvSpPr>
          <p:nvPr/>
        </p:nvSpPr>
        <p:spPr>
          <a:xfrm>
            <a:off x="6947258" y="3529222"/>
            <a:ext cx="221847" cy="221847"/>
          </a:xfrm>
          <a:prstGeom prst="ellipse">
            <a:avLst/>
          </a:prstGeom>
          <a:noFill/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2" name="TextBox 26"/>
          <p:cNvSpPr txBox="1"/>
          <p:nvPr/>
        </p:nvSpPr>
        <p:spPr>
          <a:xfrm>
            <a:off x="7766874" y="3433924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chemeClr val="accent1"/>
                </a:solidFill>
              </a:rPr>
              <a:t>e</a:t>
            </a:r>
            <a:endParaRPr lang="es-ES" baseline="30000" dirty="0">
              <a:solidFill>
                <a:schemeClr val="accent1"/>
              </a:solidFill>
            </a:endParaRPr>
          </a:p>
        </p:txBody>
      </p:sp>
      <p:sp>
        <p:nvSpPr>
          <p:cNvPr id="83" name="82 Elipse"/>
          <p:cNvSpPr>
            <a:spLocks noChangeAspect="1"/>
          </p:cNvSpPr>
          <p:nvPr/>
        </p:nvSpPr>
        <p:spPr>
          <a:xfrm>
            <a:off x="7804360" y="3529222"/>
            <a:ext cx="221847" cy="221847"/>
          </a:xfrm>
          <a:prstGeom prst="ellipse">
            <a:avLst/>
          </a:prstGeom>
          <a:noFill/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4" name="ZoneTexte 9"/>
          <p:cNvSpPr txBox="1"/>
          <p:nvPr/>
        </p:nvSpPr>
        <p:spPr>
          <a:xfrm>
            <a:off x="4357686" y="1000108"/>
            <a:ext cx="54292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>
                <a:solidFill>
                  <a:srgbClr val="0070C0"/>
                </a:solidFill>
              </a:rPr>
              <a:t>"</a:t>
            </a:r>
            <a:r>
              <a:rPr lang="ca-ES" sz="1600" b="1" dirty="0">
                <a:solidFill>
                  <a:srgbClr val="0070C0"/>
                </a:solidFill>
              </a:rPr>
              <a:t>Llei de la  segregació de la generació filial“</a:t>
            </a:r>
          </a:p>
        </p:txBody>
      </p:sp>
      <p:pic>
        <p:nvPicPr>
          <p:cNvPr id="75" name="12 Imagen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06" y="187324"/>
            <a:ext cx="697452" cy="131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5" name="Rectangle 3"/>
          <p:cNvSpPr>
            <a:spLocks noChangeArrowheads="1"/>
          </p:cNvSpPr>
          <p:nvPr/>
        </p:nvSpPr>
        <p:spPr bwMode="auto">
          <a:xfrm rot="-5400000">
            <a:off x="-1932085" y="3964240"/>
            <a:ext cx="461152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GB" sz="2400" b="1" u="sng" dirty="0">
                <a:solidFill>
                  <a:schemeClr val="tx1">
                    <a:lumMod val="50000"/>
                    <a:lumOff val="50000"/>
                  </a:schemeClr>
                </a:solidFill>
                <a:ea typeface="Arial" charset="0"/>
                <a:cs typeface="Arial" charset="0"/>
              </a:rPr>
              <a:t>I. </a:t>
            </a:r>
            <a:r>
              <a:rPr lang="en-GB" sz="2400" b="1" u="sng" dirty="0" err="1">
                <a:solidFill>
                  <a:schemeClr val="tx1">
                    <a:lumMod val="50000"/>
                    <a:lumOff val="50000"/>
                  </a:schemeClr>
                </a:solidFill>
                <a:ea typeface="Arial" charset="0"/>
                <a:cs typeface="Arial" charset="0"/>
              </a:rPr>
              <a:t>Conceptes</a:t>
            </a:r>
            <a:r>
              <a:rPr lang="en-GB" sz="2400" b="1" u="sng" dirty="0">
                <a:solidFill>
                  <a:schemeClr val="tx1">
                    <a:lumMod val="50000"/>
                    <a:lumOff val="50000"/>
                  </a:schemeClr>
                </a:solidFill>
                <a:ea typeface="Arial" charset="0"/>
                <a:cs typeface="Arial" charset="0"/>
              </a:rPr>
              <a:t> </a:t>
            </a:r>
            <a:r>
              <a:rPr lang="en-GB" sz="2400" b="1" u="sng" dirty="0" err="1">
                <a:solidFill>
                  <a:schemeClr val="tx1">
                    <a:lumMod val="50000"/>
                    <a:lumOff val="50000"/>
                  </a:schemeClr>
                </a:solidFill>
                <a:ea typeface="Arial" charset="0"/>
                <a:cs typeface="Arial" charset="0"/>
              </a:rPr>
              <a:t>bàsics</a:t>
            </a:r>
            <a:r>
              <a:rPr lang="en-GB" sz="2400" b="1" u="sng" dirty="0">
                <a:solidFill>
                  <a:schemeClr val="tx1">
                    <a:lumMod val="50000"/>
                    <a:lumOff val="50000"/>
                  </a:schemeClr>
                </a:solidFill>
                <a:ea typeface="Arial" charset="0"/>
                <a:cs typeface="Arial" charset="0"/>
              </a:rPr>
              <a:t> de </a:t>
            </a:r>
            <a:r>
              <a:rPr lang="en-GB" sz="2400" b="1" u="sng" dirty="0" err="1">
                <a:solidFill>
                  <a:schemeClr val="tx1">
                    <a:lumMod val="50000"/>
                    <a:lumOff val="50000"/>
                  </a:schemeClr>
                </a:solidFill>
                <a:ea typeface="Arial" charset="0"/>
                <a:cs typeface="Arial" charset="0"/>
              </a:rPr>
              <a:t>genètica</a:t>
            </a:r>
            <a:endParaRPr lang="en-GB" sz="2400" u="sng" dirty="0">
              <a:solidFill>
                <a:schemeClr val="tx1">
                  <a:lumMod val="50000"/>
                  <a:lumOff val="50000"/>
                </a:schemeClr>
              </a:solidFill>
              <a:ea typeface="Arial" charset="0"/>
              <a:cs typeface="Arial" charset="0"/>
            </a:endParaRPr>
          </a:p>
        </p:txBody>
      </p:sp>
      <p:sp>
        <p:nvSpPr>
          <p:cNvPr id="86" name="TextBox 41"/>
          <p:cNvSpPr txBox="1"/>
          <p:nvPr/>
        </p:nvSpPr>
        <p:spPr>
          <a:xfrm>
            <a:off x="928662" y="5308564"/>
            <a:ext cx="35719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latin typeface="Bradley Hand ITC" panose="03070402050302030203" pitchFamily="66" charset="0"/>
              </a:rPr>
              <a:t>P</a:t>
            </a:r>
            <a:endParaRPr lang="ca-ES" b="1" dirty="0">
              <a:latin typeface="Bradley Hand ITC" panose="0307040205030203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55567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22 Forma libre"/>
          <p:cNvSpPr/>
          <p:nvPr/>
        </p:nvSpPr>
        <p:spPr>
          <a:xfrm>
            <a:off x="829636" y="3949260"/>
            <a:ext cx="2953213" cy="1595236"/>
          </a:xfrm>
          <a:custGeom>
            <a:avLst/>
            <a:gdLst>
              <a:gd name="connsiteX0" fmla="*/ 0 w 2557724"/>
              <a:gd name="connsiteY0" fmla="*/ 0 h 1318826"/>
              <a:gd name="connsiteX1" fmla="*/ 2557724 w 2557724"/>
              <a:gd name="connsiteY1" fmla="*/ 0 h 1318826"/>
              <a:gd name="connsiteX2" fmla="*/ 2557724 w 2557724"/>
              <a:gd name="connsiteY2" fmla="*/ 1318826 h 1318826"/>
              <a:gd name="connsiteX3" fmla="*/ 0 w 2557724"/>
              <a:gd name="connsiteY3" fmla="*/ 1318826 h 1318826"/>
              <a:gd name="connsiteX4" fmla="*/ 0 w 2557724"/>
              <a:gd name="connsiteY4" fmla="*/ 0 h 1318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57724" h="1318826">
                <a:moveTo>
                  <a:pt x="0" y="0"/>
                </a:moveTo>
                <a:lnTo>
                  <a:pt x="2557724" y="0"/>
                </a:lnTo>
                <a:lnTo>
                  <a:pt x="2557724" y="1318826"/>
                </a:lnTo>
                <a:lnTo>
                  <a:pt x="0" y="1318826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sp3d/>
        </p:spPr>
        <p:style>
          <a:lnRef idx="3">
            <a:scrgbClr r="0" g="0" b="0"/>
          </a:lnRef>
          <a:fillRef idx="1">
            <a:scrgbClr r="0" g="0" b="0"/>
          </a:fillRef>
          <a:effectRef idx="1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anchor="b" anchorCtr="0">
            <a:noAutofit/>
          </a:bodyPr>
          <a:lstStyle/>
          <a:p>
            <a:pPr lvl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6500" kern="1200" dirty="0"/>
          </a:p>
        </p:txBody>
      </p:sp>
      <p:sp>
        <p:nvSpPr>
          <p:cNvPr id="25" name="24 Elipse" descr="Resultado de imagen de dollar symbol"/>
          <p:cNvSpPr/>
          <p:nvPr/>
        </p:nvSpPr>
        <p:spPr>
          <a:xfrm>
            <a:off x="7929586" y="785794"/>
            <a:ext cx="1015166" cy="1063490"/>
          </a:xfrm>
          <a:prstGeom prst="ellipse">
            <a:avLst/>
          </a:prstGeom>
          <a:blipFill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2000" b="-12000"/>
            </a:stretch>
          </a:blipFill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1">
              <a:tint val="50000"/>
              <a:hueOff val="-3272378"/>
              <a:satOff val="-176"/>
              <a:lumOff val="2841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2571736" y="142852"/>
            <a:ext cx="639747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GB" sz="2000" b="1" dirty="0" err="1">
                <a:ea typeface="Arial" charset="0"/>
                <a:cs typeface="Arial" charset="0"/>
              </a:rPr>
              <a:t>Econòmic</a:t>
            </a:r>
            <a:r>
              <a:rPr lang="en-GB" sz="2000" b="1" dirty="0">
                <a:ea typeface="Arial" charset="0"/>
                <a:cs typeface="Arial" charset="0"/>
              </a:rPr>
              <a:t> </a:t>
            </a:r>
            <a:r>
              <a:rPr lang="en-GB" sz="2000" b="1" dirty="0" err="1">
                <a:ea typeface="Arial" charset="0"/>
                <a:cs typeface="Arial" charset="0"/>
              </a:rPr>
              <a:t>i</a:t>
            </a:r>
            <a:r>
              <a:rPr lang="en-GB" sz="2000" b="1" dirty="0">
                <a:ea typeface="Arial" charset="0"/>
                <a:cs typeface="Arial" charset="0"/>
              </a:rPr>
              <a:t> </a:t>
            </a:r>
            <a:r>
              <a:rPr lang="en-GB" sz="2000" b="1" dirty="0" err="1">
                <a:ea typeface="Arial" charset="0"/>
                <a:cs typeface="Arial" charset="0"/>
              </a:rPr>
              <a:t>fàcil</a:t>
            </a:r>
            <a:r>
              <a:rPr lang="en-GB" sz="2000" b="1" dirty="0">
                <a:ea typeface="Arial" charset="0"/>
                <a:cs typeface="Arial" charset="0"/>
              </a:rPr>
              <a:t> de </a:t>
            </a:r>
            <a:r>
              <a:rPr lang="en-GB" sz="2000" b="1" dirty="0" err="1">
                <a:ea typeface="Arial" charset="0"/>
                <a:cs typeface="Arial" charset="0"/>
              </a:rPr>
              <a:t>manipular</a:t>
            </a:r>
            <a:endParaRPr lang="en-GB" sz="2000" dirty="0">
              <a:solidFill>
                <a:schemeClr val="accent5"/>
              </a:solidFill>
              <a:ea typeface="Arial" charset="0"/>
              <a:cs typeface="Arial" charset="0"/>
            </a:endParaRPr>
          </a:p>
        </p:txBody>
      </p:sp>
      <p:pic>
        <p:nvPicPr>
          <p:cNvPr id="12" name="1 Imagen" descr="fons 02 PPT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57" y="0"/>
            <a:ext cx="86448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12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06" y="187324"/>
            <a:ext cx="697452" cy="131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3"/>
          <p:cNvSpPr>
            <a:spLocks noChangeArrowheads="1"/>
          </p:cNvSpPr>
          <p:nvPr/>
        </p:nvSpPr>
        <p:spPr bwMode="auto">
          <a:xfrm rot="-5400000">
            <a:off x="-2362973" y="3963071"/>
            <a:ext cx="546877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2000" b="1" u="sng" dirty="0">
                <a:solidFill>
                  <a:schemeClr val="tx1">
                    <a:lumMod val="50000"/>
                    <a:lumOff val="50000"/>
                  </a:schemeClr>
                </a:solidFill>
                <a:ea typeface="Arial" charset="0"/>
                <a:cs typeface="Arial" charset="0"/>
              </a:rPr>
              <a:t>II. El </a:t>
            </a:r>
            <a:r>
              <a:rPr lang="en-GB" sz="2000" b="1" u="sng" dirty="0" err="1">
                <a:solidFill>
                  <a:schemeClr val="tx1">
                    <a:lumMod val="50000"/>
                    <a:lumOff val="50000"/>
                  </a:schemeClr>
                </a:solidFill>
                <a:ea typeface="Arial" charset="0"/>
                <a:cs typeface="Arial" charset="0"/>
              </a:rPr>
              <a:t>perquè</a:t>
            </a:r>
            <a:r>
              <a:rPr lang="en-GB" sz="2000" b="1" u="sng" dirty="0">
                <a:solidFill>
                  <a:schemeClr val="tx1">
                    <a:lumMod val="50000"/>
                    <a:lumOff val="50000"/>
                  </a:schemeClr>
                </a:solidFill>
                <a:ea typeface="Arial" charset="0"/>
                <a:cs typeface="Arial" charset="0"/>
              </a:rPr>
              <a:t> de les mosques en </a:t>
            </a:r>
            <a:r>
              <a:rPr lang="en-GB" sz="2000" b="1" u="sng" dirty="0" err="1">
                <a:solidFill>
                  <a:schemeClr val="tx1">
                    <a:lumMod val="50000"/>
                    <a:lumOff val="50000"/>
                  </a:schemeClr>
                </a:solidFill>
                <a:ea typeface="Arial" charset="0"/>
                <a:cs typeface="Arial" charset="0"/>
              </a:rPr>
              <a:t>investigació</a:t>
            </a:r>
            <a:endParaRPr lang="en-GB" sz="2000" u="sng" dirty="0">
              <a:solidFill>
                <a:schemeClr val="tx1">
                  <a:lumMod val="50000"/>
                  <a:lumOff val="50000"/>
                </a:schemeClr>
              </a:solidFill>
              <a:ea typeface="Arial" charset="0"/>
              <a:cs typeface="Arial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EE6F980A-2184-0E4B-BD25-706779E756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8866" y="1899091"/>
            <a:ext cx="6480720" cy="3645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75979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 descr="Resultado de imagen de mendel laws in drosophila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53" t="-633" r="59341" b="78026"/>
          <a:stretch/>
        </p:blipFill>
        <p:spPr bwMode="auto">
          <a:xfrm>
            <a:off x="4940690" y="1571612"/>
            <a:ext cx="1324470" cy="1470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Resultado de imagen de mendel laws in drosophila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51" t="20165" r="78595" b="72041"/>
          <a:stretch/>
        </p:blipFill>
        <p:spPr bwMode="auto">
          <a:xfrm>
            <a:off x="4751632" y="2673518"/>
            <a:ext cx="357578" cy="476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9" name="Object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98010269"/>
              </p:ext>
            </p:extLst>
          </p:nvPr>
        </p:nvGraphicFramePr>
        <p:xfrm>
          <a:off x="2928926" y="1953660"/>
          <a:ext cx="1210090" cy="9960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7738" name="Image" r:id="rId6" imgW="1866667" imgH="1536508" progId="Photoshop.Image.13">
                  <p:embed/>
                </p:oleObj>
              </mc:Choice>
              <mc:Fallback>
                <p:oleObj name="Image" r:id="rId6" imgW="1866667" imgH="1536508" progId="Photoshop.Image.1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28926" y="1953660"/>
                        <a:ext cx="1210090" cy="99606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" name="TextBox 38"/>
          <p:cNvSpPr txBox="1"/>
          <p:nvPr/>
        </p:nvSpPr>
        <p:spPr>
          <a:xfrm>
            <a:off x="5031385" y="3071810"/>
            <a:ext cx="1469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chemeClr val="accent1"/>
                </a:solidFill>
              </a:rPr>
              <a:t>e</a:t>
            </a:r>
            <a:r>
              <a:rPr lang="es-ES" baseline="30000" dirty="0">
                <a:solidFill>
                  <a:schemeClr val="accent1"/>
                </a:solidFill>
              </a:rPr>
              <a:t>+</a:t>
            </a:r>
            <a:r>
              <a:rPr lang="es-E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/</a:t>
            </a:r>
            <a:r>
              <a:rPr lang="es-ES" dirty="0">
                <a:solidFill>
                  <a:schemeClr val="accent1"/>
                </a:solidFill>
              </a:rPr>
              <a:t>e</a:t>
            </a:r>
            <a:r>
              <a:rPr lang="es-ES" baseline="30000" dirty="0">
                <a:solidFill>
                  <a:schemeClr val="accent1"/>
                </a:solidFill>
              </a:rPr>
              <a:t>+ </a:t>
            </a:r>
            <a:r>
              <a:rPr lang="es-ES" dirty="0"/>
              <a:t>; </a:t>
            </a:r>
            <a:r>
              <a:rPr lang="es-ES" dirty="0" err="1">
                <a:solidFill>
                  <a:schemeClr val="accent6"/>
                </a:solidFill>
              </a:rPr>
              <a:t>vg</a:t>
            </a:r>
            <a:r>
              <a:rPr lang="es-ES" baseline="30000" dirty="0">
                <a:solidFill>
                  <a:schemeClr val="accent6"/>
                </a:solidFill>
              </a:rPr>
              <a:t>+</a:t>
            </a:r>
            <a:r>
              <a:rPr lang="es-E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/</a:t>
            </a:r>
            <a:r>
              <a:rPr lang="es-ES" dirty="0" err="1">
                <a:solidFill>
                  <a:schemeClr val="accent6"/>
                </a:solidFill>
              </a:rPr>
              <a:t>vg</a:t>
            </a:r>
            <a:r>
              <a:rPr lang="es-ES" baseline="30000" dirty="0">
                <a:solidFill>
                  <a:schemeClr val="accent6"/>
                </a:solidFill>
              </a:rPr>
              <a:t>+</a:t>
            </a:r>
            <a:endParaRPr lang="ca-ES" baseline="30000" dirty="0">
              <a:solidFill>
                <a:schemeClr val="accent6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2973500" y="3089188"/>
            <a:ext cx="11698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chemeClr val="accent1"/>
                </a:solidFill>
              </a:rPr>
              <a:t>e</a:t>
            </a:r>
            <a:r>
              <a:rPr lang="es-E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/</a:t>
            </a:r>
            <a:r>
              <a:rPr lang="es-ES" dirty="0">
                <a:solidFill>
                  <a:schemeClr val="accent1"/>
                </a:solidFill>
              </a:rPr>
              <a:t>e</a:t>
            </a:r>
            <a:r>
              <a:rPr lang="es-ES" baseline="30000" dirty="0">
                <a:solidFill>
                  <a:schemeClr val="accent1"/>
                </a:solidFill>
              </a:rPr>
              <a:t> </a:t>
            </a:r>
            <a:r>
              <a:rPr lang="es-ES" dirty="0"/>
              <a:t>; </a:t>
            </a:r>
            <a:r>
              <a:rPr lang="es-ES" dirty="0" err="1">
                <a:solidFill>
                  <a:schemeClr val="accent6"/>
                </a:solidFill>
              </a:rPr>
              <a:t>vg</a:t>
            </a:r>
            <a:r>
              <a:rPr lang="es-E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/</a:t>
            </a:r>
            <a:r>
              <a:rPr lang="es-ES" dirty="0" err="1">
                <a:solidFill>
                  <a:schemeClr val="accent6"/>
                </a:solidFill>
              </a:rPr>
              <a:t>vg</a:t>
            </a:r>
            <a:endParaRPr lang="ca-ES" baseline="30000" dirty="0">
              <a:solidFill>
                <a:schemeClr val="accent6"/>
              </a:solidFill>
            </a:endParaRPr>
          </a:p>
        </p:txBody>
      </p:sp>
      <p:pic>
        <p:nvPicPr>
          <p:cNvPr id="31" name="Picture 2" descr="Resultado de imagen de mendel laws in drosophila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74" t="20703" r="14679" b="72632"/>
          <a:stretch/>
        </p:blipFill>
        <p:spPr bwMode="auto">
          <a:xfrm>
            <a:off x="2571736" y="2704995"/>
            <a:ext cx="433956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6621669"/>
              </p:ext>
            </p:extLst>
          </p:nvPr>
        </p:nvGraphicFramePr>
        <p:xfrm>
          <a:off x="2071670" y="4335528"/>
          <a:ext cx="4583830" cy="21584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67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67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676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1676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1676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31683">
                <a:tc>
                  <a:txBody>
                    <a:bodyPr/>
                    <a:lstStyle/>
                    <a:p>
                      <a:endParaRPr lang="ca-E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ca-E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ca-E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ca-E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ca-E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1683">
                <a:tc>
                  <a:txBody>
                    <a:bodyPr/>
                    <a:lstStyle/>
                    <a:p>
                      <a:endParaRPr lang="ca-E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ca-E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ca-E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ca-E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ca-E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1683">
                <a:tc>
                  <a:txBody>
                    <a:bodyPr/>
                    <a:lstStyle/>
                    <a:p>
                      <a:endParaRPr lang="ca-E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ca-E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ca-E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ca-E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ca-E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1683">
                <a:tc>
                  <a:txBody>
                    <a:bodyPr/>
                    <a:lstStyle/>
                    <a:p>
                      <a:endParaRPr lang="ca-E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ca-E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ca-E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ca-E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ca-E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1683">
                <a:tc>
                  <a:txBody>
                    <a:bodyPr/>
                    <a:lstStyle/>
                    <a:p>
                      <a:endParaRPr lang="ca-E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ca-E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ca-E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ca-E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ca-E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201281" y="2357430"/>
            <a:ext cx="2765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x</a:t>
            </a:r>
            <a:endParaRPr lang="ca-ES" dirty="0"/>
          </a:p>
        </p:txBody>
      </p:sp>
      <p:sp>
        <p:nvSpPr>
          <p:cNvPr id="42" name="TextBox 41"/>
          <p:cNvSpPr txBox="1"/>
          <p:nvPr/>
        </p:nvSpPr>
        <p:spPr>
          <a:xfrm>
            <a:off x="3214678" y="3752475"/>
            <a:ext cx="110349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latin typeface="Bradley Hand ITC" panose="03070402050302030203" pitchFamily="66" charset="0"/>
              </a:rPr>
              <a:t>F1</a:t>
            </a:r>
            <a:endParaRPr lang="ca-ES" b="1" dirty="0">
              <a:latin typeface="Bradley Hand ITC" panose="03070402050302030203" pitchFamily="66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4051151" y="3751794"/>
            <a:ext cx="13155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chemeClr val="accent1"/>
                </a:solidFill>
              </a:rPr>
              <a:t>e</a:t>
            </a:r>
            <a:r>
              <a:rPr lang="es-ES" baseline="30000" dirty="0">
                <a:solidFill>
                  <a:schemeClr val="accent1"/>
                </a:solidFill>
              </a:rPr>
              <a:t>+</a:t>
            </a:r>
            <a:r>
              <a:rPr lang="es-E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/</a:t>
            </a:r>
            <a:r>
              <a:rPr lang="es-ES" dirty="0">
                <a:solidFill>
                  <a:schemeClr val="accent1"/>
                </a:solidFill>
              </a:rPr>
              <a:t>e</a:t>
            </a:r>
            <a:r>
              <a:rPr lang="es-ES" baseline="30000" dirty="0">
                <a:solidFill>
                  <a:schemeClr val="accent1"/>
                </a:solidFill>
              </a:rPr>
              <a:t> </a:t>
            </a:r>
            <a:r>
              <a:rPr lang="es-ES" dirty="0"/>
              <a:t>; </a:t>
            </a:r>
            <a:r>
              <a:rPr lang="es-ES" dirty="0" err="1">
                <a:solidFill>
                  <a:schemeClr val="accent6"/>
                </a:solidFill>
              </a:rPr>
              <a:t>vg</a:t>
            </a:r>
            <a:r>
              <a:rPr lang="es-ES" baseline="30000" dirty="0">
                <a:solidFill>
                  <a:schemeClr val="accent6"/>
                </a:solidFill>
              </a:rPr>
              <a:t>+</a:t>
            </a:r>
            <a:r>
              <a:rPr lang="es-E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/</a:t>
            </a:r>
            <a:r>
              <a:rPr lang="es-ES" dirty="0" err="1">
                <a:solidFill>
                  <a:schemeClr val="accent6"/>
                </a:solidFill>
              </a:rPr>
              <a:t>vg</a:t>
            </a:r>
            <a:endParaRPr lang="ca-ES" baseline="30000" dirty="0">
              <a:solidFill>
                <a:schemeClr val="accent6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2132610" y="4396474"/>
            <a:ext cx="712737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>
                <a:latin typeface="Bradley Hand ITC" panose="03070402050302030203" pitchFamily="66" charset="0"/>
              </a:rPr>
              <a:t>F2</a:t>
            </a:r>
            <a:endParaRPr lang="ca-ES" sz="1600" b="1" dirty="0">
              <a:latin typeface="Bradley Hand ITC" panose="03070402050302030203" pitchFamily="66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3139448" y="4389895"/>
            <a:ext cx="8147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chemeClr val="accent1"/>
                </a:solidFill>
              </a:rPr>
              <a:t>e</a:t>
            </a:r>
            <a:r>
              <a:rPr lang="es-ES" baseline="30000" dirty="0">
                <a:solidFill>
                  <a:schemeClr val="accent1"/>
                </a:solidFill>
              </a:rPr>
              <a:t>+ </a:t>
            </a:r>
            <a:r>
              <a:rPr lang="es-ES" dirty="0"/>
              <a:t>; </a:t>
            </a:r>
            <a:r>
              <a:rPr lang="es-ES" dirty="0" err="1">
                <a:solidFill>
                  <a:schemeClr val="accent6"/>
                </a:solidFill>
              </a:rPr>
              <a:t>vg</a:t>
            </a:r>
            <a:r>
              <a:rPr lang="es-ES" baseline="30000" dirty="0">
                <a:solidFill>
                  <a:schemeClr val="accent6"/>
                </a:solidFill>
              </a:rPr>
              <a:t>+</a:t>
            </a:r>
            <a:endParaRPr lang="ca-ES" baseline="30000" dirty="0">
              <a:solidFill>
                <a:schemeClr val="accent6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4005689" y="4389895"/>
            <a:ext cx="7377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chemeClr val="accent1"/>
                </a:solidFill>
              </a:rPr>
              <a:t>e</a:t>
            </a:r>
            <a:r>
              <a:rPr lang="es-ES" baseline="30000" dirty="0">
                <a:solidFill>
                  <a:schemeClr val="accent1"/>
                </a:solidFill>
              </a:rPr>
              <a:t>+ </a:t>
            </a:r>
            <a:r>
              <a:rPr lang="es-ES" dirty="0"/>
              <a:t>; </a:t>
            </a:r>
            <a:r>
              <a:rPr lang="es-ES" dirty="0" err="1">
                <a:solidFill>
                  <a:schemeClr val="accent6"/>
                </a:solidFill>
              </a:rPr>
              <a:t>vg</a:t>
            </a:r>
            <a:endParaRPr lang="ca-ES" baseline="30000" dirty="0">
              <a:solidFill>
                <a:schemeClr val="accent6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4902929" y="4389895"/>
            <a:ext cx="7377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chemeClr val="accent1"/>
                </a:solidFill>
              </a:rPr>
              <a:t>e</a:t>
            </a:r>
            <a:r>
              <a:rPr lang="es-ES" baseline="30000" dirty="0">
                <a:solidFill>
                  <a:schemeClr val="accent1"/>
                </a:solidFill>
              </a:rPr>
              <a:t> </a:t>
            </a:r>
            <a:r>
              <a:rPr lang="es-ES" dirty="0"/>
              <a:t>; </a:t>
            </a:r>
            <a:r>
              <a:rPr lang="es-ES" dirty="0" err="1">
                <a:solidFill>
                  <a:schemeClr val="accent6"/>
                </a:solidFill>
              </a:rPr>
              <a:t>vg</a:t>
            </a:r>
            <a:r>
              <a:rPr lang="es-ES" baseline="30000" dirty="0">
                <a:solidFill>
                  <a:schemeClr val="accent6"/>
                </a:solidFill>
              </a:rPr>
              <a:t>+</a:t>
            </a:r>
            <a:endParaRPr lang="ca-ES" baseline="30000" dirty="0">
              <a:solidFill>
                <a:schemeClr val="accent6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5800169" y="4389895"/>
            <a:ext cx="6608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chemeClr val="accent1"/>
                </a:solidFill>
              </a:rPr>
              <a:t>e</a:t>
            </a:r>
            <a:r>
              <a:rPr lang="es-ES" baseline="30000" dirty="0">
                <a:solidFill>
                  <a:schemeClr val="accent1"/>
                </a:solidFill>
              </a:rPr>
              <a:t> </a:t>
            </a:r>
            <a:r>
              <a:rPr lang="es-ES" dirty="0"/>
              <a:t>; </a:t>
            </a:r>
            <a:r>
              <a:rPr lang="es-ES" dirty="0" err="1">
                <a:solidFill>
                  <a:schemeClr val="accent6"/>
                </a:solidFill>
              </a:rPr>
              <a:t>vg</a:t>
            </a:r>
            <a:endParaRPr lang="ca-ES" baseline="30000" dirty="0">
              <a:solidFill>
                <a:schemeClr val="accent6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2136851" y="4809876"/>
            <a:ext cx="8147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chemeClr val="accent1"/>
                </a:solidFill>
              </a:rPr>
              <a:t>e</a:t>
            </a:r>
            <a:r>
              <a:rPr lang="es-ES" baseline="30000" dirty="0">
                <a:solidFill>
                  <a:schemeClr val="accent1"/>
                </a:solidFill>
              </a:rPr>
              <a:t>+ </a:t>
            </a:r>
            <a:r>
              <a:rPr lang="es-ES" dirty="0"/>
              <a:t>; </a:t>
            </a:r>
            <a:r>
              <a:rPr lang="es-ES" dirty="0" err="1">
                <a:solidFill>
                  <a:schemeClr val="accent6"/>
                </a:solidFill>
              </a:rPr>
              <a:t>vg</a:t>
            </a:r>
            <a:r>
              <a:rPr lang="es-ES" baseline="30000" dirty="0">
                <a:solidFill>
                  <a:schemeClr val="accent6"/>
                </a:solidFill>
              </a:rPr>
              <a:t>+</a:t>
            </a:r>
            <a:endParaRPr lang="ca-ES" baseline="30000" dirty="0">
              <a:solidFill>
                <a:schemeClr val="accent6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2175323" y="5218615"/>
            <a:ext cx="7377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chemeClr val="accent1"/>
                </a:solidFill>
              </a:rPr>
              <a:t>e</a:t>
            </a:r>
            <a:r>
              <a:rPr lang="es-ES" baseline="30000" dirty="0">
                <a:solidFill>
                  <a:schemeClr val="accent1"/>
                </a:solidFill>
              </a:rPr>
              <a:t>+ </a:t>
            </a:r>
            <a:r>
              <a:rPr lang="es-ES" dirty="0"/>
              <a:t>; </a:t>
            </a:r>
            <a:r>
              <a:rPr lang="es-ES" dirty="0" err="1">
                <a:solidFill>
                  <a:schemeClr val="accent6"/>
                </a:solidFill>
              </a:rPr>
              <a:t>vg</a:t>
            </a:r>
            <a:endParaRPr lang="ca-ES" baseline="30000" dirty="0">
              <a:solidFill>
                <a:schemeClr val="accent6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2175323" y="5662795"/>
            <a:ext cx="7377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chemeClr val="accent1"/>
                </a:solidFill>
              </a:rPr>
              <a:t>e</a:t>
            </a:r>
            <a:r>
              <a:rPr lang="es-ES" baseline="30000" dirty="0">
                <a:solidFill>
                  <a:schemeClr val="accent1"/>
                </a:solidFill>
              </a:rPr>
              <a:t> </a:t>
            </a:r>
            <a:r>
              <a:rPr lang="es-ES" dirty="0"/>
              <a:t>; </a:t>
            </a:r>
            <a:r>
              <a:rPr lang="es-ES" dirty="0" err="1">
                <a:solidFill>
                  <a:schemeClr val="accent6"/>
                </a:solidFill>
              </a:rPr>
              <a:t>vg</a:t>
            </a:r>
            <a:r>
              <a:rPr lang="es-ES" baseline="30000" dirty="0">
                <a:solidFill>
                  <a:schemeClr val="accent6"/>
                </a:solidFill>
              </a:rPr>
              <a:t>+</a:t>
            </a:r>
            <a:endParaRPr lang="ca-ES" baseline="30000" dirty="0">
              <a:solidFill>
                <a:schemeClr val="accent6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2213795" y="6075669"/>
            <a:ext cx="6608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chemeClr val="accent1"/>
                </a:solidFill>
              </a:rPr>
              <a:t>e</a:t>
            </a:r>
            <a:r>
              <a:rPr lang="es-ES" baseline="30000" dirty="0">
                <a:solidFill>
                  <a:schemeClr val="accent1"/>
                </a:solidFill>
              </a:rPr>
              <a:t> </a:t>
            </a:r>
            <a:r>
              <a:rPr lang="es-ES" dirty="0"/>
              <a:t>; </a:t>
            </a:r>
            <a:r>
              <a:rPr lang="es-ES" dirty="0" err="1">
                <a:solidFill>
                  <a:schemeClr val="accent6"/>
                </a:solidFill>
              </a:rPr>
              <a:t>vg</a:t>
            </a:r>
            <a:endParaRPr lang="ca-ES" baseline="30000" dirty="0">
              <a:solidFill>
                <a:schemeClr val="accent6"/>
              </a:solidFill>
            </a:endParaRPr>
          </a:p>
        </p:txBody>
      </p:sp>
      <p:pic>
        <p:nvPicPr>
          <p:cNvPr id="53" name="Picture 2" descr="Resultado de imagen de mendel laws in drosophila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53" t="-633" r="59341" b="78026"/>
          <a:stretch/>
        </p:blipFill>
        <p:spPr bwMode="auto">
          <a:xfrm>
            <a:off x="3249651" y="4707376"/>
            <a:ext cx="434000" cy="481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 descr="Resultado de imagen de mendel laws in drosophila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53" t="-633" r="59341" b="78026"/>
          <a:stretch/>
        </p:blipFill>
        <p:spPr bwMode="auto">
          <a:xfrm>
            <a:off x="4111900" y="4707376"/>
            <a:ext cx="434000" cy="481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2" descr="Resultado de imagen de mendel laws in drosophila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53" t="-633" r="59341" b="78026"/>
          <a:stretch/>
        </p:blipFill>
        <p:spPr bwMode="auto">
          <a:xfrm>
            <a:off x="5072068" y="4707376"/>
            <a:ext cx="434000" cy="481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2" descr="Resultado de imagen de mendel laws in drosophila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53" t="-633" r="59341" b="78026"/>
          <a:stretch/>
        </p:blipFill>
        <p:spPr bwMode="auto">
          <a:xfrm>
            <a:off x="5940746" y="4707376"/>
            <a:ext cx="434000" cy="481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2" descr="Resultado de imagen de mendel laws in drosophila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53" t="-633" r="59341" b="78026"/>
          <a:stretch/>
        </p:blipFill>
        <p:spPr bwMode="auto">
          <a:xfrm>
            <a:off x="3249651" y="5131282"/>
            <a:ext cx="434000" cy="481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2" descr="Resultado de imagen de mendel laws in drosophila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53" t="-633" r="59341" b="78026"/>
          <a:stretch/>
        </p:blipFill>
        <p:spPr bwMode="auto">
          <a:xfrm>
            <a:off x="3249651" y="5576864"/>
            <a:ext cx="434000" cy="481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2" descr="Resultado de imagen de mendel laws in drosophila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53" t="-633" r="59341" b="78026"/>
          <a:stretch/>
        </p:blipFill>
        <p:spPr bwMode="auto">
          <a:xfrm>
            <a:off x="3249651" y="5983096"/>
            <a:ext cx="434000" cy="481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2" descr="Resultado de imagen de mendel laws in drosophila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53" t="-633" r="59341" b="78026"/>
          <a:stretch/>
        </p:blipFill>
        <p:spPr bwMode="auto">
          <a:xfrm>
            <a:off x="4109881" y="5561077"/>
            <a:ext cx="434000" cy="481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2" descr="Resultado de imagen de mendel laws in drosophila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53" t="-633" r="59341" b="78026"/>
          <a:stretch/>
        </p:blipFill>
        <p:spPr bwMode="auto">
          <a:xfrm>
            <a:off x="5074599" y="5145796"/>
            <a:ext cx="434000" cy="481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2" name="Object 6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01047730"/>
              </p:ext>
            </p:extLst>
          </p:nvPr>
        </p:nvGraphicFramePr>
        <p:xfrm>
          <a:off x="6035410" y="6104698"/>
          <a:ext cx="429318" cy="3533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7739" name="Image" r:id="rId9" imgW="1866667" imgH="1536508" progId="Photoshop.Image.13">
                  <p:embed/>
                </p:oleObj>
              </mc:Choice>
              <mc:Fallback>
                <p:oleObj name="Image" r:id="rId9" imgW="1866667" imgH="1536508" progId="Photoshop.Image.1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35410" y="6104698"/>
                        <a:ext cx="429318" cy="35339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49655117"/>
              </p:ext>
            </p:extLst>
          </p:nvPr>
        </p:nvGraphicFramePr>
        <p:xfrm>
          <a:off x="4114563" y="6104698"/>
          <a:ext cx="429318" cy="3533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7740" name="Image" r:id="rId10" imgW="1866667" imgH="1536508" progId="Photoshop.Image.13">
                  <p:embed/>
                </p:oleObj>
              </mc:Choice>
              <mc:Fallback>
                <p:oleObj name="Image" r:id="rId10" imgW="1866667" imgH="1536508" progId="Photoshop.Image.1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14563" y="6104698"/>
                        <a:ext cx="429318" cy="35339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3" name="Object 6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11744110"/>
              </p:ext>
            </p:extLst>
          </p:nvPr>
        </p:nvGraphicFramePr>
        <p:xfrm>
          <a:off x="4109881" y="5257883"/>
          <a:ext cx="429318" cy="3533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7741" name="Image" r:id="rId12" imgW="1866667" imgH="1536508" progId="Photoshop.Image.13">
                  <p:embed/>
                </p:oleObj>
              </mc:Choice>
              <mc:Fallback>
                <p:oleObj name="Image" r:id="rId12" imgW="1866667" imgH="1536508" progId="Photoshop.Image.1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09881" y="5257883"/>
                        <a:ext cx="429318" cy="35339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4" name="Object 6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70116951"/>
              </p:ext>
            </p:extLst>
          </p:nvPr>
        </p:nvGraphicFramePr>
        <p:xfrm>
          <a:off x="5966649" y="5234882"/>
          <a:ext cx="429318" cy="3533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7742" name="Image" r:id="rId13" imgW="1866667" imgH="1536508" progId="Photoshop.Image.13">
                  <p:embed/>
                </p:oleObj>
              </mc:Choice>
              <mc:Fallback>
                <p:oleObj name="Image" r:id="rId13" imgW="1866667" imgH="1536508" progId="Photoshop.Image.13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66649" y="5234882"/>
                        <a:ext cx="429318" cy="35339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96590886"/>
              </p:ext>
            </p:extLst>
          </p:nvPr>
        </p:nvGraphicFramePr>
        <p:xfrm>
          <a:off x="5093839" y="5650714"/>
          <a:ext cx="411685" cy="381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7743" name="Image" r:id="rId14" imgW="1726984" imgH="1600000" progId="Photoshop.Image.13">
                  <p:embed/>
                </p:oleObj>
              </mc:Choice>
              <mc:Fallback>
                <p:oleObj name="Image" r:id="rId14" imgW="1726984" imgH="1600000" progId="Photoshop.Image.13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93839" y="5650714"/>
                        <a:ext cx="411685" cy="3814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5" name="Object 6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00236959"/>
              </p:ext>
            </p:extLst>
          </p:nvPr>
        </p:nvGraphicFramePr>
        <p:xfrm>
          <a:off x="5072068" y="6090686"/>
          <a:ext cx="411685" cy="381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7744" name="Image" r:id="rId16" imgW="1726984" imgH="1600000" progId="Photoshop.Image.13">
                  <p:embed/>
                </p:oleObj>
              </mc:Choice>
              <mc:Fallback>
                <p:oleObj name="Image" r:id="rId16" imgW="1726984" imgH="1600000" progId="Photoshop.Image.13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72068" y="6090686"/>
                        <a:ext cx="411685" cy="3814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6" name="Object 6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9488563"/>
              </p:ext>
            </p:extLst>
          </p:nvPr>
        </p:nvGraphicFramePr>
        <p:xfrm>
          <a:off x="5998802" y="5647588"/>
          <a:ext cx="411685" cy="381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7745" name="Image" r:id="rId17" imgW="1726984" imgH="1600000" progId="Photoshop.Image.13">
                  <p:embed/>
                </p:oleObj>
              </mc:Choice>
              <mc:Fallback>
                <p:oleObj name="Image" r:id="rId17" imgW="1726984" imgH="1600000" progId="Photoshop.Image.13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98802" y="5647588"/>
                        <a:ext cx="411685" cy="3814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7" name="TextBox 66"/>
          <p:cNvSpPr txBox="1"/>
          <p:nvPr/>
        </p:nvSpPr>
        <p:spPr>
          <a:xfrm>
            <a:off x="7072362" y="5286388"/>
            <a:ext cx="1928794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latin typeface="Bradley Hand ITC" panose="03070402050302030203" pitchFamily="66" charset="0"/>
              </a:rPr>
              <a:t>9 : 3 : 3 : 1</a:t>
            </a:r>
            <a:endParaRPr lang="ca-ES" sz="2400" b="1" dirty="0">
              <a:latin typeface="Bradley Hand ITC" panose="03070402050302030203" pitchFamily="66" charset="0"/>
            </a:endParaRPr>
          </a:p>
        </p:txBody>
      </p:sp>
      <p:cxnSp>
        <p:nvCxnSpPr>
          <p:cNvPr id="69" name="68 Conector recto de flecha"/>
          <p:cNvCxnSpPr>
            <a:cxnSpLocks noChangeAspect="1"/>
          </p:cNvCxnSpPr>
          <p:nvPr/>
        </p:nvCxnSpPr>
        <p:spPr>
          <a:xfrm rot="5400000">
            <a:off x="3965216" y="3249144"/>
            <a:ext cx="785818" cy="2522"/>
          </a:xfrm>
          <a:prstGeom prst="straightConnector1">
            <a:avLst/>
          </a:prstGeom>
          <a:ln w="2540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41"/>
          <p:cNvSpPr txBox="1"/>
          <p:nvPr/>
        </p:nvSpPr>
        <p:spPr>
          <a:xfrm>
            <a:off x="1714480" y="2357430"/>
            <a:ext cx="110349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latin typeface="Bradley Hand ITC" panose="03070402050302030203" pitchFamily="66" charset="0"/>
              </a:rPr>
              <a:t>P</a:t>
            </a:r>
            <a:endParaRPr lang="ca-ES" b="1" dirty="0">
              <a:latin typeface="Bradley Hand ITC" panose="03070402050302030203" pitchFamily="66" charset="0"/>
            </a:endParaRPr>
          </a:p>
        </p:txBody>
      </p:sp>
      <p:sp>
        <p:nvSpPr>
          <p:cNvPr id="71" name="70 Elipse"/>
          <p:cNvSpPr/>
          <p:nvPr/>
        </p:nvSpPr>
        <p:spPr>
          <a:xfrm>
            <a:off x="5770680" y="6072206"/>
            <a:ext cx="857256" cy="428628"/>
          </a:xfrm>
          <a:prstGeom prst="ellipse">
            <a:avLst/>
          </a:prstGeom>
          <a:noFill/>
          <a:ln w="19050">
            <a:solidFill>
              <a:srgbClr val="D6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endParaRPr lang="en-US" dirty="0"/>
          </a:p>
        </p:txBody>
      </p:sp>
      <p:sp>
        <p:nvSpPr>
          <p:cNvPr id="72" name="71 Elipse"/>
          <p:cNvSpPr/>
          <p:nvPr/>
        </p:nvSpPr>
        <p:spPr>
          <a:xfrm>
            <a:off x="3929058" y="5214950"/>
            <a:ext cx="857256" cy="428628"/>
          </a:xfrm>
          <a:prstGeom prst="ellipse">
            <a:avLst/>
          </a:prstGeom>
          <a:noFill/>
          <a:ln w="1905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endParaRPr lang="en-US" dirty="0"/>
          </a:p>
        </p:txBody>
      </p:sp>
      <p:sp>
        <p:nvSpPr>
          <p:cNvPr id="73" name="72 Elipse"/>
          <p:cNvSpPr/>
          <p:nvPr/>
        </p:nvSpPr>
        <p:spPr>
          <a:xfrm>
            <a:off x="3918002" y="6072206"/>
            <a:ext cx="857256" cy="428628"/>
          </a:xfrm>
          <a:prstGeom prst="ellipse">
            <a:avLst/>
          </a:prstGeom>
          <a:noFill/>
          <a:ln w="1905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endParaRPr lang="en-US" dirty="0"/>
          </a:p>
        </p:txBody>
      </p:sp>
      <p:sp>
        <p:nvSpPr>
          <p:cNvPr id="74" name="73 Elipse"/>
          <p:cNvSpPr/>
          <p:nvPr/>
        </p:nvSpPr>
        <p:spPr>
          <a:xfrm>
            <a:off x="5770530" y="5214950"/>
            <a:ext cx="857256" cy="428628"/>
          </a:xfrm>
          <a:prstGeom prst="ellipse">
            <a:avLst/>
          </a:prstGeom>
          <a:noFill/>
          <a:ln w="1905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endParaRPr lang="en-US" dirty="0"/>
          </a:p>
        </p:txBody>
      </p:sp>
      <p:sp>
        <p:nvSpPr>
          <p:cNvPr id="75" name="74 Elipse"/>
          <p:cNvSpPr/>
          <p:nvPr/>
        </p:nvSpPr>
        <p:spPr>
          <a:xfrm>
            <a:off x="4852892" y="5636288"/>
            <a:ext cx="857256" cy="428628"/>
          </a:xfrm>
          <a:prstGeom prst="ellipse">
            <a:avLst/>
          </a:prstGeom>
          <a:noFill/>
          <a:ln w="19050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endParaRPr lang="en-US" dirty="0"/>
          </a:p>
        </p:txBody>
      </p:sp>
      <p:sp>
        <p:nvSpPr>
          <p:cNvPr id="76" name="75 Elipse"/>
          <p:cNvSpPr/>
          <p:nvPr/>
        </p:nvSpPr>
        <p:spPr>
          <a:xfrm>
            <a:off x="4851556" y="6078402"/>
            <a:ext cx="857256" cy="428628"/>
          </a:xfrm>
          <a:prstGeom prst="ellipse">
            <a:avLst/>
          </a:prstGeom>
          <a:noFill/>
          <a:ln w="19050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endParaRPr lang="en-US" dirty="0"/>
          </a:p>
        </p:txBody>
      </p:sp>
      <p:sp>
        <p:nvSpPr>
          <p:cNvPr id="77" name="76 Elipse"/>
          <p:cNvSpPr/>
          <p:nvPr/>
        </p:nvSpPr>
        <p:spPr>
          <a:xfrm>
            <a:off x="5786446" y="5634952"/>
            <a:ext cx="857256" cy="428628"/>
          </a:xfrm>
          <a:prstGeom prst="ellipse">
            <a:avLst/>
          </a:prstGeom>
          <a:noFill/>
          <a:ln w="19050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endParaRPr lang="en-US" dirty="0"/>
          </a:p>
        </p:txBody>
      </p:sp>
      <p:sp>
        <p:nvSpPr>
          <p:cNvPr id="78" name="2047 Forma libre"/>
          <p:cNvSpPr/>
          <p:nvPr/>
        </p:nvSpPr>
        <p:spPr>
          <a:xfrm>
            <a:off x="2511860" y="-24"/>
            <a:ext cx="4375169" cy="1063490"/>
          </a:xfrm>
          <a:custGeom>
            <a:avLst/>
            <a:gdLst>
              <a:gd name="connsiteX0" fmla="*/ 0 w 1765429"/>
              <a:gd name="connsiteY0" fmla="*/ 0 h 879217"/>
              <a:gd name="connsiteX1" fmla="*/ 1765429 w 1765429"/>
              <a:gd name="connsiteY1" fmla="*/ 0 h 879217"/>
              <a:gd name="connsiteX2" fmla="*/ 1765429 w 1765429"/>
              <a:gd name="connsiteY2" fmla="*/ 879217 h 879217"/>
              <a:gd name="connsiteX3" fmla="*/ 0 w 1765429"/>
              <a:gd name="connsiteY3" fmla="*/ 879217 h 879217"/>
              <a:gd name="connsiteX4" fmla="*/ 0 w 1765429"/>
              <a:gd name="connsiteY4" fmla="*/ 0 h 8792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65429" h="879217">
                <a:moveTo>
                  <a:pt x="0" y="0"/>
                </a:moveTo>
                <a:lnTo>
                  <a:pt x="1765429" y="0"/>
                </a:lnTo>
                <a:lnTo>
                  <a:pt x="1765429" y="879217"/>
                </a:lnTo>
                <a:lnTo>
                  <a:pt x="0" y="879217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0010" tIns="0" rIns="80010" bIns="0" numCol="1" spcCol="1270" anchor="ctr" anchorCtr="0">
            <a:noAutofit/>
          </a:bodyPr>
          <a:lstStyle/>
          <a:p>
            <a:pPr lvl="0"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Les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lleis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de Mendel </a:t>
            </a:r>
          </a:p>
        </p:txBody>
      </p:sp>
      <p:sp>
        <p:nvSpPr>
          <p:cNvPr id="79" name="ZoneTexte 9"/>
          <p:cNvSpPr txBox="1"/>
          <p:nvPr/>
        </p:nvSpPr>
        <p:spPr>
          <a:xfrm>
            <a:off x="1857357" y="1000108"/>
            <a:ext cx="54292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>
                <a:solidFill>
                  <a:srgbClr val="0070C0"/>
                </a:solidFill>
              </a:rPr>
              <a:t>"</a:t>
            </a:r>
            <a:r>
              <a:rPr lang="ca-ES" sz="1600" b="1" dirty="0">
                <a:solidFill>
                  <a:srgbClr val="0070C0"/>
                </a:solidFill>
              </a:rPr>
              <a:t>Llei de l’herència independent dels caràcters</a:t>
            </a:r>
          </a:p>
        </p:txBody>
      </p:sp>
      <p:pic>
        <p:nvPicPr>
          <p:cNvPr id="68" name="1 Imagen" descr="fons 02 PPT.jpg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57" y="0"/>
            <a:ext cx="86448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" name="12 Imagen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06" y="187324"/>
            <a:ext cx="697452" cy="131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" name="Rectangle 3"/>
          <p:cNvSpPr>
            <a:spLocks noChangeArrowheads="1"/>
          </p:cNvSpPr>
          <p:nvPr/>
        </p:nvSpPr>
        <p:spPr bwMode="auto">
          <a:xfrm rot="-5400000">
            <a:off x="-1932085" y="3964240"/>
            <a:ext cx="461152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GB" sz="2400" b="1" u="sng" dirty="0">
                <a:solidFill>
                  <a:schemeClr val="tx1">
                    <a:lumMod val="50000"/>
                    <a:lumOff val="50000"/>
                  </a:schemeClr>
                </a:solidFill>
                <a:ea typeface="Arial" charset="0"/>
                <a:cs typeface="Arial" charset="0"/>
              </a:rPr>
              <a:t>I. </a:t>
            </a:r>
            <a:r>
              <a:rPr lang="en-GB" sz="2400" b="1" u="sng" dirty="0" err="1">
                <a:solidFill>
                  <a:schemeClr val="tx1">
                    <a:lumMod val="50000"/>
                    <a:lumOff val="50000"/>
                  </a:schemeClr>
                </a:solidFill>
                <a:ea typeface="Arial" charset="0"/>
                <a:cs typeface="Arial" charset="0"/>
              </a:rPr>
              <a:t>Conceptes</a:t>
            </a:r>
            <a:r>
              <a:rPr lang="en-GB" sz="2400" b="1" u="sng" dirty="0">
                <a:solidFill>
                  <a:schemeClr val="tx1">
                    <a:lumMod val="50000"/>
                    <a:lumOff val="50000"/>
                  </a:schemeClr>
                </a:solidFill>
                <a:ea typeface="Arial" charset="0"/>
                <a:cs typeface="Arial" charset="0"/>
              </a:rPr>
              <a:t> </a:t>
            </a:r>
            <a:r>
              <a:rPr lang="en-GB" sz="2400" b="1" u="sng" dirty="0" err="1">
                <a:solidFill>
                  <a:schemeClr val="tx1">
                    <a:lumMod val="50000"/>
                    <a:lumOff val="50000"/>
                  </a:schemeClr>
                </a:solidFill>
                <a:ea typeface="Arial" charset="0"/>
                <a:cs typeface="Arial" charset="0"/>
              </a:rPr>
              <a:t>bàsics</a:t>
            </a:r>
            <a:r>
              <a:rPr lang="en-GB" sz="2400" b="1" u="sng" dirty="0">
                <a:solidFill>
                  <a:schemeClr val="tx1">
                    <a:lumMod val="50000"/>
                    <a:lumOff val="50000"/>
                  </a:schemeClr>
                </a:solidFill>
                <a:ea typeface="Arial" charset="0"/>
                <a:cs typeface="Arial" charset="0"/>
              </a:rPr>
              <a:t> de </a:t>
            </a:r>
            <a:r>
              <a:rPr lang="en-GB" sz="2400" b="1" u="sng" dirty="0" err="1">
                <a:solidFill>
                  <a:schemeClr val="tx1">
                    <a:lumMod val="50000"/>
                    <a:lumOff val="50000"/>
                  </a:schemeClr>
                </a:solidFill>
                <a:ea typeface="Arial" charset="0"/>
                <a:cs typeface="Arial" charset="0"/>
              </a:rPr>
              <a:t>genètica</a:t>
            </a:r>
            <a:endParaRPr lang="en-GB" sz="2400" u="sng" dirty="0">
              <a:solidFill>
                <a:schemeClr val="tx1">
                  <a:lumMod val="50000"/>
                  <a:lumOff val="50000"/>
                </a:schemeClr>
              </a:solidFill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422350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ZoneTexte 9"/>
          <p:cNvSpPr txBox="1"/>
          <p:nvPr/>
        </p:nvSpPr>
        <p:spPr>
          <a:xfrm>
            <a:off x="175859" y="731356"/>
            <a:ext cx="41777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</a:rPr>
              <a:t>Herencia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</a:rPr>
              <a:t>lligada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 al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</a:rPr>
              <a:t>sexe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  <a:p>
            <a:pPr algn="ctr"/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(XY)</a:t>
            </a:r>
          </a:p>
        </p:txBody>
      </p:sp>
      <p:sp>
        <p:nvSpPr>
          <p:cNvPr id="14" name="2047 Forma libre"/>
          <p:cNvSpPr/>
          <p:nvPr/>
        </p:nvSpPr>
        <p:spPr>
          <a:xfrm>
            <a:off x="1951965" y="-95005"/>
            <a:ext cx="5240070" cy="1063490"/>
          </a:xfrm>
          <a:custGeom>
            <a:avLst/>
            <a:gdLst>
              <a:gd name="connsiteX0" fmla="*/ 0 w 1765429"/>
              <a:gd name="connsiteY0" fmla="*/ 0 h 879217"/>
              <a:gd name="connsiteX1" fmla="*/ 1765429 w 1765429"/>
              <a:gd name="connsiteY1" fmla="*/ 0 h 879217"/>
              <a:gd name="connsiteX2" fmla="*/ 1765429 w 1765429"/>
              <a:gd name="connsiteY2" fmla="*/ 879217 h 879217"/>
              <a:gd name="connsiteX3" fmla="*/ 0 w 1765429"/>
              <a:gd name="connsiteY3" fmla="*/ 879217 h 879217"/>
              <a:gd name="connsiteX4" fmla="*/ 0 w 1765429"/>
              <a:gd name="connsiteY4" fmla="*/ 0 h 8792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65429" h="879217">
                <a:moveTo>
                  <a:pt x="0" y="0"/>
                </a:moveTo>
                <a:lnTo>
                  <a:pt x="1765429" y="0"/>
                </a:lnTo>
                <a:lnTo>
                  <a:pt x="1765429" y="879217"/>
                </a:lnTo>
                <a:lnTo>
                  <a:pt x="0" y="879217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0010" tIns="0" rIns="80010" bIns="0" numCol="1" spcCol="1270" anchor="ctr" anchorCtr="0">
            <a:noAutofit/>
          </a:bodyPr>
          <a:lstStyle/>
          <a:p>
            <a:pPr lvl="0"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dirty="0">
                <a:cs typeface="Arial" panose="020B0604020202020204" pitchFamily="34" charset="0"/>
              </a:rPr>
              <a:t>Les </a:t>
            </a:r>
            <a:r>
              <a:rPr lang="en-US" sz="2800" dirty="0" err="1">
                <a:cs typeface="Arial" panose="020B0604020202020204" pitchFamily="34" charset="0"/>
              </a:rPr>
              <a:t>lleis</a:t>
            </a:r>
            <a:r>
              <a:rPr lang="en-US" sz="2800" dirty="0">
                <a:cs typeface="Arial" panose="020B0604020202020204" pitchFamily="34" charset="0"/>
              </a:rPr>
              <a:t> de Mendel: </a:t>
            </a:r>
            <a:r>
              <a:rPr lang="en-US" sz="2800" dirty="0" err="1">
                <a:cs typeface="Arial" panose="020B0604020202020204" pitchFamily="34" charset="0"/>
              </a:rPr>
              <a:t>Excepcions</a:t>
            </a:r>
            <a:r>
              <a:rPr lang="en-US" sz="2800" dirty="0">
                <a:cs typeface="Arial" panose="020B0604020202020204" pitchFamily="34" charset="0"/>
              </a:rPr>
              <a:t>! </a:t>
            </a:r>
          </a:p>
        </p:txBody>
      </p:sp>
      <p:pic>
        <p:nvPicPr>
          <p:cNvPr id="31" name="Picture 2" descr="Resultado de imagen de mendel laws in drosophila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9" t="-633" r="11902" b="-1772"/>
          <a:stretch/>
        </p:blipFill>
        <p:spPr bwMode="auto">
          <a:xfrm>
            <a:off x="-142908" y="1392069"/>
            <a:ext cx="4286280" cy="4771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/>
          <p:cNvSpPr txBox="1"/>
          <p:nvPr/>
        </p:nvSpPr>
        <p:spPr>
          <a:xfrm>
            <a:off x="348331" y="5793154"/>
            <a:ext cx="1139247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1200" b="1" dirty="0" err="1">
                <a:latin typeface="Bradley Hand ITC" panose="03070402050302030203" pitchFamily="66" charset="0"/>
              </a:rPr>
              <a:t>femella</a:t>
            </a:r>
            <a:endParaRPr lang="es-ES" sz="1200" b="1" dirty="0">
              <a:latin typeface="Bradley Hand ITC" panose="03070402050302030203" pitchFamily="66" charset="0"/>
            </a:endParaRPr>
          </a:p>
          <a:p>
            <a:pPr algn="ctr"/>
            <a:r>
              <a:rPr lang="es-ES" sz="1200" b="1" dirty="0" err="1">
                <a:latin typeface="Bradley Hand ITC" panose="03070402050302030203" pitchFamily="66" charset="0"/>
              </a:rPr>
              <a:t>ulls</a:t>
            </a:r>
            <a:r>
              <a:rPr lang="es-ES" sz="1200" b="1" dirty="0">
                <a:latin typeface="Bradley Hand ITC" panose="03070402050302030203" pitchFamily="66" charset="0"/>
              </a:rPr>
              <a:t> </a:t>
            </a:r>
            <a:r>
              <a:rPr lang="es-ES" sz="1200" b="1" dirty="0" err="1">
                <a:latin typeface="Bradley Hand ITC" panose="03070402050302030203" pitchFamily="66" charset="0"/>
              </a:rPr>
              <a:t>vermells</a:t>
            </a:r>
            <a:endParaRPr lang="ca-ES" sz="1200" b="1" baseline="30000" dirty="0">
              <a:latin typeface="Bradley Hand ITC" panose="03070402050302030203" pitchFamily="66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605573" y="5793154"/>
            <a:ext cx="1103493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1200" b="1" dirty="0" err="1">
                <a:latin typeface="Bradley Hand ITC" panose="03070402050302030203" pitchFamily="66" charset="0"/>
              </a:rPr>
              <a:t>mascle</a:t>
            </a:r>
            <a:endParaRPr lang="es-ES" sz="1200" b="1" dirty="0">
              <a:latin typeface="Bradley Hand ITC" panose="03070402050302030203" pitchFamily="66" charset="0"/>
            </a:endParaRPr>
          </a:p>
          <a:p>
            <a:pPr algn="ctr"/>
            <a:r>
              <a:rPr lang="es-ES" sz="1200" b="1" dirty="0" err="1">
                <a:latin typeface="Bradley Hand ITC" panose="03070402050302030203" pitchFamily="66" charset="0"/>
              </a:rPr>
              <a:t>ulls</a:t>
            </a:r>
            <a:r>
              <a:rPr lang="es-ES" sz="1200" b="1" dirty="0">
                <a:latin typeface="Bradley Hand ITC" panose="03070402050302030203" pitchFamily="66" charset="0"/>
              </a:rPr>
              <a:t> </a:t>
            </a:r>
            <a:r>
              <a:rPr lang="es-ES" sz="1200" b="1" dirty="0" err="1">
                <a:latin typeface="Bradley Hand ITC" panose="03070402050302030203" pitchFamily="66" charset="0"/>
              </a:rPr>
              <a:t>vermells</a:t>
            </a:r>
            <a:endParaRPr lang="ca-ES" sz="1200" b="1" baseline="30000" dirty="0">
              <a:latin typeface="Bradley Hand ITC" panose="03070402050302030203" pitchFamily="66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2953625" y="5793154"/>
            <a:ext cx="1189747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1200" b="1" dirty="0" err="1">
                <a:latin typeface="Bradley Hand ITC" panose="03070402050302030203" pitchFamily="66" charset="0"/>
              </a:rPr>
              <a:t>mascle</a:t>
            </a:r>
            <a:endParaRPr lang="es-ES" sz="1200" b="1" dirty="0">
              <a:latin typeface="Bradley Hand ITC" panose="03070402050302030203" pitchFamily="66" charset="0"/>
            </a:endParaRPr>
          </a:p>
          <a:p>
            <a:pPr algn="ctr"/>
            <a:r>
              <a:rPr lang="es-ES" sz="1200" b="1" dirty="0" err="1">
                <a:latin typeface="Bradley Hand ITC" panose="03070402050302030203" pitchFamily="66" charset="0"/>
              </a:rPr>
              <a:t>ulls</a:t>
            </a:r>
            <a:r>
              <a:rPr lang="es-ES" sz="1200" b="1" dirty="0">
                <a:latin typeface="Bradley Hand ITC" panose="03070402050302030203" pitchFamily="66" charset="0"/>
              </a:rPr>
              <a:t> </a:t>
            </a:r>
            <a:r>
              <a:rPr lang="es-ES" sz="1200" b="1" dirty="0" err="1">
                <a:latin typeface="Bradley Hand ITC" panose="03070402050302030203" pitchFamily="66" charset="0"/>
              </a:rPr>
              <a:t>blancs</a:t>
            </a:r>
            <a:endParaRPr lang="ca-ES" sz="1200" b="1" baseline="30000" dirty="0">
              <a:latin typeface="Bradley Hand ITC" panose="03070402050302030203" pitchFamily="66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2500298" y="4071942"/>
            <a:ext cx="1103493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1200" b="1" dirty="0" err="1">
                <a:latin typeface="Bradley Hand ITC" panose="03070402050302030203" pitchFamily="66" charset="0"/>
              </a:rPr>
              <a:t>mascle</a:t>
            </a:r>
            <a:endParaRPr lang="es-ES" sz="1200" b="1" dirty="0">
              <a:latin typeface="Bradley Hand ITC" panose="03070402050302030203" pitchFamily="66" charset="0"/>
            </a:endParaRPr>
          </a:p>
          <a:p>
            <a:pPr algn="ctr"/>
            <a:r>
              <a:rPr lang="es-ES" sz="1200" b="1" dirty="0" err="1">
                <a:latin typeface="Bradley Hand ITC" panose="03070402050302030203" pitchFamily="66" charset="0"/>
              </a:rPr>
              <a:t>ulls</a:t>
            </a:r>
            <a:r>
              <a:rPr lang="es-ES" sz="1200" b="1" dirty="0">
                <a:latin typeface="Bradley Hand ITC" panose="03070402050302030203" pitchFamily="66" charset="0"/>
              </a:rPr>
              <a:t> </a:t>
            </a:r>
            <a:r>
              <a:rPr lang="es-ES" sz="1200" b="1" dirty="0" err="1">
                <a:latin typeface="Bradley Hand ITC" panose="03070402050302030203" pitchFamily="66" charset="0"/>
              </a:rPr>
              <a:t>vermells</a:t>
            </a:r>
            <a:endParaRPr lang="ca-ES" sz="1200" b="1" baseline="30000" dirty="0">
              <a:latin typeface="Bradley Hand ITC" panose="03070402050302030203" pitchFamily="66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86523" y="4098294"/>
            <a:ext cx="124227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1200" b="1" dirty="0" err="1">
                <a:latin typeface="Bradley Hand ITC" panose="03070402050302030203" pitchFamily="66" charset="0"/>
              </a:rPr>
              <a:t>femella</a:t>
            </a:r>
            <a:endParaRPr lang="es-ES" sz="1200" b="1" dirty="0">
              <a:latin typeface="Bradley Hand ITC" panose="03070402050302030203" pitchFamily="66" charset="0"/>
            </a:endParaRPr>
          </a:p>
          <a:p>
            <a:pPr algn="ctr"/>
            <a:r>
              <a:rPr lang="es-ES" sz="1200" b="1" dirty="0" err="1">
                <a:latin typeface="Bradley Hand ITC" panose="03070402050302030203" pitchFamily="66" charset="0"/>
              </a:rPr>
              <a:t>ulls</a:t>
            </a:r>
            <a:r>
              <a:rPr lang="es-ES" sz="1200" b="1" dirty="0">
                <a:latin typeface="Bradley Hand ITC" panose="03070402050302030203" pitchFamily="66" charset="0"/>
              </a:rPr>
              <a:t> </a:t>
            </a:r>
            <a:r>
              <a:rPr lang="es-ES" sz="1200" b="1" dirty="0" err="1">
                <a:latin typeface="Bradley Hand ITC" panose="03070402050302030203" pitchFamily="66" charset="0"/>
              </a:rPr>
              <a:t>vermells</a:t>
            </a:r>
            <a:endParaRPr lang="ca-ES" sz="1200" b="1" baseline="30000" dirty="0">
              <a:latin typeface="Bradley Hand ITC" panose="03070402050302030203" pitchFamily="66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4286248" y="1625126"/>
            <a:ext cx="0" cy="4500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642910" y="2428868"/>
            <a:ext cx="128588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1200" b="1" dirty="0" err="1">
                <a:latin typeface="Bradley Hand ITC" panose="03070402050302030203" pitchFamily="66" charset="0"/>
              </a:rPr>
              <a:t>femella</a:t>
            </a:r>
            <a:endParaRPr lang="es-ES" sz="1200" b="1" dirty="0">
              <a:latin typeface="Bradley Hand ITC" panose="03070402050302030203" pitchFamily="66" charset="0"/>
            </a:endParaRPr>
          </a:p>
          <a:p>
            <a:pPr algn="ctr"/>
            <a:r>
              <a:rPr lang="es-ES" sz="1200" b="1" dirty="0" err="1">
                <a:latin typeface="Bradley Hand ITC" panose="03070402050302030203" pitchFamily="66" charset="0"/>
              </a:rPr>
              <a:t>ulls</a:t>
            </a:r>
            <a:r>
              <a:rPr lang="es-ES" sz="1200" b="1" dirty="0">
                <a:latin typeface="Bradley Hand ITC" panose="03070402050302030203" pitchFamily="66" charset="0"/>
              </a:rPr>
              <a:t> </a:t>
            </a:r>
            <a:r>
              <a:rPr lang="es-ES" sz="1200" b="1" dirty="0" err="1">
                <a:latin typeface="Bradley Hand ITC" panose="03070402050302030203" pitchFamily="66" charset="0"/>
              </a:rPr>
              <a:t>vermells</a:t>
            </a:r>
            <a:endParaRPr lang="ca-ES" sz="1200" b="1" baseline="30000" dirty="0">
              <a:latin typeface="Bradley Hand ITC" panose="03070402050302030203" pitchFamily="66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571736" y="2428868"/>
            <a:ext cx="1103493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1200" b="1" dirty="0" err="1">
                <a:latin typeface="Bradley Hand ITC" panose="03070402050302030203" pitchFamily="66" charset="0"/>
              </a:rPr>
              <a:t>mascle</a:t>
            </a:r>
            <a:endParaRPr lang="es-ES" sz="1200" b="1" dirty="0">
              <a:latin typeface="Bradley Hand ITC" panose="03070402050302030203" pitchFamily="66" charset="0"/>
            </a:endParaRPr>
          </a:p>
          <a:p>
            <a:pPr algn="ctr"/>
            <a:r>
              <a:rPr lang="es-ES" sz="1200" b="1" dirty="0" err="1">
                <a:latin typeface="Bradley Hand ITC" panose="03070402050302030203" pitchFamily="66" charset="0"/>
              </a:rPr>
              <a:t>Ulls</a:t>
            </a:r>
            <a:r>
              <a:rPr lang="es-ES" sz="1200" b="1" dirty="0">
                <a:latin typeface="Bradley Hand ITC" panose="03070402050302030203" pitchFamily="66" charset="0"/>
              </a:rPr>
              <a:t> </a:t>
            </a:r>
            <a:r>
              <a:rPr lang="es-ES" sz="1200" b="1" dirty="0" err="1">
                <a:latin typeface="Bradley Hand ITC" panose="03070402050302030203" pitchFamily="66" charset="0"/>
              </a:rPr>
              <a:t>blancs</a:t>
            </a:r>
            <a:endParaRPr lang="ca-ES" sz="1200" b="1" baseline="30000" dirty="0">
              <a:latin typeface="Bradley Hand ITC" panose="03070402050302030203" pitchFamily="66" charset="0"/>
            </a:endParaRPr>
          </a:p>
        </p:txBody>
      </p:sp>
      <p:sp>
        <p:nvSpPr>
          <p:cNvPr id="17" name="ZoneTexte 9"/>
          <p:cNvSpPr txBox="1"/>
          <p:nvPr/>
        </p:nvSpPr>
        <p:spPr>
          <a:xfrm>
            <a:off x="4775154" y="731356"/>
            <a:ext cx="41777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Gens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</a:rPr>
              <a:t>lligats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  <a:p>
            <a:pPr algn="ctr"/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(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</a:rPr>
              <a:t>mateix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</a:rPr>
              <a:t>cromosoma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)</a:t>
            </a:r>
          </a:p>
        </p:txBody>
      </p:sp>
      <p:pic>
        <p:nvPicPr>
          <p:cNvPr id="162818" name="Picture 2" descr="https://cdn.kastatic.org/ka-perseus-images/03627b92df7f0a80aecf1b7b5d6209f68abd8e9c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14876" y="4984065"/>
            <a:ext cx="4214873" cy="1659645"/>
          </a:xfrm>
          <a:prstGeom prst="rect">
            <a:avLst/>
          </a:prstGeom>
          <a:noFill/>
        </p:spPr>
      </p:pic>
      <p:pic>
        <p:nvPicPr>
          <p:cNvPr id="162820" name="Picture 4" descr="https://cdn.kastatic.org/ka-perseus-images/66b4f8b30acf916f65965bc79d416b639a64ba6f.png"/>
          <p:cNvPicPr>
            <a:picLocks noChangeAspect="1" noChangeArrowheads="1"/>
          </p:cNvPicPr>
          <p:nvPr/>
        </p:nvPicPr>
        <p:blipFill>
          <a:blip r:embed="rId5"/>
          <a:srcRect l="25510" t="13654" r="18368"/>
          <a:stretch>
            <a:fillRect/>
          </a:stretch>
        </p:blipFill>
        <p:spPr bwMode="auto">
          <a:xfrm>
            <a:off x="5072066" y="1500174"/>
            <a:ext cx="3929058" cy="316223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756112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2571736" y="142852"/>
            <a:ext cx="639747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GB" sz="2000" b="1" dirty="0" err="1">
                <a:ea typeface="Arial" charset="0"/>
                <a:cs typeface="Arial" charset="0"/>
              </a:rPr>
              <a:t>Econòmic</a:t>
            </a:r>
            <a:r>
              <a:rPr lang="en-GB" sz="2000" b="1" dirty="0">
                <a:ea typeface="Arial" charset="0"/>
                <a:cs typeface="Arial" charset="0"/>
              </a:rPr>
              <a:t> </a:t>
            </a:r>
            <a:r>
              <a:rPr lang="en-GB" sz="2000" b="1" dirty="0" err="1">
                <a:ea typeface="Arial" charset="0"/>
                <a:cs typeface="Arial" charset="0"/>
              </a:rPr>
              <a:t>i</a:t>
            </a:r>
            <a:r>
              <a:rPr lang="en-GB" sz="2000" b="1" dirty="0">
                <a:ea typeface="Arial" charset="0"/>
                <a:cs typeface="Arial" charset="0"/>
              </a:rPr>
              <a:t> </a:t>
            </a:r>
            <a:r>
              <a:rPr lang="en-GB" sz="2000" b="1" dirty="0" err="1">
                <a:ea typeface="Arial" charset="0"/>
                <a:cs typeface="Arial" charset="0"/>
              </a:rPr>
              <a:t>fàcil</a:t>
            </a:r>
            <a:r>
              <a:rPr lang="en-GB" sz="2000" b="1" dirty="0">
                <a:ea typeface="Arial" charset="0"/>
                <a:cs typeface="Arial" charset="0"/>
              </a:rPr>
              <a:t> de </a:t>
            </a:r>
            <a:r>
              <a:rPr lang="en-GB" sz="2000" b="1" dirty="0" err="1">
                <a:ea typeface="Arial" charset="0"/>
                <a:cs typeface="Arial" charset="0"/>
              </a:rPr>
              <a:t>manipular</a:t>
            </a:r>
            <a:endParaRPr lang="en-GB" sz="2000" dirty="0">
              <a:solidFill>
                <a:schemeClr val="accent5"/>
              </a:solidFill>
              <a:ea typeface="Arial" charset="0"/>
              <a:cs typeface="Arial" charset="0"/>
            </a:endParaRPr>
          </a:p>
        </p:txBody>
      </p:sp>
      <p:sp>
        <p:nvSpPr>
          <p:cNvPr id="23" name="22 Forma libre"/>
          <p:cNvSpPr/>
          <p:nvPr/>
        </p:nvSpPr>
        <p:spPr>
          <a:xfrm>
            <a:off x="829636" y="3949260"/>
            <a:ext cx="2953213" cy="1595236"/>
          </a:xfrm>
          <a:custGeom>
            <a:avLst/>
            <a:gdLst>
              <a:gd name="connsiteX0" fmla="*/ 0 w 2557724"/>
              <a:gd name="connsiteY0" fmla="*/ 0 h 1318826"/>
              <a:gd name="connsiteX1" fmla="*/ 2557724 w 2557724"/>
              <a:gd name="connsiteY1" fmla="*/ 0 h 1318826"/>
              <a:gd name="connsiteX2" fmla="*/ 2557724 w 2557724"/>
              <a:gd name="connsiteY2" fmla="*/ 1318826 h 1318826"/>
              <a:gd name="connsiteX3" fmla="*/ 0 w 2557724"/>
              <a:gd name="connsiteY3" fmla="*/ 1318826 h 1318826"/>
              <a:gd name="connsiteX4" fmla="*/ 0 w 2557724"/>
              <a:gd name="connsiteY4" fmla="*/ 0 h 1318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57724" h="1318826">
                <a:moveTo>
                  <a:pt x="0" y="0"/>
                </a:moveTo>
                <a:lnTo>
                  <a:pt x="2557724" y="0"/>
                </a:lnTo>
                <a:lnTo>
                  <a:pt x="2557724" y="1318826"/>
                </a:lnTo>
                <a:lnTo>
                  <a:pt x="0" y="1318826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sp3d/>
        </p:spPr>
        <p:style>
          <a:lnRef idx="3">
            <a:scrgbClr r="0" g="0" b="0"/>
          </a:lnRef>
          <a:fillRef idx="1">
            <a:scrgbClr r="0" g="0" b="0"/>
          </a:fillRef>
          <a:effectRef idx="1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anchor="b" anchorCtr="0">
            <a:noAutofit/>
          </a:bodyPr>
          <a:lstStyle/>
          <a:p>
            <a:pPr lvl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6500" kern="1200" dirty="0"/>
          </a:p>
        </p:txBody>
      </p:sp>
      <p:pic>
        <p:nvPicPr>
          <p:cNvPr id="12" name="1 Imagen" descr="fons 02 PP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57" y="0"/>
            <a:ext cx="86448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12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06" y="187324"/>
            <a:ext cx="697452" cy="131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3"/>
          <p:cNvSpPr>
            <a:spLocks noChangeArrowheads="1"/>
          </p:cNvSpPr>
          <p:nvPr/>
        </p:nvSpPr>
        <p:spPr bwMode="auto">
          <a:xfrm rot="-5400000">
            <a:off x="-2362973" y="3963071"/>
            <a:ext cx="546877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2000" b="1" u="sng" dirty="0">
                <a:solidFill>
                  <a:schemeClr val="tx1">
                    <a:lumMod val="50000"/>
                    <a:lumOff val="50000"/>
                  </a:schemeClr>
                </a:solidFill>
                <a:ea typeface="Arial" charset="0"/>
                <a:cs typeface="Arial" charset="0"/>
              </a:rPr>
              <a:t>II. El </a:t>
            </a:r>
            <a:r>
              <a:rPr lang="en-GB" sz="2000" b="1" u="sng" dirty="0" err="1">
                <a:solidFill>
                  <a:schemeClr val="tx1">
                    <a:lumMod val="50000"/>
                    <a:lumOff val="50000"/>
                  </a:schemeClr>
                </a:solidFill>
                <a:ea typeface="Arial" charset="0"/>
                <a:cs typeface="Arial" charset="0"/>
              </a:rPr>
              <a:t>perquè</a:t>
            </a:r>
            <a:r>
              <a:rPr lang="en-GB" sz="2000" b="1" u="sng" dirty="0">
                <a:solidFill>
                  <a:schemeClr val="tx1">
                    <a:lumMod val="50000"/>
                    <a:lumOff val="50000"/>
                  </a:schemeClr>
                </a:solidFill>
                <a:ea typeface="Arial" charset="0"/>
                <a:cs typeface="Arial" charset="0"/>
              </a:rPr>
              <a:t> de les mosques en </a:t>
            </a:r>
            <a:r>
              <a:rPr lang="en-GB" sz="2000" b="1" u="sng" dirty="0" err="1">
                <a:solidFill>
                  <a:schemeClr val="tx1">
                    <a:lumMod val="50000"/>
                    <a:lumOff val="50000"/>
                  </a:schemeClr>
                </a:solidFill>
                <a:ea typeface="Arial" charset="0"/>
                <a:cs typeface="Arial" charset="0"/>
              </a:rPr>
              <a:t>investigació</a:t>
            </a:r>
            <a:endParaRPr lang="en-GB" sz="2000" u="sng" dirty="0">
              <a:solidFill>
                <a:schemeClr val="tx1">
                  <a:lumMod val="50000"/>
                  <a:lumOff val="50000"/>
                </a:schemeClr>
              </a:solidFill>
              <a:ea typeface="Arial" charset="0"/>
              <a:cs typeface="Arial" charset="0"/>
            </a:endParaRPr>
          </a:p>
        </p:txBody>
      </p:sp>
      <p:graphicFrame>
        <p:nvGraphicFramePr>
          <p:cNvPr id="15" name="14 Diagrama"/>
          <p:cNvGraphicFramePr/>
          <p:nvPr>
            <p:extLst>
              <p:ext uri="{D42A27DB-BD31-4B8C-83A1-F6EECF244321}">
                <p14:modId xmlns:p14="http://schemas.microsoft.com/office/powerpoint/2010/main" val="3042138269"/>
              </p:ext>
            </p:extLst>
          </p:nvPr>
        </p:nvGraphicFramePr>
        <p:xfrm>
          <a:off x="923157" y="4437112"/>
          <a:ext cx="3434529" cy="17172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16" name="15 Diagrama"/>
          <p:cNvGraphicFramePr/>
          <p:nvPr>
            <p:extLst>
              <p:ext uri="{D42A27DB-BD31-4B8C-83A1-F6EECF244321}">
                <p14:modId xmlns:p14="http://schemas.microsoft.com/office/powerpoint/2010/main" val="228118198"/>
              </p:ext>
            </p:extLst>
          </p:nvPr>
        </p:nvGraphicFramePr>
        <p:xfrm>
          <a:off x="1548162" y="1916699"/>
          <a:ext cx="2809524" cy="18964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graphicFrame>
        <p:nvGraphicFramePr>
          <p:cNvPr id="17" name="16 Diagrama"/>
          <p:cNvGraphicFramePr/>
          <p:nvPr>
            <p:extLst>
              <p:ext uri="{D42A27DB-BD31-4B8C-83A1-F6EECF244321}">
                <p14:modId xmlns:p14="http://schemas.microsoft.com/office/powerpoint/2010/main" val="3448963293"/>
              </p:ext>
            </p:extLst>
          </p:nvPr>
        </p:nvGraphicFramePr>
        <p:xfrm>
          <a:off x="5636180" y="1672864"/>
          <a:ext cx="2433799" cy="21847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5" r:lo="rId16" r:qs="rId17" r:cs="rId18"/>
          </a:graphicData>
        </a:graphic>
      </p:graphicFrame>
      <p:graphicFrame>
        <p:nvGraphicFramePr>
          <p:cNvPr id="19" name="18 Diagrama"/>
          <p:cNvGraphicFramePr/>
          <p:nvPr>
            <p:extLst>
              <p:ext uri="{D42A27DB-BD31-4B8C-83A1-F6EECF244321}">
                <p14:modId xmlns:p14="http://schemas.microsoft.com/office/powerpoint/2010/main" val="1811975999"/>
              </p:ext>
            </p:extLst>
          </p:nvPr>
        </p:nvGraphicFramePr>
        <p:xfrm>
          <a:off x="5575481" y="4293097"/>
          <a:ext cx="3282799" cy="18345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0" r:lo="rId21" r:qs="rId22" r:cs="rId23"/>
          </a:graphicData>
        </a:graphic>
      </p:graphicFrame>
      <p:sp>
        <p:nvSpPr>
          <p:cNvPr id="20" name="19 Flecha derecha"/>
          <p:cNvSpPr/>
          <p:nvPr/>
        </p:nvSpPr>
        <p:spPr>
          <a:xfrm>
            <a:off x="4654395" y="5000636"/>
            <a:ext cx="703423" cy="547920"/>
          </a:xfrm>
          <a:prstGeom prst="rightArrow">
            <a:avLst/>
          </a:prstGeom>
          <a:solidFill>
            <a:srgbClr val="00B0F0"/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20 Flecha derecha"/>
          <p:cNvSpPr/>
          <p:nvPr/>
        </p:nvSpPr>
        <p:spPr>
          <a:xfrm>
            <a:off x="4643438" y="2723439"/>
            <a:ext cx="703423" cy="547920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23 Elipse" descr="Resultado de imagen de dollar symbol"/>
          <p:cNvSpPr/>
          <p:nvPr/>
        </p:nvSpPr>
        <p:spPr>
          <a:xfrm>
            <a:off x="1142976" y="222370"/>
            <a:ext cx="1015166" cy="1063490"/>
          </a:xfrm>
          <a:prstGeom prst="ellipse">
            <a:avLst/>
          </a:prstGeom>
          <a:blipFill>
            <a:blip r:embed="rId25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2000" b="-12000"/>
            </a:stretch>
          </a:blipFill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1">
              <a:tint val="50000"/>
              <a:hueOff val="-3272378"/>
              <a:satOff val="-176"/>
              <a:lumOff val="2841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17767597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4500562" y="142852"/>
            <a:ext cx="446864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GB" sz="2400" b="1" u="sng" dirty="0">
                <a:solidFill>
                  <a:schemeClr val="tx1">
                    <a:lumMod val="50000"/>
                    <a:lumOff val="50000"/>
                  </a:schemeClr>
                </a:solidFill>
                <a:ea typeface="Arial" charset="0"/>
                <a:cs typeface="Arial" charset="0"/>
              </a:rPr>
              <a:t>I. </a:t>
            </a:r>
            <a:r>
              <a:rPr lang="en-GB" sz="2400" b="1" u="sng" dirty="0" err="1">
                <a:solidFill>
                  <a:schemeClr val="tx1">
                    <a:lumMod val="50000"/>
                    <a:lumOff val="50000"/>
                  </a:schemeClr>
                </a:solidFill>
                <a:ea typeface="Arial" charset="0"/>
                <a:cs typeface="Arial" charset="0"/>
              </a:rPr>
              <a:t>Conceptes</a:t>
            </a:r>
            <a:r>
              <a:rPr lang="en-GB" sz="2400" b="1" u="sng" dirty="0">
                <a:solidFill>
                  <a:schemeClr val="tx1">
                    <a:lumMod val="50000"/>
                    <a:lumOff val="50000"/>
                  </a:schemeClr>
                </a:solidFill>
                <a:ea typeface="Arial" charset="0"/>
                <a:cs typeface="Arial" charset="0"/>
              </a:rPr>
              <a:t> </a:t>
            </a:r>
            <a:r>
              <a:rPr lang="en-GB" sz="2400" b="1" u="sng" dirty="0" err="1">
                <a:solidFill>
                  <a:schemeClr val="tx1">
                    <a:lumMod val="50000"/>
                    <a:lumOff val="50000"/>
                  </a:schemeClr>
                </a:solidFill>
                <a:ea typeface="Arial" charset="0"/>
                <a:cs typeface="Arial" charset="0"/>
              </a:rPr>
              <a:t>bàsics</a:t>
            </a:r>
            <a:r>
              <a:rPr lang="en-GB" sz="2400" b="1" u="sng" dirty="0">
                <a:solidFill>
                  <a:schemeClr val="tx1">
                    <a:lumMod val="50000"/>
                    <a:lumOff val="50000"/>
                  </a:schemeClr>
                </a:solidFill>
                <a:ea typeface="Arial" charset="0"/>
                <a:cs typeface="Arial" charset="0"/>
              </a:rPr>
              <a:t> de </a:t>
            </a:r>
            <a:r>
              <a:rPr lang="en-GB" sz="2400" b="1" u="sng" dirty="0" err="1">
                <a:solidFill>
                  <a:schemeClr val="tx1">
                    <a:lumMod val="50000"/>
                    <a:lumOff val="50000"/>
                  </a:schemeClr>
                </a:solidFill>
                <a:ea typeface="Arial" charset="0"/>
                <a:cs typeface="Arial" charset="0"/>
              </a:rPr>
              <a:t>genètica</a:t>
            </a:r>
            <a:endParaRPr lang="en-GB" sz="2400" u="sng" dirty="0">
              <a:solidFill>
                <a:schemeClr val="tx1">
                  <a:lumMod val="50000"/>
                  <a:lumOff val="50000"/>
                </a:schemeClr>
              </a:solidFill>
              <a:ea typeface="Arial" charset="0"/>
              <a:cs typeface="Arial" charset="0"/>
            </a:endParaRPr>
          </a:p>
        </p:txBody>
      </p:sp>
      <p:pic>
        <p:nvPicPr>
          <p:cNvPr id="19" name="1 Imagen" descr="fons 02 PP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57" y="0"/>
            <a:ext cx="86448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12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06" y="187324"/>
            <a:ext cx="697452" cy="131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3"/>
          <p:cNvSpPr>
            <a:spLocks noChangeArrowheads="1"/>
          </p:cNvSpPr>
          <p:nvPr/>
        </p:nvSpPr>
        <p:spPr bwMode="auto">
          <a:xfrm rot="-5400000">
            <a:off x="-1932085" y="3964240"/>
            <a:ext cx="461152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GB" sz="2400" b="1" u="sng" dirty="0">
                <a:solidFill>
                  <a:schemeClr val="tx1">
                    <a:lumMod val="50000"/>
                    <a:lumOff val="50000"/>
                  </a:schemeClr>
                </a:solidFill>
                <a:ea typeface="Arial" charset="0"/>
                <a:cs typeface="Arial" charset="0"/>
              </a:rPr>
              <a:t>I. </a:t>
            </a:r>
            <a:r>
              <a:rPr lang="en-GB" sz="2400" b="1" u="sng" dirty="0" err="1">
                <a:solidFill>
                  <a:schemeClr val="tx1">
                    <a:lumMod val="50000"/>
                    <a:lumOff val="50000"/>
                  </a:schemeClr>
                </a:solidFill>
                <a:ea typeface="Arial" charset="0"/>
                <a:cs typeface="Arial" charset="0"/>
              </a:rPr>
              <a:t>Conceptes</a:t>
            </a:r>
            <a:r>
              <a:rPr lang="en-GB" sz="2400" b="1" u="sng" dirty="0">
                <a:solidFill>
                  <a:schemeClr val="tx1">
                    <a:lumMod val="50000"/>
                    <a:lumOff val="50000"/>
                  </a:schemeClr>
                </a:solidFill>
                <a:ea typeface="Arial" charset="0"/>
                <a:cs typeface="Arial" charset="0"/>
              </a:rPr>
              <a:t> </a:t>
            </a:r>
            <a:r>
              <a:rPr lang="en-GB" sz="2400" b="1" u="sng" dirty="0" err="1">
                <a:solidFill>
                  <a:schemeClr val="tx1">
                    <a:lumMod val="50000"/>
                    <a:lumOff val="50000"/>
                  </a:schemeClr>
                </a:solidFill>
                <a:ea typeface="Arial" charset="0"/>
                <a:cs typeface="Arial" charset="0"/>
              </a:rPr>
              <a:t>bàsics</a:t>
            </a:r>
            <a:r>
              <a:rPr lang="en-GB" sz="2400" b="1" u="sng" dirty="0">
                <a:solidFill>
                  <a:schemeClr val="tx1">
                    <a:lumMod val="50000"/>
                    <a:lumOff val="50000"/>
                  </a:schemeClr>
                </a:solidFill>
                <a:ea typeface="Arial" charset="0"/>
                <a:cs typeface="Arial" charset="0"/>
              </a:rPr>
              <a:t> de </a:t>
            </a:r>
            <a:r>
              <a:rPr lang="en-GB" sz="2400" b="1" u="sng" dirty="0" err="1">
                <a:solidFill>
                  <a:schemeClr val="tx1">
                    <a:lumMod val="50000"/>
                    <a:lumOff val="50000"/>
                  </a:schemeClr>
                </a:solidFill>
                <a:ea typeface="Arial" charset="0"/>
                <a:cs typeface="Arial" charset="0"/>
              </a:rPr>
              <a:t>genètica</a:t>
            </a:r>
            <a:endParaRPr lang="en-GB" sz="2400" u="sng" dirty="0">
              <a:solidFill>
                <a:schemeClr val="tx1">
                  <a:lumMod val="50000"/>
                  <a:lumOff val="50000"/>
                </a:schemeClr>
              </a:solidFill>
              <a:ea typeface="Arial" charset="0"/>
              <a:cs typeface="Arial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82AD919B-EBA6-984C-9309-21287A756B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1124744"/>
            <a:ext cx="5080000" cy="5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9798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72745</TotalTime>
  <Words>3633</Words>
  <Application>Microsoft Macintosh PowerPoint</Application>
  <PresentationFormat>Presentación en pantalla (4:3)</PresentationFormat>
  <Paragraphs>723</Paragraphs>
  <Slides>71</Slides>
  <Notes>26</Notes>
  <HiddenSlides>0</HiddenSlides>
  <MMClips>0</MMClips>
  <ScaleCrop>false</ScaleCrop>
  <HeadingPairs>
    <vt:vector size="8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71</vt:i4>
      </vt:variant>
    </vt:vector>
  </HeadingPairs>
  <TitlesOfParts>
    <vt:vector size="79" baseType="lpstr">
      <vt:lpstr>ＭＳ Ｐゴシック</vt:lpstr>
      <vt:lpstr>Arial</vt:lpstr>
      <vt:lpstr>Bradley Hand ITC</vt:lpstr>
      <vt:lpstr>Calibri</vt:lpstr>
      <vt:lpstr>Comic Sans MS</vt:lpstr>
      <vt:lpstr>Wingdings</vt:lpstr>
      <vt:lpstr>Tema de Office</vt:lpstr>
      <vt:lpstr>Image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ana</dc:creator>
  <cp:lastModifiedBy>Microsoft Office User</cp:lastModifiedBy>
  <cp:revision>547</cp:revision>
  <dcterms:created xsi:type="dcterms:W3CDTF">2013-04-12T17:12:53Z</dcterms:created>
  <dcterms:modified xsi:type="dcterms:W3CDTF">2020-11-18T11:18:36Z</dcterms:modified>
</cp:coreProperties>
</file>