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7" r:id="rId3"/>
    <p:sldId id="264" r:id="rId4"/>
    <p:sldId id="263" r:id="rId5"/>
    <p:sldId id="262" r:id="rId6"/>
    <p:sldId id="266" r:id="rId7"/>
    <p:sldId id="261" r:id="rId8"/>
    <p:sldId id="268" r:id="rId9"/>
    <p:sldId id="258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9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88258" autoAdjust="0"/>
  </p:normalViewPr>
  <p:slideViewPr>
    <p:cSldViewPr snapToGrid="0">
      <p:cViewPr varScale="1">
        <p:scale>
          <a:sx n="98" d="100"/>
          <a:sy n="98" d="100"/>
        </p:scale>
        <p:origin x="10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90B30-6B2B-431C-ADFD-AEA5DC7128C1}" type="datetimeFigureOut">
              <a:rPr lang="es-ES" smtClean="0"/>
              <a:t>24/11/2021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D90D3-E955-406A-B851-A5AB36A54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295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noProof="0" dirty="0"/>
              <a:t>La</a:t>
            </a:r>
            <a:r>
              <a:rPr lang="ca-ES" baseline="0" noProof="0" dirty="0"/>
              <a:t> duració estimada d’aquesta presentació és de 15 minuts.</a:t>
            </a:r>
            <a:endParaRPr lang="ca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D90D3-E955-406A-B851-A5AB36A540A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4516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En los últimos años, un continuo avance en las técnicas y aparatos de secuenciación han permitido que el coste y el tiempo necesario para secuenciar un genoma haya disminuido rápidamente.</a:t>
            </a:r>
            <a:endParaRPr lang="ca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D90D3-E955-406A-B851-A5AB36A540A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4949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De acuerdo, hoy en día podemos obtener la secuencia de un genoma rápidamente y a bajo coste, pero ¿para qué sirve tener tantos datos si no podemos interpretarlos?</a:t>
            </a:r>
            <a:endParaRPr lang="ca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D90D3-E955-406A-B851-A5AB36A540A4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8057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Ahora sabemos que los europeos somos “medio neandertales”, más concretamente un ~2% de nuestro genoma tiene origen neandertal. La explicación es que somos fruto de poblaciones híbridas de </a:t>
            </a:r>
            <a:r>
              <a:rPr lang="es-ES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Homo sapiens </a:t>
            </a:r>
            <a:r>
              <a:rPr lang="es-E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y </a:t>
            </a:r>
            <a:r>
              <a:rPr lang="es-ES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Homo </a:t>
            </a:r>
            <a:r>
              <a:rPr lang="es-ES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neandethalensis</a:t>
            </a:r>
            <a:r>
              <a:rPr lang="es-E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que al encontrarse tuvieron descendencia fértil.</a:t>
            </a:r>
            <a:br>
              <a:rPr lang="es-E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br>
              <a:rPr lang="es-E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es-E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La secuenciación de muchos genomas humanos también nos ha ayudado a conocer mejor la historia de la península ibérica, y nos permite comparar los resultados con el que nos dice la historia escrita.</a:t>
            </a:r>
            <a:endParaRPr lang="ca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D90D3-E955-406A-B851-A5AB36A540A4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5151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Según el </a:t>
            </a:r>
            <a:r>
              <a:rPr lang="es-E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Forum</a:t>
            </a:r>
            <a:r>
              <a:rPr lang="es-E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Económico Mundial, 5 de los 10 trabajos con más futuro están directa o indirectamente relacionados con la bioinformática y la programación.</a:t>
            </a:r>
            <a:endParaRPr lang="ca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D90D3-E955-406A-B851-A5AB36A540A4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645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0D09-324D-41FD-A06D-6DBB8E3D2529}" type="datetimeFigureOut">
              <a:rPr lang="es-ES" smtClean="0"/>
              <a:t>24/11/2021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CE7E-C7E0-43E9-B68F-EEBF2C4781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817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0D09-324D-41FD-A06D-6DBB8E3D2529}" type="datetimeFigureOut">
              <a:rPr lang="es-ES" smtClean="0"/>
              <a:t>24/11/2021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CE7E-C7E0-43E9-B68F-EEBF2C4781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180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0D09-324D-41FD-A06D-6DBB8E3D2529}" type="datetimeFigureOut">
              <a:rPr lang="es-ES" smtClean="0"/>
              <a:t>24/11/2021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CE7E-C7E0-43E9-B68F-EEBF2C4781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613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0D09-324D-41FD-A06D-6DBB8E3D2529}" type="datetimeFigureOut">
              <a:rPr lang="es-ES" smtClean="0"/>
              <a:t>24/11/2021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CE7E-C7E0-43E9-B68F-EEBF2C4781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932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0D09-324D-41FD-A06D-6DBB8E3D2529}" type="datetimeFigureOut">
              <a:rPr lang="es-ES" smtClean="0"/>
              <a:t>24/11/2021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CE7E-C7E0-43E9-B68F-EEBF2C4781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828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0D09-324D-41FD-A06D-6DBB8E3D2529}" type="datetimeFigureOut">
              <a:rPr lang="es-ES" smtClean="0"/>
              <a:t>24/11/2021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CE7E-C7E0-43E9-B68F-EEBF2C4781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144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0D09-324D-41FD-A06D-6DBB8E3D2529}" type="datetimeFigureOut">
              <a:rPr lang="es-ES" smtClean="0"/>
              <a:t>24/11/2021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CE7E-C7E0-43E9-B68F-EEBF2C4781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892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0D09-324D-41FD-A06D-6DBB8E3D2529}" type="datetimeFigureOut">
              <a:rPr lang="es-ES" smtClean="0"/>
              <a:t>24/11/2021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CE7E-C7E0-43E9-B68F-EEBF2C4781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307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0D09-324D-41FD-A06D-6DBB8E3D2529}" type="datetimeFigureOut">
              <a:rPr lang="es-ES" smtClean="0"/>
              <a:t>24/11/2021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CE7E-C7E0-43E9-B68F-EEBF2C4781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80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0D09-324D-41FD-A06D-6DBB8E3D2529}" type="datetimeFigureOut">
              <a:rPr lang="es-ES" smtClean="0"/>
              <a:t>24/11/2021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CE7E-C7E0-43E9-B68F-EEBF2C4781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835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0D09-324D-41FD-A06D-6DBB8E3D2529}" type="datetimeFigureOut">
              <a:rPr lang="es-ES" smtClean="0"/>
              <a:t>24/11/2021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CE7E-C7E0-43E9-B68F-EEBF2C4781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345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90D09-324D-41FD-A06D-6DBB8E3D2529}" type="datetimeFigureOut">
              <a:rPr lang="es-ES" smtClean="0"/>
              <a:t>24/11/2021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ACE7E-C7E0-43E9-B68F-EEBF2C4781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746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772245"/>
            <a:ext cx="10515600" cy="53283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a-ES" sz="2600" b="1" dirty="0">
              <a:latin typeface="HelveticaNeue Medium" panose="00000400000000000000" pitchFamily="2" charset="0"/>
            </a:endParaRPr>
          </a:p>
          <a:p>
            <a:pPr marL="0" indent="0" algn="ctr">
              <a:buNone/>
            </a:pPr>
            <a:endParaRPr lang="ca-ES" sz="2600" b="1" dirty="0">
              <a:latin typeface="HelveticaNeue Medium" panose="00000400000000000000" pitchFamily="2" charset="0"/>
            </a:endParaRPr>
          </a:p>
          <a:p>
            <a:pPr marL="0" indent="0" algn="ctr">
              <a:buNone/>
            </a:pPr>
            <a:r>
              <a:rPr lang="ca-ES" sz="2600" b="1" dirty="0">
                <a:latin typeface="HelveticaNeue Medium" panose="00000400000000000000" pitchFamily="2" charset="0"/>
              </a:rPr>
              <a:t>Sobre la </a:t>
            </a:r>
            <a:r>
              <a:rPr lang="ca-ES" sz="2600" b="1" dirty="0" err="1">
                <a:latin typeface="HelveticaNeue Medium" panose="00000400000000000000" pitchFamily="2" charset="0"/>
              </a:rPr>
              <a:t>secuenciación</a:t>
            </a:r>
            <a:r>
              <a:rPr lang="ca-ES" sz="2600" b="1" dirty="0">
                <a:latin typeface="HelveticaNeue Medium" panose="00000400000000000000" pitchFamily="2" charset="0"/>
              </a:rPr>
              <a:t> y el mundo de la bioinformàtica</a:t>
            </a:r>
          </a:p>
          <a:p>
            <a:pPr marL="0" indent="0">
              <a:buNone/>
            </a:pPr>
            <a:r>
              <a:rPr lang="ca-ES" sz="2000" dirty="0">
                <a:latin typeface="HelveticaNeue Medium" panose="00000400000000000000" pitchFamily="2" charset="0"/>
              </a:rPr>
              <a:t>		Programa </a:t>
            </a:r>
            <a:r>
              <a:rPr lang="ca-ES" sz="2000" dirty="0" err="1">
                <a:latin typeface="HelveticaNeue Medium" panose="00000400000000000000" pitchFamily="2" charset="0"/>
              </a:rPr>
              <a:t>Amgen</a:t>
            </a:r>
            <a:r>
              <a:rPr lang="ca-ES" sz="2000" dirty="0">
                <a:latin typeface="HelveticaNeue Medium" panose="00000400000000000000" pitchFamily="2" charset="0"/>
              </a:rPr>
              <a:t> </a:t>
            </a:r>
            <a:r>
              <a:rPr lang="ca-ES" sz="2000" dirty="0" err="1">
                <a:latin typeface="HelveticaNeue Medium" panose="00000400000000000000" pitchFamily="2" charset="0"/>
              </a:rPr>
              <a:t>TransferCiencia</a:t>
            </a:r>
            <a:r>
              <a:rPr lang="ca-ES" sz="2000" dirty="0">
                <a:latin typeface="HelveticaNeue Medium" panose="00000400000000000000" pitchFamily="2" charset="0"/>
              </a:rPr>
              <a:t> 2019-2020</a:t>
            </a:r>
          </a:p>
          <a:p>
            <a:pPr marL="0" indent="0">
              <a:buNone/>
            </a:pPr>
            <a:endParaRPr lang="ca-ES" sz="2000" dirty="0">
              <a:latin typeface="HelveticaNeue Medium" panose="00000400000000000000" pitchFamily="2" charset="0"/>
            </a:endParaRPr>
          </a:p>
          <a:p>
            <a:pPr marL="0" indent="0">
              <a:buNone/>
            </a:pPr>
            <a:endParaRPr lang="ca-ES" sz="2000" dirty="0">
              <a:latin typeface="HelveticaNeue Medium" panose="00000400000000000000" pitchFamily="2" charset="0"/>
            </a:endParaRPr>
          </a:p>
          <a:p>
            <a:pPr marL="0" indent="0">
              <a:buNone/>
            </a:pPr>
            <a:endParaRPr lang="ca-ES" sz="2000" dirty="0">
              <a:latin typeface="HelveticaNeue Medium" panose="00000400000000000000" pitchFamily="2" charset="0"/>
            </a:endParaRPr>
          </a:p>
          <a:p>
            <a:pPr marL="0" indent="0">
              <a:buNone/>
            </a:pPr>
            <a:endParaRPr lang="ca-ES" sz="2000" dirty="0">
              <a:latin typeface="HelveticaNeue Medium" panose="00000400000000000000" pitchFamily="2" charset="0"/>
            </a:endParaRPr>
          </a:p>
          <a:p>
            <a:pPr marL="0" indent="0">
              <a:buNone/>
            </a:pPr>
            <a:endParaRPr lang="ca-ES" sz="2000" dirty="0">
              <a:latin typeface="HelveticaNeue Medium" panose="00000400000000000000" pitchFamily="2" charset="0"/>
            </a:endParaRPr>
          </a:p>
          <a:p>
            <a:pPr marL="0" indent="0">
              <a:buNone/>
            </a:pPr>
            <a:endParaRPr lang="ca-ES" sz="2000" dirty="0">
              <a:latin typeface="HelveticaNeue Medium" panose="00000400000000000000" pitchFamily="2" charset="0"/>
            </a:endParaRPr>
          </a:p>
          <a:p>
            <a:pPr marL="0" indent="0">
              <a:buNone/>
            </a:pPr>
            <a:endParaRPr lang="ca-ES" sz="2000" dirty="0">
              <a:latin typeface="HelveticaNeue Medium" panose="00000400000000000000" pitchFamily="2" charset="0"/>
            </a:endParaRPr>
          </a:p>
          <a:p>
            <a:pPr marL="0" indent="0">
              <a:buNone/>
            </a:pPr>
            <a:endParaRPr lang="ca-ES" sz="2000" dirty="0">
              <a:latin typeface="HelveticaNeue Medium" panose="00000400000000000000" pitchFamily="2" charset="0"/>
            </a:endParaRPr>
          </a:p>
          <a:p>
            <a:pPr marL="0" indent="0">
              <a:buNone/>
            </a:pPr>
            <a:endParaRPr lang="ca-ES" sz="2000" dirty="0">
              <a:latin typeface="HelveticaNeue Medium" panose="00000400000000000000" pitchFamily="2" charset="0"/>
            </a:endParaRPr>
          </a:p>
          <a:p>
            <a:pPr marL="0" indent="0" algn="r">
              <a:buNone/>
            </a:pPr>
            <a:r>
              <a:rPr lang="ca-ES" sz="1400" b="1" dirty="0">
                <a:latin typeface="HelveticaNeue Medium" panose="00000400000000000000" pitchFamily="2" charset="0"/>
              </a:rPr>
              <a:t>Erica Hurtado</a:t>
            </a:r>
          </a:p>
          <a:p>
            <a:pPr marL="0" indent="0" algn="r">
              <a:buNone/>
            </a:pPr>
            <a:r>
              <a:rPr lang="ca-ES" sz="1400" b="1" dirty="0">
                <a:latin typeface="HelveticaNeue Medium" panose="00000400000000000000" pitchFamily="2" charset="0"/>
              </a:rPr>
              <a:t>Enrique Navas</a:t>
            </a:r>
          </a:p>
        </p:txBody>
      </p:sp>
      <p:pic>
        <p:nvPicPr>
          <p:cNvPr id="7170" name="Picture 2" descr="https://www.stoodnt.com/blog/wp-content/uploads/2018/03/Bioinformati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195" y="2131869"/>
            <a:ext cx="6537609" cy="368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239030A-7F54-F840-BB13-88182CBEB5C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72" y="213789"/>
            <a:ext cx="1049655" cy="104965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FB2B7EE-DBCF-4E67-A119-B80B533E47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047" y="17371"/>
            <a:ext cx="1512056" cy="15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51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525" y="695302"/>
            <a:ext cx="4969926" cy="534832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363524" y="769198"/>
            <a:ext cx="5527775" cy="5935029"/>
            <a:chOff x="6363524" y="769198"/>
            <a:chExt cx="5527775" cy="5935029"/>
          </a:xfrm>
        </p:grpSpPr>
        <p:pic>
          <p:nvPicPr>
            <p:cNvPr id="8" name="Picture 2" descr="https://metode.org/wp-content/uploads/2013/02/53b-32E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3524" y="769198"/>
              <a:ext cx="5527775" cy="520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7085454" y="6317207"/>
              <a:ext cx="4083914" cy="3870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ca-ES" sz="1400" dirty="0">
                  <a:latin typeface="HelveticaNeue Medium" panose="00000400000000000000" pitchFamily="2" charset="0"/>
                </a:rPr>
                <a:t>Fuente: Latorre y Silva, 2013 (Mètode)</a:t>
              </a:r>
            </a:p>
          </p:txBody>
        </p:sp>
      </p:grp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905676"/>
            <a:ext cx="4852916" cy="506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600" dirty="0">
                <a:latin typeface="HelveticaNeue Medium" panose="00000400000000000000" pitchFamily="2" charset="0"/>
              </a:rPr>
              <a:t>El genoma humano tiene unos 6.469.660.000 nucleótidos... dividido en 23 parejas de cromosomas.</a:t>
            </a:r>
          </a:p>
          <a:p>
            <a:pPr algn="just"/>
            <a:endParaRPr lang="es-ES" sz="1600" dirty="0">
              <a:latin typeface="HelveticaNeue Medium" panose="00000400000000000000" pitchFamily="2" charset="0"/>
            </a:endParaRPr>
          </a:p>
          <a:p>
            <a:pPr algn="just"/>
            <a:r>
              <a:rPr lang="es-ES" sz="1600" dirty="0">
                <a:latin typeface="HelveticaNeue Medium" panose="00000400000000000000" pitchFamily="2" charset="0"/>
              </a:rPr>
              <a:t>Como el de todos los mamíferos, el genoma humano es de tamaño “medio” comparado con el de otros organismos eucariotas.</a:t>
            </a:r>
          </a:p>
          <a:p>
            <a:pPr algn="just"/>
            <a:endParaRPr lang="ca-ES" sz="1600" dirty="0">
              <a:latin typeface="HelveticaNeue Medium" panose="00000400000000000000" pitchFamily="2" charset="0"/>
            </a:endParaRPr>
          </a:p>
          <a:p>
            <a:pPr algn="just"/>
            <a:r>
              <a:rPr lang="es-ES" sz="1600" dirty="0">
                <a:latin typeface="HelveticaNeue Medium" panose="00000400000000000000" pitchFamily="2" charset="0"/>
              </a:rPr>
              <a:t>Entre estos miles de millones de bases encontramos los genes y las regiones que regulan su actividad.</a:t>
            </a:r>
          </a:p>
          <a:p>
            <a:pPr algn="just"/>
            <a:endParaRPr lang="ca-ES" sz="1600" dirty="0">
              <a:latin typeface="HelveticaNeue Medium" panose="00000400000000000000" pitchFamily="2" charset="0"/>
            </a:endParaRPr>
          </a:p>
          <a:p>
            <a:pPr algn="just"/>
            <a:r>
              <a:rPr lang="es-ES" sz="1600" dirty="0">
                <a:latin typeface="HelveticaNeue Medium" panose="00000400000000000000" pitchFamily="2" charset="0"/>
              </a:rPr>
              <a:t>Los genes codifican por las proteínas, que llevan a cabo la mayoría de las funciones celulares.</a:t>
            </a:r>
            <a:endParaRPr lang="ca-ES" sz="1600" dirty="0">
              <a:latin typeface="HelveticaNeue Medium" panose="00000400000000000000" pitchFamily="2" charset="0"/>
            </a:endParaRPr>
          </a:p>
          <a:p>
            <a:pPr algn="just"/>
            <a:endParaRPr lang="ca-ES" sz="1600" dirty="0">
              <a:latin typeface="HelveticaNeue Medium" panose="00000400000000000000" pitchFamily="2" charset="0"/>
            </a:endParaRPr>
          </a:p>
          <a:p>
            <a:pPr algn="just"/>
            <a:r>
              <a:rPr lang="es-ES" sz="1600" dirty="0">
                <a:latin typeface="HelveticaNeue Medium" panose="00000400000000000000" pitchFamily="2" charset="0"/>
              </a:rPr>
              <a:t>Por tanto, conocer la secuencia de nuestro genoma es básico para entender como funciona nuestro organismo.</a:t>
            </a:r>
            <a:endParaRPr lang="ca-ES" sz="1600" dirty="0">
              <a:latin typeface="HelveticaNeue Medium" panose="000004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523" y="1657820"/>
            <a:ext cx="5458453" cy="34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9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8/88/Vitruvian_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257774"/>
            <a:ext cx="29337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6357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2000" dirty="0">
                <a:latin typeface="HelveticaNeue Medium" panose="00000400000000000000" pitchFamily="2" charset="0"/>
              </a:rPr>
              <a:t>El primer genoma </a:t>
            </a:r>
            <a:r>
              <a:rPr lang="ca-ES" sz="2000" dirty="0" err="1">
                <a:latin typeface="HelveticaNeue Medium" panose="00000400000000000000" pitchFamily="2" charset="0"/>
              </a:rPr>
              <a:t>humano</a:t>
            </a:r>
            <a:r>
              <a:rPr lang="ca-ES" sz="2000" dirty="0">
                <a:latin typeface="HelveticaNeue Medium" panose="00000400000000000000" pitchFamily="2" charset="0"/>
              </a:rPr>
              <a:t> </a:t>
            </a:r>
            <a:r>
              <a:rPr lang="ca-ES" sz="2000" dirty="0" err="1">
                <a:latin typeface="HelveticaNeue Medium" panose="00000400000000000000" pitchFamily="2" charset="0"/>
              </a:rPr>
              <a:t>fue</a:t>
            </a:r>
            <a:r>
              <a:rPr lang="ca-ES" sz="2000" dirty="0">
                <a:latin typeface="HelveticaNeue Medium" panose="00000400000000000000" pitchFamily="2" charset="0"/>
              </a:rPr>
              <a:t> </a:t>
            </a:r>
            <a:r>
              <a:rPr lang="ca-ES" sz="2000" dirty="0" err="1">
                <a:latin typeface="HelveticaNeue Medium" panose="00000400000000000000" pitchFamily="2" charset="0"/>
              </a:rPr>
              <a:t>secuenciado</a:t>
            </a:r>
            <a:r>
              <a:rPr lang="ca-ES" sz="2000" dirty="0">
                <a:latin typeface="HelveticaNeue Medium" panose="00000400000000000000" pitchFamily="2" charset="0"/>
              </a:rPr>
              <a:t> por el </a:t>
            </a:r>
            <a:r>
              <a:rPr lang="ca-ES" sz="2000" i="1" dirty="0" err="1">
                <a:latin typeface="HelveticaNeue Medium" panose="00000400000000000000" pitchFamily="2" charset="0"/>
              </a:rPr>
              <a:t>Human</a:t>
            </a:r>
            <a:r>
              <a:rPr lang="ca-ES" sz="2000" i="1" dirty="0">
                <a:latin typeface="HelveticaNeue Medium" panose="00000400000000000000" pitchFamily="2" charset="0"/>
              </a:rPr>
              <a:t> Project </a:t>
            </a:r>
            <a:r>
              <a:rPr lang="ca-ES" sz="2000" i="1" dirty="0" err="1">
                <a:latin typeface="HelveticaNeue Medium" panose="00000400000000000000" pitchFamily="2" charset="0"/>
              </a:rPr>
              <a:t>Genome</a:t>
            </a:r>
            <a:endParaRPr lang="ca-ES" sz="2000" i="1" dirty="0">
              <a:latin typeface="HelveticaNeue Medium" panose="00000400000000000000" pitchFamily="2" charset="0"/>
            </a:endParaRPr>
          </a:p>
          <a:p>
            <a:pPr marL="457200" lvl="1" indent="0">
              <a:buNone/>
            </a:pPr>
            <a:endParaRPr lang="ca-ES" sz="1600" dirty="0">
              <a:latin typeface="HelveticaNeue Medium" panose="00000400000000000000" pitchFamily="2" charset="0"/>
            </a:endParaRPr>
          </a:p>
          <a:p>
            <a:pPr lvl="1"/>
            <a:r>
              <a:rPr lang="ca-ES" sz="1600" dirty="0" err="1">
                <a:latin typeface="HelveticaNeue Medium" panose="00000400000000000000" pitchFamily="2" charset="0"/>
              </a:rPr>
              <a:t>Costó</a:t>
            </a:r>
            <a:r>
              <a:rPr lang="ca-ES" sz="1600" dirty="0">
                <a:latin typeface="HelveticaNeue Medium" panose="00000400000000000000" pitchFamily="2" charset="0"/>
              </a:rPr>
              <a:t> 3.000.000.000 $</a:t>
            </a:r>
          </a:p>
          <a:p>
            <a:pPr lvl="1"/>
            <a:endParaRPr lang="ca-ES" sz="1600" dirty="0">
              <a:latin typeface="HelveticaNeue Medium" panose="00000400000000000000" pitchFamily="2" charset="0"/>
            </a:endParaRPr>
          </a:p>
          <a:p>
            <a:pPr lvl="1"/>
            <a:r>
              <a:rPr lang="ca-ES" sz="1600" dirty="0" err="1">
                <a:latin typeface="HelveticaNeue Medium" panose="00000400000000000000" pitchFamily="2" charset="0"/>
              </a:rPr>
              <a:t>Resultado</a:t>
            </a:r>
            <a:r>
              <a:rPr lang="ca-ES" sz="1600" dirty="0">
                <a:latin typeface="HelveticaNeue Medium" panose="00000400000000000000" pitchFamily="2" charset="0"/>
              </a:rPr>
              <a:t> del </a:t>
            </a:r>
            <a:r>
              <a:rPr lang="ca-ES" sz="1600" dirty="0" err="1">
                <a:latin typeface="HelveticaNeue Medium" panose="00000400000000000000" pitchFamily="2" charset="0"/>
              </a:rPr>
              <a:t>esfuerzo</a:t>
            </a:r>
            <a:r>
              <a:rPr lang="ca-ES" sz="1600" dirty="0">
                <a:latin typeface="HelveticaNeue Medium" panose="00000400000000000000" pitchFamily="2" charset="0"/>
              </a:rPr>
              <a:t> conjunto de 20 </a:t>
            </a:r>
            <a:r>
              <a:rPr lang="ca-ES" sz="1600" dirty="0" err="1">
                <a:latin typeface="HelveticaNeue Medium" panose="00000400000000000000" pitchFamily="2" charset="0"/>
              </a:rPr>
              <a:t>laboratorios</a:t>
            </a:r>
            <a:r>
              <a:rPr lang="ca-ES" sz="1600" dirty="0">
                <a:latin typeface="HelveticaNeue Medium" panose="00000400000000000000" pitchFamily="2" charset="0"/>
              </a:rPr>
              <a:t> de 6 </a:t>
            </a:r>
            <a:r>
              <a:rPr lang="ca-ES" sz="1600" dirty="0" err="1">
                <a:latin typeface="HelveticaNeue Medium" panose="00000400000000000000" pitchFamily="2" charset="0"/>
              </a:rPr>
              <a:t>países</a:t>
            </a:r>
            <a:endParaRPr lang="ca-ES" sz="1600" dirty="0">
              <a:latin typeface="HelveticaNeue Medium" panose="00000400000000000000" pitchFamily="2" charset="0"/>
            </a:endParaRPr>
          </a:p>
          <a:p>
            <a:pPr lvl="1"/>
            <a:endParaRPr lang="ca-ES" sz="1600" dirty="0">
              <a:latin typeface="HelveticaNeue Medium" panose="00000400000000000000" pitchFamily="2" charset="0"/>
            </a:endParaRPr>
          </a:p>
          <a:p>
            <a:pPr lvl="1"/>
            <a:r>
              <a:rPr lang="ca-ES" sz="1600" dirty="0">
                <a:latin typeface="HelveticaNeue Medium" panose="00000400000000000000" pitchFamily="2" charset="0"/>
              </a:rPr>
              <a:t>El </a:t>
            </a:r>
            <a:r>
              <a:rPr lang="ca-ES" sz="1600" dirty="0" err="1">
                <a:latin typeface="HelveticaNeue Medium" panose="00000400000000000000" pitchFamily="2" charset="0"/>
              </a:rPr>
              <a:t>proyecto</a:t>
            </a:r>
            <a:r>
              <a:rPr lang="ca-ES" sz="1600" dirty="0">
                <a:latin typeface="HelveticaNeue Medium" panose="00000400000000000000" pitchFamily="2" charset="0"/>
              </a:rPr>
              <a:t> se inicio el </a:t>
            </a:r>
            <a:r>
              <a:rPr lang="ca-ES" sz="1600" dirty="0" err="1">
                <a:latin typeface="HelveticaNeue Medium" panose="00000400000000000000" pitchFamily="2" charset="0"/>
              </a:rPr>
              <a:t>año</a:t>
            </a:r>
            <a:r>
              <a:rPr lang="ca-ES" sz="1600" dirty="0">
                <a:latin typeface="HelveticaNeue Medium" panose="00000400000000000000" pitchFamily="2" charset="0"/>
              </a:rPr>
              <a:t> 1990, y se </a:t>
            </a:r>
            <a:r>
              <a:rPr lang="ca-ES" sz="1600" dirty="0" err="1">
                <a:latin typeface="HelveticaNeue Medium" panose="00000400000000000000" pitchFamily="2" charset="0"/>
              </a:rPr>
              <a:t>dio</a:t>
            </a:r>
            <a:r>
              <a:rPr lang="ca-ES" sz="1600" dirty="0">
                <a:latin typeface="HelveticaNeue Medium" panose="00000400000000000000" pitchFamily="2" charset="0"/>
              </a:rPr>
              <a:t> por </a:t>
            </a:r>
            <a:r>
              <a:rPr lang="ca-ES" sz="1600" dirty="0" err="1">
                <a:latin typeface="HelveticaNeue Medium" panose="00000400000000000000" pitchFamily="2" charset="0"/>
              </a:rPr>
              <a:t>finalizado</a:t>
            </a:r>
            <a:r>
              <a:rPr lang="ca-ES" sz="1600" dirty="0">
                <a:latin typeface="HelveticaNeue Medium" panose="00000400000000000000" pitchFamily="2" charset="0"/>
              </a:rPr>
              <a:t> el </a:t>
            </a:r>
            <a:r>
              <a:rPr lang="ca-ES" sz="1600" dirty="0" err="1">
                <a:latin typeface="HelveticaNeue Medium" panose="00000400000000000000" pitchFamily="2" charset="0"/>
              </a:rPr>
              <a:t>año</a:t>
            </a:r>
            <a:r>
              <a:rPr lang="ca-ES" sz="1600" dirty="0">
                <a:latin typeface="HelveticaNeue Medium" panose="00000400000000000000" pitchFamily="2" charset="0"/>
              </a:rPr>
              <a:t>… 2003!</a:t>
            </a:r>
          </a:p>
        </p:txBody>
      </p:sp>
    </p:spTree>
    <p:extLst>
      <p:ext uri="{BB962C8B-B14F-4D97-AF65-F5344CB8AC3E}">
        <p14:creationId xmlns:p14="http://schemas.microsoft.com/office/powerpoint/2010/main" val="34893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0/01/Cost_per_Genome.png/1024px-Cost_per_Genom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" t="13547" r="5163" b="9752"/>
          <a:stretch/>
        </p:blipFill>
        <p:spPr bwMode="auto">
          <a:xfrm>
            <a:off x="964008" y="1347497"/>
            <a:ext cx="10263984" cy="483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60847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a-ES" sz="2000" dirty="0">
                <a:latin typeface="HelveticaNeue Medium" panose="00000400000000000000" pitchFamily="2" charset="0"/>
              </a:rPr>
              <a:t>El </a:t>
            </a:r>
            <a:r>
              <a:rPr lang="ca-ES" sz="2000" dirty="0" err="1">
                <a:latin typeface="HelveticaNeue Medium" panose="00000400000000000000" pitchFamily="2" charset="0"/>
              </a:rPr>
              <a:t>coste</a:t>
            </a:r>
            <a:r>
              <a:rPr lang="ca-ES" sz="2000" dirty="0">
                <a:latin typeface="HelveticaNeue Medium" panose="00000400000000000000" pitchFamily="2" charset="0"/>
              </a:rPr>
              <a:t> de </a:t>
            </a:r>
            <a:r>
              <a:rPr lang="ca-ES" sz="2000" dirty="0" err="1">
                <a:latin typeface="HelveticaNeue Medium" panose="00000400000000000000" pitchFamily="2" charset="0"/>
              </a:rPr>
              <a:t>secuenciar</a:t>
            </a:r>
            <a:r>
              <a:rPr lang="ca-ES" sz="2000" dirty="0">
                <a:latin typeface="HelveticaNeue Medium" panose="00000400000000000000" pitchFamily="2" charset="0"/>
              </a:rPr>
              <a:t> un genoma </a:t>
            </a:r>
            <a:r>
              <a:rPr lang="ca-ES" sz="2000" dirty="0" err="1">
                <a:latin typeface="HelveticaNeue Medium" panose="00000400000000000000" pitchFamily="2" charset="0"/>
              </a:rPr>
              <a:t>humano</a:t>
            </a:r>
            <a:r>
              <a:rPr lang="ca-ES" sz="2000" dirty="0">
                <a:latin typeface="HelveticaNeue Medium" panose="00000400000000000000" pitchFamily="2" charset="0"/>
              </a:rPr>
              <a:t> ha </a:t>
            </a:r>
            <a:r>
              <a:rPr lang="ca-ES" sz="2000" dirty="0" err="1">
                <a:latin typeface="HelveticaNeue Medium" panose="00000400000000000000" pitchFamily="2" charset="0"/>
              </a:rPr>
              <a:t>disminuido</a:t>
            </a:r>
            <a:r>
              <a:rPr lang="ca-ES" sz="2000" dirty="0">
                <a:latin typeface="HelveticaNeue Medium" panose="00000400000000000000" pitchFamily="2" charset="0"/>
              </a:rPr>
              <a:t> </a:t>
            </a:r>
            <a:r>
              <a:rPr lang="ca-ES" sz="2000" dirty="0" err="1">
                <a:latin typeface="HelveticaNeue Medium" panose="00000400000000000000" pitchFamily="2" charset="0"/>
              </a:rPr>
              <a:t>rápidamente</a:t>
            </a:r>
            <a:r>
              <a:rPr lang="ca-ES" sz="2000" dirty="0">
                <a:latin typeface="HelveticaNeue Medium" panose="00000400000000000000" pitchFamily="2" charset="0"/>
              </a:rPr>
              <a:t> en los </a:t>
            </a:r>
            <a:r>
              <a:rPr lang="ca-ES" sz="2000" dirty="0" err="1">
                <a:latin typeface="HelveticaNeue Medium" panose="00000400000000000000" pitchFamily="2" charset="0"/>
              </a:rPr>
              <a:t>últimos</a:t>
            </a:r>
            <a:r>
              <a:rPr lang="ca-ES" sz="2000" dirty="0">
                <a:latin typeface="HelveticaNeue Medium" panose="00000400000000000000" pitchFamily="2" charset="0"/>
              </a:rPr>
              <a:t> </a:t>
            </a:r>
            <a:r>
              <a:rPr lang="ca-ES" sz="2000" dirty="0" err="1">
                <a:latin typeface="HelveticaNeue Medium" panose="00000400000000000000" pitchFamily="2" charset="0"/>
              </a:rPr>
              <a:t>años</a:t>
            </a:r>
            <a:r>
              <a:rPr lang="ca-ES" sz="2000" dirty="0">
                <a:latin typeface="HelveticaNeue Medium" panose="00000400000000000000" pitchFamily="2" charset="0"/>
              </a:rPr>
              <a:t>…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39369" y="6317207"/>
            <a:ext cx="5513263" cy="387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400" dirty="0">
                <a:latin typeface="HelveticaNeue Medium" panose="00000400000000000000" pitchFamily="2" charset="0"/>
              </a:rPr>
              <a:t>Fuente: NIH – </a:t>
            </a:r>
            <a:r>
              <a:rPr lang="ca-ES" sz="1400" dirty="0" err="1">
                <a:latin typeface="HelveticaNeue Medium" panose="00000400000000000000" pitchFamily="2" charset="0"/>
              </a:rPr>
              <a:t>National</a:t>
            </a:r>
            <a:r>
              <a:rPr lang="ca-ES" sz="1400" dirty="0">
                <a:latin typeface="HelveticaNeue Medium" panose="00000400000000000000" pitchFamily="2" charset="0"/>
              </a:rPr>
              <a:t> </a:t>
            </a:r>
            <a:r>
              <a:rPr lang="ca-ES" sz="1400" dirty="0" err="1">
                <a:latin typeface="HelveticaNeue Medium" panose="00000400000000000000" pitchFamily="2" charset="0"/>
              </a:rPr>
              <a:t>Human</a:t>
            </a:r>
            <a:r>
              <a:rPr lang="ca-ES" sz="1400" dirty="0">
                <a:latin typeface="HelveticaNeue Medium" panose="00000400000000000000" pitchFamily="2" charset="0"/>
              </a:rPr>
              <a:t> </a:t>
            </a:r>
            <a:r>
              <a:rPr lang="ca-ES" sz="1400" dirty="0" err="1">
                <a:latin typeface="HelveticaNeue Medium" panose="00000400000000000000" pitchFamily="2" charset="0"/>
              </a:rPr>
              <a:t>Genome</a:t>
            </a:r>
            <a:r>
              <a:rPr lang="ca-ES" sz="1400" dirty="0">
                <a:latin typeface="HelveticaNeue Medium" panose="00000400000000000000" pitchFamily="2" charset="0"/>
              </a:rPr>
              <a:t> </a:t>
            </a:r>
            <a:r>
              <a:rPr lang="ca-ES" sz="1400" dirty="0" err="1">
                <a:latin typeface="HelveticaNeue Medium" panose="00000400000000000000" pitchFamily="2" charset="0"/>
              </a:rPr>
              <a:t>Research</a:t>
            </a:r>
            <a:r>
              <a:rPr lang="ca-ES" sz="1400" dirty="0">
                <a:latin typeface="HelveticaNeue Medium" panose="00000400000000000000" pitchFamily="2" charset="0"/>
              </a:rPr>
              <a:t> </a:t>
            </a:r>
            <a:r>
              <a:rPr lang="ca-ES" sz="1400" dirty="0" err="1">
                <a:latin typeface="HelveticaNeue Medium" panose="00000400000000000000" pitchFamily="2" charset="0"/>
              </a:rPr>
              <a:t>Institute</a:t>
            </a:r>
            <a:endParaRPr lang="ca-ES" sz="1400" dirty="0">
              <a:latin typeface="HelveticaNeue Mediu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938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63577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a-ES" sz="2000" dirty="0">
                <a:latin typeface="HelveticaNeue Medium" panose="00000400000000000000" pitchFamily="2" charset="0"/>
              </a:rPr>
              <a:t>...</a:t>
            </a:r>
            <a:r>
              <a:rPr lang="ca-ES" sz="2000" dirty="0" err="1">
                <a:latin typeface="HelveticaNeue Medium" panose="00000400000000000000" pitchFamily="2" charset="0"/>
              </a:rPr>
              <a:t>pero</a:t>
            </a:r>
            <a:r>
              <a:rPr lang="ca-ES" sz="2000" dirty="0">
                <a:latin typeface="HelveticaNeue Medium" panose="00000400000000000000" pitchFamily="2" charset="0"/>
              </a:rPr>
              <a:t>, ¿a </a:t>
            </a:r>
            <a:r>
              <a:rPr lang="ca-ES" sz="2000" dirty="0" err="1">
                <a:latin typeface="HelveticaNeue Medium" panose="00000400000000000000" pitchFamily="2" charset="0"/>
              </a:rPr>
              <a:t>qué</a:t>
            </a:r>
            <a:r>
              <a:rPr lang="ca-ES" sz="2000" dirty="0">
                <a:latin typeface="HelveticaNeue Medium" panose="00000400000000000000" pitchFamily="2" charset="0"/>
              </a:rPr>
              <a:t> se </a:t>
            </a:r>
            <a:r>
              <a:rPr lang="ca-ES" sz="2000" dirty="0" err="1">
                <a:latin typeface="HelveticaNeue Medium" panose="00000400000000000000" pitchFamily="2" charset="0"/>
              </a:rPr>
              <a:t>debe</a:t>
            </a:r>
            <a:r>
              <a:rPr lang="ca-ES" sz="2000" dirty="0">
                <a:latin typeface="HelveticaNeue Medium" panose="00000400000000000000" pitchFamily="2" charset="0"/>
              </a:rPr>
              <a:t> esta </a:t>
            </a:r>
            <a:r>
              <a:rPr lang="ca-ES" sz="2000" dirty="0" err="1">
                <a:latin typeface="HelveticaNeue Medium" panose="00000400000000000000" pitchFamily="2" charset="0"/>
              </a:rPr>
              <a:t>bajada</a:t>
            </a:r>
            <a:r>
              <a:rPr lang="ca-ES" sz="2000" dirty="0">
                <a:latin typeface="HelveticaNeue Medium" panose="00000400000000000000" pitchFamily="2" charset="0"/>
              </a:rPr>
              <a:t> del </a:t>
            </a:r>
            <a:r>
              <a:rPr lang="ca-ES" sz="2000" dirty="0" err="1">
                <a:latin typeface="HelveticaNeue Medium" panose="00000400000000000000" pitchFamily="2" charset="0"/>
              </a:rPr>
              <a:t>coste</a:t>
            </a:r>
            <a:r>
              <a:rPr lang="ca-ES" sz="2000" dirty="0">
                <a:latin typeface="HelveticaNeue Medium" panose="00000400000000000000" pitchFamily="2" charset="0"/>
              </a:rPr>
              <a:t> y del </a:t>
            </a:r>
            <a:r>
              <a:rPr lang="ca-ES" sz="2000" dirty="0" err="1">
                <a:latin typeface="HelveticaNeue Medium" panose="00000400000000000000" pitchFamily="2" charset="0"/>
              </a:rPr>
              <a:t>tiempo</a:t>
            </a:r>
            <a:r>
              <a:rPr lang="ca-ES" sz="2000" dirty="0">
                <a:latin typeface="HelveticaNeue Medium" panose="00000400000000000000" pitchFamily="2" charset="0"/>
              </a:rPr>
              <a:t> en la </a:t>
            </a:r>
            <a:r>
              <a:rPr lang="ca-ES" sz="2000" dirty="0" err="1">
                <a:latin typeface="HelveticaNeue Medium" panose="00000400000000000000" pitchFamily="2" charset="0"/>
              </a:rPr>
              <a:t>secuenciación</a:t>
            </a:r>
            <a:r>
              <a:rPr lang="ca-ES" sz="2000" dirty="0">
                <a:latin typeface="HelveticaNeue Medium" panose="00000400000000000000" pitchFamily="2" charset="0"/>
              </a:rPr>
              <a:t> de ADN?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5735" t="24953" r="26993" b="9934"/>
          <a:stretch/>
        </p:blipFill>
        <p:spPr>
          <a:xfrm>
            <a:off x="2370161" y="1392071"/>
            <a:ext cx="7451678" cy="4763069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876397" y="6317207"/>
            <a:ext cx="4439205" cy="311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400" dirty="0">
                <a:latin typeface="HelveticaNeue Medium" panose="00000400000000000000" pitchFamily="2" charset="0"/>
              </a:rPr>
              <a:t>Fuente: </a:t>
            </a:r>
            <a:r>
              <a:rPr lang="ca-ES" sz="1400" dirty="0" err="1">
                <a:latin typeface="HelveticaNeue Medium" panose="00000400000000000000" pitchFamily="2" charset="0"/>
              </a:rPr>
              <a:t>Stratton</a:t>
            </a:r>
            <a:r>
              <a:rPr lang="ca-ES" sz="1400" dirty="0">
                <a:latin typeface="HelveticaNeue Medium" panose="00000400000000000000" pitchFamily="2" charset="0"/>
              </a:rPr>
              <a:t> et al., 2009 (</a:t>
            </a:r>
            <a:r>
              <a:rPr lang="ca-ES" sz="1400" dirty="0" err="1">
                <a:latin typeface="HelveticaNeue Medium" panose="00000400000000000000" pitchFamily="2" charset="0"/>
              </a:rPr>
              <a:t>Nature</a:t>
            </a:r>
            <a:r>
              <a:rPr lang="ca-ES" sz="1400" dirty="0">
                <a:latin typeface="HelveticaNeue Medium" panose="000004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299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http://oncofertility.northwestern.edu/sites/oncofertility/files/wp-content/uploads/2010/07/DNA-sequ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5625"/>
            <a:ext cx="12192000" cy="816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63577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 dirty="0">
                <a:latin typeface="HelveticaNeue Medium" panose="00000400000000000000" pitchFamily="2" charset="0"/>
              </a:rPr>
              <a:t>El resultado de la secuenciación de un genoma no es más que un montón de letras... Ahora falta lo más difícil, ¡interpretar su significado!</a:t>
            </a:r>
            <a:endParaRPr lang="ca-ES" sz="2000" dirty="0">
              <a:latin typeface="HelveticaNeue Medium" panose="00000400000000000000" pitchFamily="2" charset="0"/>
            </a:endParaRPr>
          </a:p>
          <a:p>
            <a:pPr marL="0" indent="0">
              <a:buNone/>
            </a:pPr>
            <a:r>
              <a:rPr lang="ca-ES" sz="2000" dirty="0">
                <a:latin typeface="HelveticaNeue Medium" panose="00000400000000000000" pitchFamily="2" charset="0"/>
              </a:rPr>
              <a:t>Hem d’anotar els gens, és a dir, identificar on son i quines funcions tenen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a-ES" sz="2000" dirty="0">
              <a:latin typeface="HelveticaNeue Medium" panose="000004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282890"/>
            <a:ext cx="8742528" cy="368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992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635769"/>
            <a:ext cx="10515600" cy="5355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a-ES" sz="2000" dirty="0">
              <a:latin typeface="HelveticaNeue Medium" panose="000004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635770"/>
            <a:ext cx="10515600" cy="756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S" sz="2000" dirty="0">
                <a:latin typeface="HelveticaNeue Medium" panose="00000400000000000000" pitchFamily="2" charset="0"/>
              </a:rPr>
              <a:t>Entre otras cosas, anotar el genoma nos permite conocer las causas de las enfermedades genéticas e investigar posibles tratamientos.</a:t>
            </a:r>
            <a:endParaRPr lang="ca-ES" sz="2000" dirty="0">
              <a:latin typeface="HelveticaNeue Medium" panose="00000400000000000000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199" y="1493457"/>
            <a:ext cx="6288315" cy="5233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000" dirty="0">
                <a:latin typeface="HelveticaNeue Medium" panose="00000400000000000000" pitchFamily="2" charset="0"/>
              </a:rPr>
              <a:t>Los genes BRCA1 y 2 se encargan de reparar el ADN:</a:t>
            </a:r>
          </a:p>
          <a:p>
            <a:pPr marL="0" indent="0" algn="just">
              <a:buNone/>
            </a:pPr>
            <a:endParaRPr lang="ca-ES" sz="1600" dirty="0">
              <a:latin typeface="HelveticaNeue Medium" panose="00000400000000000000" pitchFamily="2" charset="0"/>
            </a:endParaRPr>
          </a:p>
          <a:p>
            <a:pPr algn="just"/>
            <a:r>
              <a:rPr lang="es-ES" sz="1600" dirty="0">
                <a:latin typeface="HelveticaNeue Medium" panose="00000400000000000000" pitchFamily="2" charset="0"/>
              </a:rPr>
              <a:t>Los científicos han identificado miles de mutaciones diferentes en estos genes.</a:t>
            </a:r>
          </a:p>
          <a:p>
            <a:pPr algn="just"/>
            <a:endParaRPr lang="es-ES" sz="1600" dirty="0">
              <a:latin typeface="HelveticaNeue Medium" panose="00000400000000000000" pitchFamily="2" charset="0"/>
            </a:endParaRPr>
          </a:p>
          <a:p>
            <a:pPr algn="just"/>
            <a:r>
              <a:rPr lang="es-ES" sz="1600" dirty="0">
                <a:latin typeface="HelveticaNeue Medium" panose="00000400000000000000" pitchFamily="2" charset="0"/>
              </a:rPr>
              <a:t>Muchas de estas mutaciones hacen que los genes produzcan una proteína más pequeña y no funcional y, por tanto, queda menos proteína disponible para reparar el ADN.</a:t>
            </a:r>
          </a:p>
          <a:p>
            <a:pPr algn="just"/>
            <a:endParaRPr lang="es-ES" sz="1600" dirty="0">
              <a:latin typeface="HelveticaNeue Medium" panose="00000400000000000000" pitchFamily="2" charset="0"/>
            </a:endParaRPr>
          </a:p>
          <a:p>
            <a:pPr algn="just"/>
            <a:r>
              <a:rPr lang="es-ES" sz="1600" dirty="0">
                <a:latin typeface="HelveticaNeue Medium" panose="00000400000000000000" pitchFamily="2" charset="0"/>
              </a:rPr>
              <a:t>A medida que los defectos al ADN se acumulan, pueden hacer que las células empiecen a crecer y dividirse sin control, formando un tumor.</a:t>
            </a:r>
          </a:p>
          <a:p>
            <a:pPr algn="just"/>
            <a:endParaRPr lang="es-ES" sz="1600" dirty="0">
              <a:latin typeface="HelveticaNeue Medium" panose="00000400000000000000" pitchFamily="2" charset="0"/>
            </a:endParaRPr>
          </a:p>
          <a:p>
            <a:pPr algn="just"/>
            <a:r>
              <a:rPr lang="es-ES" sz="1600" dirty="0">
                <a:latin typeface="HelveticaNeue Medium" panose="00000400000000000000" pitchFamily="2" charset="0"/>
              </a:rPr>
              <a:t>Los pacientes con mutaciones en estos genes tienen muchas más posibilidades de sufrir cáncer, principalmente de pecho.</a:t>
            </a:r>
            <a:endParaRPr lang="ca-ES" sz="1600" dirty="0">
              <a:latin typeface="HelveticaNeue Medium" panose="00000400000000000000" pitchFamily="2" charset="0"/>
            </a:endParaRPr>
          </a:p>
        </p:txBody>
      </p:sp>
      <p:pic>
        <p:nvPicPr>
          <p:cNvPr id="10242" name="Picture 2" descr="https://www.cancer.gov/sites/g/files/xnrzdm211/files/styles/cgov_article/public/cgov_image/media_image/100/200/8/files/brca-cancer-risk-infographic-spanish.png?itok=L09rZ6E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2" b="10111"/>
          <a:stretch/>
        </p:blipFill>
        <p:spPr bwMode="auto">
          <a:xfrm>
            <a:off x="7342033" y="2879678"/>
            <a:ext cx="4429491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342033" y="2568054"/>
            <a:ext cx="4439205" cy="3116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400" b="1" dirty="0" err="1">
                <a:latin typeface="HelveticaNeue Medium" panose="00000400000000000000" pitchFamily="2" charset="0"/>
              </a:rPr>
              <a:t>Probabilidad</a:t>
            </a:r>
            <a:r>
              <a:rPr lang="ca-ES" sz="1400" b="1" dirty="0">
                <a:latin typeface="HelveticaNeue Medium" panose="00000400000000000000" pitchFamily="2" charset="0"/>
              </a:rPr>
              <a:t> de </a:t>
            </a:r>
            <a:r>
              <a:rPr lang="ca-ES" sz="1400" b="1" dirty="0" err="1">
                <a:latin typeface="HelveticaNeue Medium" panose="00000400000000000000" pitchFamily="2" charset="0"/>
              </a:rPr>
              <a:t>padecer</a:t>
            </a:r>
            <a:r>
              <a:rPr lang="ca-ES" sz="1400" b="1" dirty="0">
                <a:latin typeface="HelveticaNeue Medium" panose="00000400000000000000" pitchFamily="2" charset="0"/>
              </a:rPr>
              <a:t> </a:t>
            </a:r>
            <a:r>
              <a:rPr lang="ca-ES" sz="1400" b="1" dirty="0" err="1">
                <a:latin typeface="HelveticaNeue Medium" panose="00000400000000000000" pitchFamily="2" charset="0"/>
              </a:rPr>
              <a:t>cáncer</a:t>
            </a:r>
            <a:r>
              <a:rPr lang="ca-ES" sz="1400" b="1" dirty="0">
                <a:latin typeface="HelveticaNeue Medium" panose="00000400000000000000" pitchFamily="2" charset="0"/>
              </a:rPr>
              <a:t> de </a:t>
            </a:r>
            <a:r>
              <a:rPr lang="ca-ES" sz="1400" b="1" dirty="0" err="1">
                <a:latin typeface="HelveticaNeue Medium" panose="00000400000000000000" pitchFamily="2" charset="0"/>
              </a:rPr>
              <a:t>pecho</a:t>
            </a:r>
            <a:r>
              <a:rPr lang="ca-ES" sz="1400" b="1" dirty="0">
                <a:latin typeface="HelveticaNeue Medium" panose="00000400000000000000" pitchFamily="2" charset="0"/>
              </a:rPr>
              <a:t> a los 70 </a:t>
            </a:r>
            <a:r>
              <a:rPr lang="ca-ES" sz="1400" b="1" dirty="0" err="1">
                <a:latin typeface="HelveticaNeue Medium" panose="00000400000000000000" pitchFamily="2" charset="0"/>
              </a:rPr>
              <a:t>años</a:t>
            </a:r>
            <a:endParaRPr lang="ca-ES" sz="1400" b="1" dirty="0">
              <a:latin typeface="HelveticaNeue Medium" panose="00000400000000000000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332318" y="6317207"/>
            <a:ext cx="4439205" cy="311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400" dirty="0">
                <a:latin typeface="HelveticaNeue Medium" panose="00000400000000000000" pitchFamily="2" charset="0"/>
              </a:rPr>
              <a:t>Fuente: NIH – </a:t>
            </a:r>
            <a:r>
              <a:rPr lang="ca-ES" sz="1400" dirty="0" err="1">
                <a:latin typeface="HelveticaNeue Medium" panose="00000400000000000000" pitchFamily="2" charset="0"/>
              </a:rPr>
              <a:t>National</a:t>
            </a:r>
            <a:r>
              <a:rPr lang="ca-ES" sz="1400" dirty="0">
                <a:latin typeface="HelveticaNeue Medium" panose="00000400000000000000" pitchFamily="2" charset="0"/>
              </a:rPr>
              <a:t> </a:t>
            </a:r>
            <a:r>
              <a:rPr lang="ca-ES" sz="1400" dirty="0" err="1">
                <a:latin typeface="HelveticaNeue Medium" panose="00000400000000000000" pitchFamily="2" charset="0"/>
              </a:rPr>
              <a:t>Cancer</a:t>
            </a:r>
            <a:r>
              <a:rPr lang="ca-ES" sz="1400" dirty="0">
                <a:latin typeface="HelveticaNeue Medium" panose="00000400000000000000" pitchFamily="2" charset="0"/>
              </a:rPr>
              <a:t> </a:t>
            </a:r>
            <a:r>
              <a:rPr lang="ca-ES" sz="1400" dirty="0" err="1">
                <a:latin typeface="HelveticaNeue Medium" panose="00000400000000000000" pitchFamily="2" charset="0"/>
              </a:rPr>
              <a:t>Institute</a:t>
            </a:r>
            <a:endParaRPr lang="ca-ES" sz="1400" dirty="0">
              <a:latin typeface="HelveticaNeue Mediu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3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910" t="21969" r="24266" b="24300"/>
          <a:stretch/>
        </p:blipFill>
        <p:spPr>
          <a:xfrm>
            <a:off x="1874859" y="2366839"/>
            <a:ext cx="8434318" cy="393055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63577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S" sz="2000" dirty="0">
                <a:latin typeface="HelveticaNeue Medium" panose="00000400000000000000" pitchFamily="2" charset="0"/>
              </a:rPr>
              <a:t>Secuenciar genomas no solo nos ayuda a entender enfermedades genéticas... También nos permite, por ejemplo, reconstruir la historia de la humanidad.</a:t>
            </a:r>
            <a:endParaRPr lang="ca-ES" sz="2000" dirty="0">
              <a:latin typeface="HelveticaNeue Medium" panose="00000400000000000000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4218" y="1820979"/>
            <a:ext cx="10515600" cy="333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a-ES" sz="1400" dirty="0" err="1">
                <a:latin typeface="HelveticaNeue Medium" panose="00000400000000000000" pitchFamily="2" charset="0"/>
              </a:rPr>
              <a:t>The</a:t>
            </a:r>
            <a:r>
              <a:rPr lang="ca-ES" sz="1400" dirty="0">
                <a:latin typeface="HelveticaNeue Medium" panose="00000400000000000000" pitchFamily="2" charset="0"/>
              </a:rPr>
              <a:t> </a:t>
            </a:r>
            <a:r>
              <a:rPr lang="ca-ES" sz="1400" dirty="0" err="1">
                <a:latin typeface="HelveticaNeue Medium" panose="00000400000000000000" pitchFamily="2" charset="0"/>
              </a:rPr>
              <a:t>genomic</a:t>
            </a:r>
            <a:r>
              <a:rPr lang="ca-ES" sz="1400" dirty="0">
                <a:latin typeface="HelveticaNeue Medium" panose="00000400000000000000" pitchFamily="2" charset="0"/>
              </a:rPr>
              <a:t> </a:t>
            </a:r>
            <a:r>
              <a:rPr lang="ca-ES" sz="1400" dirty="0" err="1">
                <a:latin typeface="HelveticaNeue Medium" panose="00000400000000000000" pitchFamily="2" charset="0"/>
              </a:rPr>
              <a:t>history</a:t>
            </a:r>
            <a:r>
              <a:rPr lang="ca-ES" sz="1400" dirty="0">
                <a:latin typeface="HelveticaNeue Medium" panose="00000400000000000000" pitchFamily="2" charset="0"/>
              </a:rPr>
              <a:t> of </a:t>
            </a:r>
            <a:r>
              <a:rPr lang="ca-ES" sz="1400" dirty="0" err="1">
                <a:latin typeface="HelveticaNeue Medium" panose="00000400000000000000" pitchFamily="2" charset="0"/>
              </a:rPr>
              <a:t>the</a:t>
            </a:r>
            <a:r>
              <a:rPr lang="ca-ES" sz="1400" dirty="0">
                <a:latin typeface="HelveticaNeue Medium" panose="00000400000000000000" pitchFamily="2" charset="0"/>
              </a:rPr>
              <a:t> </a:t>
            </a:r>
            <a:r>
              <a:rPr lang="ca-ES" sz="1400" dirty="0" err="1">
                <a:latin typeface="HelveticaNeue Medium" panose="00000400000000000000" pitchFamily="2" charset="0"/>
              </a:rPr>
              <a:t>Iberian</a:t>
            </a:r>
            <a:r>
              <a:rPr lang="ca-ES" sz="1400" dirty="0">
                <a:latin typeface="HelveticaNeue Medium" panose="00000400000000000000" pitchFamily="2" charset="0"/>
              </a:rPr>
              <a:t> </a:t>
            </a:r>
            <a:r>
              <a:rPr lang="ca-ES" sz="1400" dirty="0" err="1">
                <a:latin typeface="HelveticaNeue Medium" panose="00000400000000000000" pitchFamily="2" charset="0"/>
              </a:rPr>
              <a:t>Peninsula</a:t>
            </a:r>
            <a:r>
              <a:rPr lang="ca-ES" sz="1400" dirty="0">
                <a:latin typeface="HelveticaNeue Medium" panose="00000400000000000000" pitchFamily="2" charset="0"/>
              </a:rPr>
              <a:t> over </a:t>
            </a:r>
            <a:r>
              <a:rPr lang="ca-ES" sz="1400" dirty="0" err="1">
                <a:latin typeface="HelveticaNeue Medium" panose="00000400000000000000" pitchFamily="2" charset="0"/>
              </a:rPr>
              <a:t>the</a:t>
            </a:r>
            <a:r>
              <a:rPr lang="ca-ES" sz="1400" dirty="0">
                <a:latin typeface="HelveticaNeue Medium" panose="00000400000000000000" pitchFamily="2" charset="0"/>
              </a:rPr>
              <a:t> past 8000 </a:t>
            </a:r>
            <a:r>
              <a:rPr lang="ca-ES" sz="1400" dirty="0" err="1">
                <a:latin typeface="HelveticaNeue Medium" panose="00000400000000000000" pitchFamily="2" charset="0"/>
              </a:rPr>
              <a:t>years</a:t>
            </a:r>
            <a:r>
              <a:rPr lang="ca-ES" sz="1400" dirty="0">
                <a:latin typeface="HelveticaNeue Medium" panose="00000400000000000000" pitchFamily="2" charset="0"/>
              </a:rPr>
              <a:t> (</a:t>
            </a:r>
            <a:r>
              <a:rPr lang="ca-ES" sz="1400" i="1" dirty="0" err="1">
                <a:latin typeface="HelveticaNeue Medium" panose="00000400000000000000" pitchFamily="2" charset="0"/>
              </a:rPr>
              <a:t>Science</a:t>
            </a:r>
            <a:r>
              <a:rPr lang="ca-ES" sz="1400" dirty="0">
                <a:latin typeface="HelveticaNeue Medium" panose="00000400000000000000" pitchFamily="2" charset="0"/>
              </a:rPr>
              <a:t>, 2019)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20143" y="2213251"/>
            <a:ext cx="7143750" cy="4450720"/>
            <a:chOff x="2520143" y="2213251"/>
            <a:chExt cx="7143750" cy="445072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0143" y="2213251"/>
              <a:ext cx="7143750" cy="34290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396854" y="6356194"/>
              <a:ext cx="33982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>
                  <a:latin typeface="HelveticaNeue Medium" panose="00000400000000000000" pitchFamily="2" charset="0"/>
                </a:rPr>
                <a:t>Fuente: </a:t>
              </a:r>
              <a:r>
                <a:rPr lang="es-ES" sz="1400" dirty="0" err="1">
                  <a:latin typeface="HelveticaNeue Medium" panose="00000400000000000000" pitchFamily="2" charset="0"/>
                </a:rPr>
                <a:t>Arkeolojik</a:t>
              </a:r>
              <a:r>
                <a:rPr lang="es-ES" sz="1400" dirty="0">
                  <a:latin typeface="HelveticaNeue Medium" panose="00000400000000000000" pitchFamily="2" charset="0"/>
                </a:rPr>
                <a:t> Haber </a:t>
              </a:r>
              <a:r>
                <a:rPr lang="es-ES" sz="1400" dirty="0" err="1">
                  <a:latin typeface="HelveticaNeue Medium" panose="00000400000000000000" pitchFamily="2" charset="0"/>
                </a:rPr>
                <a:t>website</a:t>
              </a:r>
              <a:endParaRPr lang="es-ES" sz="1400" dirty="0">
                <a:latin typeface="HelveticaNeue Medium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051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06" t="35309" r="47935" b="17434"/>
          <a:stretch/>
        </p:blipFill>
        <p:spPr>
          <a:xfrm>
            <a:off x="959205" y="1992574"/>
            <a:ext cx="6110335" cy="319202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15686" y="2053936"/>
            <a:ext cx="2992044" cy="302991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ounded Rectangle 7"/>
          <p:cNvSpPr/>
          <p:nvPr/>
        </p:nvSpPr>
        <p:spPr>
          <a:xfrm>
            <a:off x="1615685" y="2356927"/>
            <a:ext cx="5453854" cy="302991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ounded Rectangle 8"/>
          <p:cNvSpPr/>
          <p:nvPr/>
        </p:nvSpPr>
        <p:spPr>
          <a:xfrm>
            <a:off x="1615686" y="3006323"/>
            <a:ext cx="2134639" cy="302991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ounded Rectangle 9"/>
          <p:cNvSpPr/>
          <p:nvPr/>
        </p:nvSpPr>
        <p:spPr>
          <a:xfrm>
            <a:off x="1615685" y="3309314"/>
            <a:ext cx="3437198" cy="293083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ounded Rectangle 10"/>
          <p:cNvSpPr/>
          <p:nvPr/>
        </p:nvSpPr>
        <p:spPr>
          <a:xfrm>
            <a:off x="1615685" y="4571831"/>
            <a:ext cx="5170067" cy="302991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59056" t="26632" r="22168" b="39226"/>
          <a:stretch/>
        </p:blipFill>
        <p:spPr>
          <a:xfrm>
            <a:off x="8147962" y="2466115"/>
            <a:ext cx="1882005" cy="1924061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838200" y="60847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HelveticaNeue Medium" panose="00000400000000000000" pitchFamily="2" charset="0"/>
              </a:rPr>
              <a:t>The Future of Jobs Survey 2018 by the World Economic Forum</a:t>
            </a:r>
            <a:endParaRPr lang="es-ES" sz="2000" dirty="0">
              <a:latin typeface="HelveticaNeue Mediu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70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647</Words>
  <Application>Microsoft Office PowerPoint</Application>
  <PresentationFormat>Panorámica</PresentationFormat>
  <Paragraphs>64</Paragraphs>
  <Slides>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HelveticaNeue Medium</vt:lpstr>
      <vt:lpstr>Open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Enrique Navas</dc:creator>
  <cp:lastModifiedBy>Montse Miras</cp:lastModifiedBy>
  <cp:revision>51</cp:revision>
  <dcterms:created xsi:type="dcterms:W3CDTF">2020-04-22T15:37:13Z</dcterms:created>
  <dcterms:modified xsi:type="dcterms:W3CDTF">2021-11-24T10:35:38Z</dcterms:modified>
</cp:coreProperties>
</file>